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13" r:id="rId3"/>
    <p:sldId id="319" r:id="rId4"/>
    <p:sldId id="320" r:id="rId5"/>
    <p:sldId id="321" r:id="rId6"/>
    <p:sldId id="322" r:id="rId7"/>
    <p:sldId id="323" r:id="rId8"/>
    <p:sldId id="324" r:id="rId9"/>
    <p:sldId id="266" r:id="rId10"/>
    <p:sldId id="267" r:id="rId11"/>
    <p:sldId id="268" r:id="rId12"/>
    <p:sldId id="269" r:id="rId13"/>
    <p:sldId id="270" r:id="rId14"/>
    <p:sldId id="298" r:id="rId15"/>
    <p:sldId id="271" r:id="rId16"/>
    <p:sldId id="277" r:id="rId17"/>
    <p:sldId id="279" r:id="rId18"/>
    <p:sldId id="304" r:id="rId19"/>
    <p:sldId id="307" r:id="rId20"/>
    <p:sldId id="280" r:id="rId21"/>
    <p:sldId id="314" r:id="rId22"/>
    <p:sldId id="284" r:id="rId23"/>
    <p:sldId id="286" r:id="rId24"/>
    <p:sldId id="287" r:id="rId25"/>
    <p:sldId id="316" r:id="rId26"/>
    <p:sldId id="312" r:id="rId27"/>
    <p:sldId id="310" r:id="rId28"/>
    <p:sldId id="292" r:id="rId29"/>
    <p:sldId id="293" r:id="rId30"/>
    <p:sldId id="294" r:id="rId31"/>
    <p:sldId id="295" r:id="rId32"/>
    <p:sldId id="296" r:id="rId33"/>
    <p:sldId id="297" r:id="rId34"/>
    <p:sldId id="317" r:id="rId35"/>
    <p:sldId id="318" r:id="rId36"/>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2D169EEA-49E9-4CDB-B242-B343CD5C9175}" type="datetimeFigureOut">
              <a:rPr lang="es-AR" smtClean="0"/>
              <a:pPr/>
              <a:t>24/04/2020</a:t>
            </a:fld>
            <a:endParaRPr lang="es-AR" dirty="0"/>
          </a:p>
        </p:txBody>
      </p:sp>
      <p:sp>
        <p:nvSpPr>
          <p:cNvPr id="19" name="18 Marcador de pie de página"/>
          <p:cNvSpPr>
            <a:spLocks noGrp="1"/>
          </p:cNvSpPr>
          <p:nvPr>
            <p:ph type="ftr" sz="quarter" idx="11"/>
          </p:nvPr>
        </p:nvSpPr>
        <p:spPr/>
        <p:txBody>
          <a:bodyPr/>
          <a:lstStyle/>
          <a:p>
            <a:endParaRPr lang="es-AR" dirty="0"/>
          </a:p>
        </p:txBody>
      </p:sp>
      <p:sp>
        <p:nvSpPr>
          <p:cNvPr id="27" name="26 Marcador de número de diapositiva"/>
          <p:cNvSpPr>
            <a:spLocks noGrp="1"/>
          </p:cNvSpPr>
          <p:nvPr>
            <p:ph type="sldNum" sz="quarter" idx="12"/>
          </p:nvPr>
        </p:nvSpPr>
        <p:spPr/>
        <p:txBody>
          <a:bodyPr/>
          <a:lstStyle/>
          <a:p>
            <a:fld id="{FC2B6FB0-714C-4534-B774-05E8D667CA56}" type="slidenum">
              <a:rPr lang="es-AR" smtClean="0"/>
              <a:pPr/>
              <a:t>‹Nº›</a:t>
            </a:fld>
            <a:endParaRPr lang="es-AR"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2D169EEA-49E9-4CDB-B242-B343CD5C9175}" type="datetimeFigureOut">
              <a:rPr lang="es-AR" smtClean="0"/>
              <a:pPr/>
              <a:t>24/04/2020</a:t>
            </a:fld>
            <a:endParaRPr lang="es-AR" dirty="0"/>
          </a:p>
        </p:txBody>
      </p:sp>
      <p:sp>
        <p:nvSpPr>
          <p:cNvPr id="5" name="4 Marcador de pie de página"/>
          <p:cNvSpPr>
            <a:spLocks noGrp="1"/>
          </p:cNvSpPr>
          <p:nvPr>
            <p:ph type="ftr" sz="quarter" idx="11"/>
          </p:nvPr>
        </p:nvSpPr>
        <p:spPr/>
        <p:txBody>
          <a:bodyPr/>
          <a:lstStyle/>
          <a:p>
            <a:endParaRPr lang="es-AR" dirty="0"/>
          </a:p>
        </p:txBody>
      </p:sp>
      <p:sp>
        <p:nvSpPr>
          <p:cNvPr id="6" name="5 Marcador de número de diapositiva"/>
          <p:cNvSpPr>
            <a:spLocks noGrp="1"/>
          </p:cNvSpPr>
          <p:nvPr>
            <p:ph type="sldNum" sz="quarter" idx="12"/>
          </p:nvPr>
        </p:nvSpPr>
        <p:spPr/>
        <p:txBody>
          <a:bodyPr/>
          <a:lstStyle/>
          <a:p>
            <a:fld id="{FC2B6FB0-714C-4534-B774-05E8D667CA56}" type="slidenum">
              <a:rPr lang="es-AR" smtClean="0"/>
              <a:pPr/>
              <a:t>‹Nº›</a:t>
            </a:fld>
            <a:endParaRPr lang="es-A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2D169EEA-49E9-4CDB-B242-B343CD5C9175}" type="datetimeFigureOut">
              <a:rPr lang="es-AR" smtClean="0"/>
              <a:pPr/>
              <a:t>24/04/2020</a:t>
            </a:fld>
            <a:endParaRPr lang="es-AR" dirty="0"/>
          </a:p>
        </p:txBody>
      </p:sp>
      <p:sp>
        <p:nvSpPr>
          <p:cNvPr id="5" name="4 Marcador de pie de página"/>
          <p:cNvSpPr>
            <a:spLocks noGrp="1"/>
          </p:cNvSpPr>
          <p:nvPr>
            <p:ph type="ftr" sz="quarter" idx="11"/>
          </p:nvPr>
        </p:nvSpPr>
        <p:spPr/>
        <p:txBody>
          <a:bodyPr/>
          <a:lstStyle/>
          <a:p>
            <a:endParaRPr lang="es-AR" dirty="0"/>
          </a:p>
        </p:txBody>
      </p:sp>
      <p:sp>
        <p:nvSpPr>
          <p:cNvPr id="6" name="5 Marcador de número de diapositiva"/>
          <p:cNvSpPr>
            <a:spLocks noGrp="1"/>
          </p:cNvSpPr>
          <p:nvPr>
            <p:ph type="sldNum" sz="quarter" idx="12"/>
          </p:nvPr>
        </p:nvSpPr>
        <p:spPr/>
        <p:txBody>
          <a:bodyPr/>
          <a:lstStyle/>
          <a:p>
            <a:fld id="{FC2B6FB0-714C-4534-B774-05E8D667CA56}" type="slidenum">
              <a:rPr lang="es-AR" smtClean="0"/>
              <a:pPr/>
              <a:t>‹Nº›</a:t>
            </a:fld>
            <a:endParaRPr lang="es-AR"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2D169EEA-49E9-4CDB-B242-B343CD5C9175}" type="datetimeFigureOut">
              <a:rPr lang="es-AR" smtClean="0"/>
              <a:pPr/>
              <a:t>24/04/2020</a:t>
            </a:fld>
            <a:endParaRPr lang="es-AR" dirty="0"/>
          </a:p>
        </p:txBody>
      </p:sp>
      <p:sp>
        <p:nvSpPr>
          <p:cNvPr id="6" name="5 Marcador de pie de página"/>
          <p:cNvSpPr>
            <a:spLocks noGrp="1"/>
          </p:cNvSpPr>
          <p:nvPr>
            <p:ph type="ftr" sz="quarter" idx="11"/>
          </p:nvPr>
        </p:nvSpPr>
        <p:spPr/>
        <p:txBody>
          <a:bodyPr/>
          <a:lstStyle/>
          <a:p>
            <a:endParaRPr lang="es-AR" dirty="0"/>
          </a:p>
        </p:txBody>
      </p:sp>
      <p:sp>
        <p:nvSpPr>
          <p:cNvPr id="7" name="6 Marcador de número de diapositiva"/>
          <p:cNvSpPr>
            <a:spLocks noGrp="1"/>
          </p:cNvSpPr>
          <p:nvPr>
            <p:ph type="sldNum" sz="quarter" idx="12"/>
          </p:nvPr>
        </p:nvSpPr>
        <p:spPr/>
        <p:txBody>
          <a:bodyPr/>
          <a:lstStyle/>
          <a:p>
            <a:fld id="{FC2B6FB0-714C-4534-B774-05E8D667CA56}" type="slidenum">
              <a:rPr lang="es-AR" smtClean="0"/>
              <a:pPr/>
              <a:t>‹Nº›</a:t>
            </a:fld>
            <a:endParaRPr lang="es-A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2D169EEA-49E9-4CDB-B242-B343CD5C9175}" type="datetimeFigureOut">
              <a:rPr lang="es-AR" smtClean="0"/>
              <a:pPr/>
              <a:t>24/04/2020</a:t>
            </a:fld>
            <a:endParaRPr lang="es-AR" dirty="0"/>
          </a:p>
        </p:txBody>
      </p:sp>
      <p:sp>
        <p:nvSpPr>
          <p:cNvPr id="8" name="7 Marcador de pie de página"/>
          <p:cNvSpPr>
            <a:spLocks noGrp="1"/>
          </p:cNvSpPr>
          <p:nvPr>
            <p:ph type="ftr" sz="quarter" idx="11"/>
          </p:nvPr>
        </p:nvSpPr>
        <p:spPr/>
        <p:txBody>
          <a:bodyPr/>
          <a:lstStyle/>
          <a:p>
            <a:endParaRPr lang="es-AR" dirty="0"/>
          </a:p>
        </p:txBody>
      </p:sp>
      <p:sp>
        <p:nvSpPr>
          <p:cNvPr id="9" name="8 Marcador de número de diapositiva"/>
          <p:cNvSpPr>
            <a:spLocks noGrp="1"/>
          </p:cNvSpPr>
          <p:nvPr>
            <p:ph type="sldNum" sz="quarter" idx="12"/>
          </p:nvPr>
        </p:nvSpPr>
        <p:spPr/>
        <p:txBody>
          <a:bodyPr/>
          <a:lstStyle/>
          <a:p>
            <a:fld id="{FC2B6FB0-714C-4534-B774-05E8D667CA56}" type="slidenum">
              <a:rPr lang="es-AR" smtClean="0"/>
              <a:pPr/>
              <a:t>‹Nº›</a:t>
            </a:fld>
            <a:endParaRPr lang="es-A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2D169EEA-49E9-4CDB-B242-B343CD5C9175}" type="datetimeFigureOut">
              <a:rPr lang="es-AR" smtClean="0"/>
              <a:pPr/>
              <a:t>24/04/2020</a:t>
            </a:fld>
            <a:endParaRPr lang="es-AR" dirty="0"/>
          </a:p>
        </p:txBody>
      </p:sp>
      <p:sp>
        <p:nvSpPr>
          <p:cNvPr id="4" name="3 Marcador de pie de página"/>
          <p:cNvSpPr>
            <a:spLocks noGrp="1"/>
          </p:cNvSpPr>
          <p:nvPr>
            <p:ph type="ftr" sz="quarter" idx="11"/>
          </p:nvPr>
        </p:nvSpPr>
        <p:spPr/>
        <p:txBody>
          <a:bodyPr/>
          <a:lstStyle/>
          <a:p>
            <a:endParaRPr lang="es-AR" dirty="0"/>
          </a:p>
        </p:txBody>
      </p:sp>
      <p:sp>
        <p:nvSpPr>
          <p:cNvPr id="5" name="4 Marcador de número de diapositiva"/>
          <p:cNvSpPr>
            <a:spLocks noGrp="1"/>
          </p:cNvSpPr>
          <p:nvPr>
            <p:ph type="sldNum" sz="quarter" idx="12"/>
          </p:nvPr>
        </p:nvSpPr>
        <p:spPr/>
        <p:txBody>
          <a:bodyPr/>
          <a:lstStyle/>
          <a:p>
            <a:fld id="{FC2B6FB0-714C-4534-B774-05E8D667CA56}" type="slidenum">
              <a:rPr lang="es-AR" smtClean="0"/>
              <a:pPr/>
              <a:t>‹Nº›</a:t>
            </a:fld>
            <a:endParaRPr lang="es-A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D169EEA-49E9-4CDB-B242-B343CD5C9175}" type="datetimeFigureOut">
              <a:rPr lang="es-AR" smtClean="0"/>
              <a:pPr/>
              <a:t>24/04/2020</a:t>
            </a:fld>
            <a:endParaRPr lang="es-AR" dirty="0"/>
          </a:p>
        </p:txBody>
      </p:sp>
      <p:sp>
        <p:nvSpPr>
          <p:cNvPr id="3" name="2 Marcador de pie de página"/>
          <p:cNvSpPr>
            <a:spLocks noGrp="1"/>
          </p:cNvSpPr>
          <p:nvPr>
            <p:ph type="ftr" sz="quarter" idx="11"/>
          </p:nvPr>
        </p:nvSpPr>
        <p:spPr/>
        <p:txBody>
          <a:bodyPr/>
          <a:lstStyle/>
          <a:p>
            <a:endParaRPr lang="es-AR" dirty="0"/>
          </a:p>
        </p:txBody>
      </p:sp>
      <p:sp>
        <p:nvSpPr>
          <p:cNvPr id="4" name="3 Marcador de número de diapositiva"/>
          <p:cNvSpPr>
            <a:spLocks noGrp="1"/>
          </p:cNvSpPr>
          <p:nvPr>
            <p:ph type="sldNum" sz="quarter" idx="12"/>
          </p:nvPr>
        </p:nvSpPr>
        <p:spPr/>
        <p:txBody>
          <a:bodyPr/>
          <a:lstStyle/>
          <a:p>
            <a:fld id="{FC2B6FB0-714C-4534-B774-05E8D667CA56}" type="slidenum">
              <a:rPr lang="es-AR" smtClean="0"/>
              <a:pPr/>
              <a:t>‹Nº›</a:t>
            </a:fld>
            <a:endParaRPr lang="es-A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2D169EEA-49E9-4CDB-B242-B343CD5C9175}" type="datetimeFigureOut">
              <a:rPr lang="es-AR" smtClean="0"/>
              <a:pPr/>
              <a:t>24/04/2020</a:t>
            </a:fld>
            <a:endParaRPr lang="es-AR" dirty="0"/>
          </a:p>
        </p:txBody>
      </p:sp>
      <p:sp>
        <p:nvSpPr>
          <p:cNvPr id="6" name="5 Marcador de pie de página"/>
          <p:cNvSpPr>
            <a:spLocks noGrp="1"/>
          </p:cNvSpPr>
          <p:nvPr>
            <p:ph type="ftr" sz="quarter" idx="11"/>
          </p:nvPr>
        </p:nvSpPr>
        <p:spPr/>
        <p:txBody>
          <a:bodyPr/>
          <a:lstStyle/>
          <a:p>
            <a:endParaRPr lang="es-AR" dirty="0"/>
          </a:p>
        </p:txBody>
      </p:sp>
      <p:sp>
        <p:nvSpPr>
          <p:cNvPr id="7" name="6 Marcador de número de diapositiva"/>
          <p:cNvSpPr>
            <a:spLocks noGrp="1"/>
          </p:cNvSpPr>
          <p:nvPr>
            <p:ph type="sldNum" sz="quarter" idx="12"/>
          </p:nvPr>
        </p:nvSpPr>
        <p:spPr/>
        <p:txBody>
          <a:bodyPr/>
          <a:lstStyle/>
          <a:p>
            <a:fld id="{FC2B6FB0-714C-4534-B774-05E8D667CA56}" type="slidenum">
              <a:rPr lang="es-AR" smtClean="0"/>
              <a:pPr/>
              <a:t>‹Nº›</a:t>
            </a:fld>
            <a:endParaRPr lang="es-A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2D169EEA-49E9-4CDB-B242-B343CD5C9175}" type="datetimeFigureOut">
              <a:rPr lang="es-AR" smtClean="0"/>
              <a:pPr/>
              <a:t>24/04/2020</a:t>
            </a:fld>
            <a:endParaRPr lang="es-AR" dirty="0"/>
          </a:p>
        </p:txBody>
      </p:sp>
      <p:sp>
        <p:nvSpPr>
          <p:cNvPr id="6" name="5 Marcador de pie de página"/>
          <p:cNvSpPr>
            <a:spLocks noGrp="1"/>
          </p:cNvSpPr>
          <p:nvPr>
            <p:ph type="ftr" sz="quarter" idx="11"/>
          </p:nvPr>
        </p:nvSpPr>
        <p:spPr/>
        <p:txBody>
          <a:bodyPr/>
          <a:lstStyle/>
          <a:p>
            <a:endParaRPr lang="es-AR" dirty="0"/>
          </a:p>
        </p:txBody>
      </p:sp>
      <p:sp>
        <p:nvSpPr>
          <p:cNvPr id="7" name="6 Marcador de número de diapositiva"/>
          <p:cNvSpPr>
            <a:spLocks noGrp="1"/>
          </p:cNvSpPr>
          <p:nvPr>
            <p:ph type="sldNum" sz="quarter" idx="12"/>
          </p:nvPr>
        </p:nvSpPr>
        <p:spPr>
          <a:xfrm>
            <a:off x="8077200" y="6356350"/>
            <a:ext cx="609600" cy="365125"/>
          </a:xfrm>
        </p:spPr>
        <p:txBody>
          <a:bodyPr/>
          <a:lstStyle/>
          <a:p>
            <a:fld id="{FC2B6FB0-714C-4534-B774-05E8D667CA56}" type="slidenum">
              <a:rPr lang="es-AR" smtClean="0"/>
              <a:pPr/>
              <a:t>‹Nº›</a:t>
            </a:fld>
            <a:endParaRPr lang="es-AR" dirty="0"/>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2D169EEA-49E9-4CDB-B242-B343CD5C9175}" type="datetimeFigureOut">
              <a:rPr lang="es-AR" smtClean="0"/>
              <a:pPr/>
              <a:t>24/04/2020</a:t>
            </a:fld>
            <a:endParaRPr lang="es-AR" dirty="0"/>
          </a:p>
        </p:txBody>
      </p:sp>
      <p:sp>
        <p:nvSpPr>
          <p:cNvPr id="5" name="4 Marcador de pie de página"/>
          <p:cNvSpPr>
            <a:spLocks noGrp="1"/>
          </p:cNvSpPr>
          <p:nvPr>
            <p:ph type="ftr" sz="quarter" idx="11"/>
          </p:nvPr>
        </p:nvSpPr>
        <p:spPr/>
        <p:txBody>
          <a:bodyPr/>
          <a:lstStyle/>
          <a:p>
            <a:endParaRPr lang="es-AR" dirty="0"/>
          </a:p>
        </p:txBody>
      </p:sp>
      <p:sp>
        <p:nvSpPr>
          <p:cNvPr id="6" name="5 Marcador de número de diapositiva"/>
          <p:cNvSpPr>
            <a:spLocks noGrp="1"/>
          </p:cNvSpPr>
          <p:nvPr>
            <p:ph type="sldNum" sz="quarter" idx="12"/>
          </p:nvPr>
        </p:nvSpPr>
        <p:spPr/>
        <p:txBody>
          <a:bodyPr/>
          <a:lstStyle/>
          <a:p>
            <a:fld id="{FC2B6FB0-714C-4534-B774-05E8D667CA56}" type="slidenum">
              <a:rPr lang="es-AR" smtClean="0"/>
              <a:pPr/>
              <a:t>‹Nº›</a:t>
            </a:fld>
            <a:endParaRPr lang="es-A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2D169EEA-49E9-4CDB-B242-B343CD5C9175}" type="datetimeFigureOut">
              <a:rPr lang="es-AR" smtClean="0"/>
              <a:pPr/>
              <a:t>24/04/2020</a:t>
            </a:fld>
            <a:endParaRPr lang="es-AR" dirty="0"/>
          </a:p>
        </p:txBody>
      </p:sp>
      <p:sp>
        <p:nvSpPr>
          <p:cNvPr id="5" name="4 Marcador de pie de página"/>
          <p:cNvSpPr>
            <a:spLocks noGrp="1"/>
          </p:cNvSpPr>
          <p:nvPr>
            <p:ph type="ftr" sz="quarter" idx="11"/>
          </p:nvPr>
        </p:nvSpPr>
        <p:spPr/>
        <p:txBody>
          <a:bodyPr/>
          <a:lstStyle/>
          <a:p>
            <a:endParaRPr lang="es-AR" dirty="0"/>
          </a:p>
        </p:txBody>
      </p:sp>
      <p:sp>
        <p:nvSpPr>
          <p:cNvPr id="6" name="5 Marcador de número de diapositiva"/>
          <p:cNvSpPr>
            <a:spLocks noGrp="1"/>
          </p:cNvSpPr>
          <p:nvPr>
            <p:ph type="sldNum" sz="quarter" idx="12"/>
          </p:nvPr>
        </p:nvSpPr>
        <p:spPr/>
        <p:txBody>
          <a:bodyPr/>
          <a:lstStyle/>
          <a:p>
            <a:fld id="{FC2B6FB0-714C-4534-B774-05E8D667CA56}" type="slidenum">
              <a:rPr lang="es-AR" smtClean="0"/>
              <a:pPr/>
              <a:t>‹Nº›</a:t>
            </a:fld>
            <a:endParaRPr lang="es-A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D169EEA-49E9-4CDB-B242-B343CD5C9175}" type="datetimeFigureOut">
              <a:rPr lang="es-AR" smtClean="0"/>
              <a:pPr/>
              <a:t>24/04/2020</a:t>
            </a:fld>
            <a:endParaRPr lang="es-AR" dirty="0"/>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AR" dirty="0"/>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C2B6FB0-714C-4534-B774-05E8D667CA56}" type="slidenum">
              <a:rPr lang="es-AR" smtClean="0"/>
              <a:pPr/>
              <a:t>‹Nº›</a:t>
            </a:fld>
            <a:endParaRPr lang="es-AR" dirty="0"/>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www.youtube.com/watch?v=6mOXudPeYKY"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fontScale="90000"/>
          </a:bodyPr>
          <a:lstStyle/>
          <a:p>
            <a:r>
              <a:rPr lang="es-AR" dirty="0" smtClean="0"/>
              <a:t/>
            </a:r>
            <a:br>
              <a:rPr lang="es-AR" dirty="0" smtClean="0"/>
            </a:br>
            <a:r>
              <a:rPr lang="es-AR" dirty="0" smtClean="0"/>
              <a:t/>
            </a:r>
            <a:br>
              <a:rPr lang="es-AR" dirty="0" smtClean="0"/>
            </a:br>
            <a:r>
              <a:rPr lang="es-AR" dirty="0" smtClean="0"/>
              <a:t/>
            </a:r>
            <a:br>
              <a:rPr lang="es-AR" dirty="0" smtClean="0"/>
            </a:br>
            <a:r>
              <a:rPr lang="es-AR" dirty="0" smtClean="0"/>
              <a:t> Problema filosóficos contemporáneos</a:t>
            </a:r>
            <a:endParaRPr lang="es-AR" dirty="0"/>
          </a:p>
        </p:txBody>
      </p:sp>
      <p:sp>
        <p:nvSpPr>
          <p:cNvPr id="3" name="2 Subtítulo"/>
          <p:cNvSpPr>
            <a:spLocks noGrp="1"/>
          </p:cNvSpPr>
          <p:nvPr>
            <p:ph type="subTitle" idx="1"/>
          </p:nvPr>
        </p:nvSpPr>
        <p:spPr/>
        <p:txBody>
          <a:bodyPr/>
          <a:lstStyle/>
          <a:p>
            <a:r>
              <a:rPr lang="es-AR" dirty="0" smtClean="0"/>
              <a:t>Profesora Adjunta: Alejandra </a:t>
            </a:r>
            <a:r>
              <a:rPr lang="es-AR" dirty="0" err="1" smtClean="0"/>
              <a:t>Bertucci</a:t>
            </a:r>
            <a:endParaRPr lang="es-A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El programa de nuestra materia</a:t>
            </a:r>
            <a:endParaRPr lang="es-AR" dirty="0"/>
          </a:p>
        </p:txBody>
      </p:sp>
      <p:sp>
        <p:nvSpPr>
          <p:cNvPr id="3" name="2 Marcador de contenido"/>
          <p:cNvSpPr>
            <a:spLocks noGrp="1"/>
          </p:cNvSpPr>
          <p:nvPr>
            <p:ph idx="1"/>
          </p:nvPr>
        </p:nvSpPr>
        <p:spPr/>
        <p:txBody>
          <a:bodyPr>
            <a:normAutofit fontScale="92500"/>
          </a:bodyPr>
          <a:lstStyle/>
          <a:p>
            <a:r>
              <a:rPr lang="es-AR" dirty="0" smtClean="0"/>
              <a:t>Toda la unidad 1° y la mitad de la unidad 2° tratan temas de la filosofía moderna, una clasificación estándar establece que la filosofía moderna comienza con Descartes en el siglo XVII y termina con la muerte de Hegel en 1831.</a:t>
            </a:r>
          </a:p>
          <a:p>
            <a:r>
              <a:rPr lang="es-AR" dirty="0" smtClean="0"/>
              <a:t>La razón de que comencemos con estos temas en una materia que trata problemas filosóficos contemporáneos es que no podríamos entender las actuales discusiones en torno a la verdad, la ciencia, el progreso en la historia, el valor de la técnica, el rol del Estado o el futuro de capitalismo si primero no sabemos como se conformaron esas nociones en la modernidad.</a:t>
            </a:r>
            <a:endParaRPr lang="es-A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Discusiones actuales</a:t>
            </a:r>
            <a:endParaRPr lang="es-AR" dirty="0"/>
          </a:p>
        </p:txBody>
      </p:sp>
      <p:sp>
        <p:nvSpPr>
          <p:cNvPr id="3" name="2 Marcador de contenido"/>
          <p:cNvSpPr>
            <a:spLocks noGrp="1"/>
          </p:cNvSpPr>
          <p:nvPr>
            <p:ph idx="1"/>
          </p:nvPr>
        </p:nvSpPr>
        <p:spPr/>
        <p:txBody>
          <a:bodyPr/>
          <a:lstStyle/>
          <a:p>
            <a:r>
              <a:rPr lang="es-AR" dirty="0" smtClean="0"/>
              <a:t>Las discusiones en filosofía giran en los últimos dos meses en torno a la pandemia del coronavirus. En la sección “Filosofía y coronavirus” de la web de la cátedra están disponibles algunas contribuciones al debate.</a:t>
            </a:r>
          </a:p>
          <a:p>
            <a:endParaRPr lang="es-AR" dirty="0" smtClean="0"/>
          </a:p>
          <a:p>
            <a:r>
              <a:rPr lang="es-AR" dirty="0" smtClean="0"/>
              <a:t>Simplificando, los debates giran en torno a tres grandes temas: la ciencia, el rol del Estado y el futuro del capitalismo.</a:t>
            </a:r>
            <a:endParaRPr lang="es-A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La ciencia y verdad</a:t>
            </a:r>
            <a:endParaRPr lang="es-AR" dirty="0"/>
          </a:p>
        </p:txBody>
      </p:sp>
      <p:sp>
        <p:nvSpPr>
          <p:cNvPr id="3" name="2 Marcador de contenido"/>
          <p:cNvSpPr>
            <a:spLocks noGrp="1"/>
          </p:cNvSpPr>
          <p:nvPr>
            <p:ph idx="1"/>
          </p:nvPr>
        </p:nvSpPr>
        <p:spPr/>
        <p:txBody>
          <a:bodyPr/>
          <a:lstStyle/>
          <a:p>
            <a:r>
              <a:rPr lang="es-AR" dirty="0" smtClean="0"/>
              <a:t>La ciencia moderna se impone como modelo de acceso a la verdad a partir de la revolución científica del siglo XVII y se convertirá en hegemónica durante varios siglos. En la actualidad el valor de la ciencia se ve cuestionado en fenómenos como el </a:t>
            </a:r>
            <a:r>
              <a:rPr lang="es-AR" dirty="0" err="1" smtClean="0"/>
              <a:t>terraplanismo</a:t>
            </a:r>
            <a:r>
              <a:rPr lang="es-AR" dirty="0" smtClean="0"/>
              <a:t> o el movimiento anti vacunas. Concomitante es la crisis de la noción de verdad con la aparición de la “</a:t>
            </a:r>
            <a:r>
              <a:rPr lang="es-AR" dirty="0" err="1" smtClean="0"/>
              <a:t>posverdad</a:t>
            </a:r>
            <a:r>
              <a:rPr lang="es-AR" dirty="0" smtClean="0"/>
              <a:t>” </a:t>
            </a:r>
          </a:p>
          <a:p>
            <a:r>
              <a:rPr lang="es-AR" dirty="0" smtClean="0"/>
              <a:t>La unidad n°1 se concentra en el origen de la ciencia moderna y su noción de verdad en Descartes, </a:t>
            </a:r>
            <a:r>
              <a:rPr lang="es-AR" dirty="0" err="1" smtClean="0"/>
              <a:t>Hume</a:t>
            </a:r>
            <a:r>
              <a:rPr lang="es-AR" dirty="0" smtClean="0"/>
              <a:t> y Kant.</a:t>
            </a:r>
            <a:endParaRPr lang="es-A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El rol del Estado</a:t>
            </a:r>
            <a:endParaRPr lang="es-AR" dirty="0"/>
          </a:p>
        </p:txBody>
      </p:sp>
      <p:sp>
        <p:nvSpPr>
          <p:cNvPr id="3" name="2 Marcador de contenido"/>
          <p:cNvSpPr>
            <a:spLocks noGrp="1"/>
          </p:cNvSpPr>
          <p:nvPr>
            <p:ph idx="1"/>
          </p:nvPr>
        </p:nvSpPr>
        <p:spPr/>
        <p:txBody>
          <a:bodyPr>
            <a:normAutofit/>
          </a:bodyPr>
          <a:lstStyle/>
          <a:p>
            <a:r>
              <a:rPr lang="es-AR" dirty="0" smtClean="0"/>
              <a:t>Frente al proceso de globalización, los estados nacionales que se configuraron en la Modernidad, parecían ver reducida su importancia frente al poder de las multinacionales.</a:t>
            </a:r>
          </a:p>
          <a:p>
            <a:r>
              <a:rPr lang="es-AR" dirty="0" smtClean="0"/>
              <a:t>Hoy el rol del estado está en el centro del debate frente a la pandemia, al quedar en evidencia que las distintas estrategias que los gobiernos toman determinan el futuro bienestar o no de sus poblaciones.</a:t>
            </a:r>
          </a:p>
          <a:p>
            <a:r>
              <a:rPr lang="es-AR" dirty="0" smtClean="0"/>
              <a:t>En la segunda parte de la unidad dos veremos el problema del Estado y la historia en Hegel y Marx </a:t>
            </a:r>
            <a:endParaRPr lang="es-A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El futuro del capitalismo</a:t>
            </a:r>
            <a:endParaRPr lang="es-AR" dirty="0"/>
          </a:p>
        </p:txBody>
      </p:sp>
      <p:sp>
        <p:nvSpPr>
          <p:cNvPr id="3" name="2 Marcador de contenido"/>
          <p:cNvSpPr>
            <a:spLocks noGrp="1"/>
          </p:cNvSpPr>
          <p:nvPr>
            <p:ph idx="1"/>
          </p:nvPr>
        </p:nvSpPr>
        <p:spPr/>
        <p:txBody>
          <a:bodyPr>
            <a:normAutofit lnSpcReduction="10000"/>
          </a:bodyPr>
          <a:lstStyle/>
          <a:p>
            <a:r>
              <a:rPr lang="es-AR" dirty="0" err="1" smtClean="0"/>
              <a:t>Todxs</a:t>
            </a:r>
            <a:r>
              <a:rPr lang="es-AR" dirty="0" smtClean="0"/>
              <a:t> nos preguntamos hoy que mundo emergerá luego de la pandemia, que forma tomará el capitalismo o si simplemente desaparecerá.</a:t>
            </a:r>
          </a:p>
          <a:p>
            <a:r>
              <a:rPr lang="es-AR" dirty="0" smtClean="0"/>
              <a:t>Si Hegel es el filósofo que expresa el ideal de la burguesía, cuando el capitalismo ya está consolidado, Marx será su principal crítico en la segunda mitad del siglo XIX.</a:t>
            </a:r>
          </a:p>
          <a:p>
            <a:r>
              <a:rPr lang="es-AR" dirty="0" smtClean="0"/>
              <a:t>La Escuela de Frankfurt intenta entender el capitalismo avanzado del siglo XX. </a:t>
            </a:r>
          </a:p>
          <a:p>
            <a:r>
              <a:rPr lang="es-AR" dirty="0" err="1" smtClean="0"/>
              <a:t>Lipovetsky</a:t>
            </a:r>
            <a:r>
              <a:rPr lang="es-AR" dirty="0" smtClean="0"/>
              <a:t> y </a:t>
            </a:r>
            <a:r>
              <a:rPr lang="es-AR" dirty="0" err="1" smtClean="0"/>
              <a:t>Serroy</a:t>
            </a:r>
            <a:r>
              <a:rPr lang="es-AR" dirty="0" smtClean="0"/>
              <a:t> en su texto de 2015 tratan de explicar el capitalismo del siglo XXI. </a:t>
            </a:r>
            <a:endParaRPr lang="es-A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Las cuatro unidades del programa</a:t>
            </a:r>
            <a:endParaRPr lang="es-AR" dirty="0"/>
          </a:p>
        </p:txBody>
      </p:sp>
      <p:sp>
        <p:nvSpPr>
          <p:cNvPr id="3" name="2 Marcador de contenido"/>
          <p:cNvSpPr>
            <a:spLocks noGrp="1"/>
          </p:cNvSpPr>
          <p:nvPr>
            <p:ph idx="1"/>
          </p:nvPr>
        </p:nvSpPr>
        <p:spPr/>
        <p:txBody>
          <a:bodyPr/>
          <a:lstStyle/>
          <a:p>
            <a:r>
              <a:rPr lang="es-AR" dirty="0" smtClean="0"/>
              <a:t>Tienen más temas y autores de los que acabamos de reseñar pero están relacionados.</a:t>
            </a:r>
          </a:p>
          <a:p>
            <a:r>
              <a:rPr lang="es-AR" dirty="0" smtClean="0"/>
              <a:t>El problema de la verdad y la ciencia se retoman en Nietzsche, Heidegger, Foucault.</a:t>
            </a:r>
          </a:p>
          <a:p>
            <a:r>
              <a:rPr lang="es-AR" dirty="0" smtClean="0"/>
              <a:t>El problema de la libertad y el totalitarismo en Sartre y Hannah </a:t>
            </a:r>
            <a:r>
              <a:rPr lang="es-AR" dirty="0" err="1" smtClean="0"/>
              <a:t>Arendt</a:t>
            </a:r>
            <a:r>
              <a:rPr lang="es-AR" dirty="0" smtClean="0"/>
              <a:t>.</a:t>
            </a:r>
          </a:p>
          <a:p>
            <a:r>
              <a:rPr lang="es-AR" dirty="0" smtClean="0"/>
              <a:t>La crítica a la tradición filosófica occidental por parte del feminismo y los estudios de género.</a:t>
            </a:r>
            <a:endParaRPr lang="es-A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323528" y="1935163"/>
            <a:ext cx="8280920" cy="4389437"/>
          </a:xfrm>
        </p:spPr>
        <p:txBody>
          <a:bodyPr>
            <a:normAutofit/>
          </a:bodyPr>
          <a:lstStyle/>
          <a:p>
            <a:pPr algn="just"/>
            <a:r>
              <a:rPr lang="es-AR" sz="3200" dirty="0" smtClean="0"/>
              <a:t>Luego de esta breve introducción al programa vamos a iniciar con la unidad n° 1 El problema de la verdad en la Modernidad</a:t>
            </a:r>
            <a:r>
              <a:rPr lang="es-AR" sz="3200" dirty="0" smtClean="0"/>
              <a:t>.</a:t>
            </a:r>
            <a:endParaRPr lang="es-AR" sz="3200" dirty="0" smtClean="0"/>
          </a:p>
          <a:p>
            <a:pPr algn="just"/>
            <a:r>
              <a:rPr lang="es-AR" sz="3200" dirty="0" smtClean="0"/>
              <a:t> El resto de este PPT está dedicado a presentar la filosofía de Descartes y el problema del método para llegar a la verdad.</a:t>
            </a:r>
            <a:endParaRPr lang="es-AR"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René Descartes (1596-1650)</a:t>
            </a:r>
            <a:endParaRPr lang="es-AR" dirty="0"/>
          </a:p>
        </p:txBody>
      </p:sp>
      <p:pic>
        <p:nvPicPr>
          <p:cNvPr id="4" name="3 Marcador de contenido" descr="Descartes.jpg"/>
          <p:cNvPicPr>
            <a:picLocks noGrp="1" noChangeAspect="1"/>
          </p:cNvPicPr>
          <p:nvPr>
            <p:ph idx="1"/>
          </p:nvPr>
        </p:nvPicPr>
        <p:blipFill>
          <a:blip r:embed="rId2" cstate="print"/>
          <a:stretch>
            <a:fillRect/>
          </a:stretch>
        </p:blipFill>
        <p:spPr>
          <a:xfrm>
            <a:off x="1873250" y="2151856"/>
            <a:ext cx="5397500" cy="395605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B</a:t>
            </a:r>
            <a:r>
              <a:rPr lang="es-AR" dirty="0" smtClean="0"/>
              <a:t>iografía</a:t>
            </a:r>
            <a:endParaRPr lang="es-AR" dirty="0"/>
          </a:p>
        </p:txBody>
      </p:sp>
      <p:sp>
        <p:nvSpPr>
          <p:cNvPr id="3" name="2 Marcador de contenido"/>
          <p:cNvSpPr>
            <a:spLocks noGrp="1"/>
          </p:cNvSpPr>
          <p:nvPr>
            <p:ph idx="1"/>
          </p:nvPr>
        </p:nvSpPr>
        <p:spPr/>
        <p:txBody>
          <a:bodyPr/>
          <a:lstStyle/>
          <a:p>
            <a:r>
              <a:rPr lang="es-AR" dirty="0" smtClean="0"/>
              <a:t>Nace en </a:t>
            </a:r>
            <a:r>
              <a:rPr lang="es-AR" dirty="0" err="1" smtClean="0"/>
              <a:t>Haye</a:t>
            </a:r>
            <a:r>
              <a:rPr lang="es-AR" dirty="0" smtClean="0"/>
              <a:t> (Descartes) Francia en 1596</a:t>
            </a:r>
          </a:p>
          <a:p>
            <a:r>
              <a:rPr lang="es-AR" dirty="0" smtClean="0"/>
              <a:t>Se educa en La </a:t>
            </a:r>
            <a:r>
              <a:rPr lang="es-AR" dirty="0" err="1" smtClean="0"/>
              <a:t>Flèche</a:t>
            </a:r>
            <a:r>
              <a:rPr lang="es-AR" dirty="0" smtClean="0"/>
              <a:t> 1606 -1612</a:t>
            </a:r>
          </a:p>
          <a:p>
            <a:r>
              <a:rPr lang="es-AR" dirty="0" smtClean="0"/>
              <a:t>Fue soldado en la guerra de los 30 años, del lado católico para Maximiliano de Baviera</a:t>
            </a:r>
          </a:p>
          <a:p>
            <a:r>
              <a:rPr lang="es-AR" dirty="0" smtClean="0"/>
              <a:t>En 1619 tiene los tres sueños: misión divina de descubrir un nuevo sistema filosófico (peregrinación a la virgen de Loreto)</a:t>
            </a:r>
          </a:p>
          <a:p>
            <a:r>
              <a:rPr lang="es-AR" dirty="0" smtClean="0"/>
              <a:t>Vive en París de 1625-1627</a:t>
            </a:r>
            <a:endParaRPr lang="es-A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Biografía</a:t>
            </a:r>
            <a:endParaRPr lang="es-AR" dirty="0"/>
          </a:p>
        </p:txBody>
      </p:sp>
      <p:sp>
        <p:nvSpPr>
          <p:cNvPr id="3" name="2 Marcador de contenido"/>
          <p:cNvSpPr>
            <a:spLocks noGrp="1"/>
          </p:cNvSpPr>
          <p:nvPr>
            <p:ph idx="1"/>
          </p:nvPr>
        </p:nvSpPr>
        <p:spPr/>
        <p:txBody>
          <a:bodyPr/>
          <a:lstStyle/>
          <a:p>
            <a:r>
              <a:rPr lang="es-AR" dirty="0" smtClean="0"/>
              <a:t>En 1629 se radica en Holanda</a:t>
            </a:r>
          </a:p>
          <a:p>
            <a:r>
              <a:rPr lang="es-AR" dirty="0" smtClean="0"/>
              <a:t>En 1633 segunda condena de la Inquisición a Galileo- Descartes detiene sus investigaciones </a:t>
            </a:r>
          </a:p>
          <a:p>
            <a:r>
              <a:rPr lang="es-AR" dirty="0" smtClean="0"/>
              <a:t>En 1637 publica de manera anónima </a:t>
            </a:r>
            <a:r>
              <a:rPr lang="es-AR" i="1" dirty="0" smtClean="0"/>
              <a:t>La </a:t>
            </a:r>
            <a:r>
              <a:rPr lang="es-AR" i="1" dirty="0"/>
              <a:t>ó</a:t>
            </a:r>
            <a:r>
              <a:rPr lang="es-AR" i="1" dirty="0" smtClean="0"/>
              <a:t>ptica</a:t>
            </a:r>
            <a:r>
              <a:rPr lang="es-AR" dirty="0" smtClean="0"/>
              <a:t>, </a:t>
            </a:r>
            <a:r>
              <a:rPr lang="es-AR" i="1" dirty="0" smtClean="0"/>
              <a:t>la meteorología </a:t>
            </a:r>
            <a:r>
              <a:rPr lang="es-AR" dirty="0" smtClean="0"/>
              <a:t>y </a:t>
            </a:r>
            <a:r>
              <a:rPr lang="es-AR" i="1" dirty="0" smtClean="0"/>
              <a:t>la geometría </a:t>
            </a:r>
            <a:r>
              <a:rPr lang="es-AR" dirty="0" smtClean="0"/>
              <a:t>precedidos del </a:t>
            </a:r>
            <a:r>
              <a:rPr lang="es-AR" i="1" dirty="0" smtClean="0"/>
              <a:t>Discurso del método para conducir rectamente a la razón en la búsqueda de la verdad en las ciencias</a:t>
            </a:r>
            <a:endParaRPr lang="es-AR" i="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Biografía</a:t>
            </a:r>
            <a:endParaRPr lang="es-AR" dirty="0"/>
          </a:p>
        </p:txBody>
      </p:sp>
      <p:sp>
        <p:nvSpPr>
          <p:cNvPr id="3" name="2 Marcador de contenido"/>
          <p:cNvSpPr>
            <a:spLocks noGrp="1"/>
          </p:cNvSpPr>
          <p:nvPr>
            <p:ph idx="1"/>
          </p:nvPr>
        </p:nvSpPr>
        <p:spPr/>
        <p:txBody>
          <a:bodyPr/>
          <a:lstStyle/>
          <a:p>
            <a:r>
              <a:rPr lang="es-AR" dirty="0" smtClean="0"/>
              <a:t>De 1641 son </a:t>
            </a:r>
            <a:r>
              <a:rPr lang="es-AR" i="1" dirty="0" smtClean="0"/>
              <a:t>Las meditaciones metafísicas</a:t>
            </a:r>
            <a:r>
              <a:rPr lang="es-AR" dirty="0" smtClean="0"/>
              <a:t>.</a:t>
            </a:r>
          </a:p>
          <a:p>
            <a:r>
              <a:rPr lang="es-AR" dirty="0" smtClean="0"/>
              <a:t>En 1643 comienza el intercambio epistolar con Elizabeth de Bohemia</a:t>
            </a:r>
          </a:p>
          <a:p>
            <a:r>
              <a:rPr lang="es-AR" dirty="0" smtClean="0"/>
              <a:t>En 1644 aparecen </a:t>
            </a:r>
            <a:r>
              <a:rPr lang="es-AR" i="1" dirty="0" smtClean="0"/>
              <a:t>Los principios de filosofía</a:t>
            </a:r>
          </a:p>
          <a:p>
            <a:r>
              <a:rPr lang="es-AR" dirty="0" smtClean="0"/>
              <a:t>En 1649 publica </a:t>
            </a:r>
            <a:r>
              <a:rPr lang="es-AR" i="1" dirty="0" smtClean="0"/>
              <a:t>el Tratado de las pasiones del alma</a:t>
            </a:r>
          </a:p>
          <a:p>
            <a:r>
              <a:rPr lang="es-AR" dirty="0" smtClean="0"/>
              <a:t>En 1649 lo invita la reina Cristina de Suecia a Estocolmo. Muere de neumonía en 1650</a:t>
            </a:r>
            <a:endParaRPr lang="es-A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Reglas para la dirección del espíritu</a:t>
            </a:r>
            <a:endParaRPr lang="es-AR" dirty="0"/>
          </a:p>
        </p:txBody>
      </p:sp>
      <p:sp>
        <p:nvSpPr>
          <p:cNvPr id="3" name="2 Marcador de contenido"/>
          <p:cNvSpPr>
            <a:spLocks noGrp="1"/>
          </p:cNvSpPr>
          <p:nvPr>
            <p:ph idx="1"/>
          </p:nvPr>
        </p:nvSpPr>
        <p:spPr/>
        <p:txBody>
          <a:bodyPr>
            <a:normAutofit/>
          </a:bodyPr>
          <a:lstStyle/>
          <a:p>
            <a:r>
              <a:rPr lang="es-AR" dirty="0" smtClean="0"/>
              <a:t>Libro que no termina (1620 a 1628) publicado póstumamente en 1684.</a:t>
            </a:r>
          </a:p>
          <a:p>
            <a:r>
              <a:rPr lang="es-AR" dirty="0" smtClean="0"/>
              <a:t>Vuelve sobre el tema en </a:t>
            </a:r>
            <a:r>
              <a:rPr lang="es-AR" i="1" dirty="0" smtClean="0"/>
              <a:t>El discurso del método </a:t>
            </a:r>
            <a:r>
              <a:rPr lang="es-AR" dirty="0" smtClean="0"/>
              <a:t>(Cuatro reglas)</a:t>
            </a:r>
          </a:p>
          <a:p>
            <a:r>
              <a:rPr lang="es-AR" dirty="0" smtClean="0"/>
              <a:t>Nueva concepción del conocimiento. Para la alquimia el conocimiento es difícil y complicado . El creador ha provisto de propiedades ocultas a las cosas que el mago logra descifrar. Para Descartes el conocimiento no está oculto es accesible para todos si usamos bien la razón.</a:t>
            </a:r>
          </a:p>
          <a:p>
            <a:endParaRPr lang="es-A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i="1" dirty="0" smtClean="0"/>
              <a:t>Discurso del método </a:t>
            </a:r>
            <a:r>
              <a:rPr lang="es-AR" dirty="0" smtClean="0"/>
              <a:t>(1637)</a:t>
            </a:r>
            <a:endParaRPr lang="es-AR" dirty="0"/>
          </a:p>
        </p:txBody>
      </p:sp>
      <p:sp>
        <p:nvSpPr>
          <p:cNvPr id="3" name="2 Marcador de contenido"/>
          <p:cNvSpPr>
            <a:spLocks noGrp="1"/>
          </p:cNvSpPr>
          <p:nvPr>
            <p:ph idx="1"/>
          </p:nvPr>
        </p:nvSpPr>
        <p:spPr/>
        <p:txBody>
          <a:bodyPr/>
          <a:lstStyle/>
          <a:p>
            <a:r>
              <a:rPr lang="es-AR" i="1" dirty="0" smtClean="0"/>
              <a:t>El discurso del método </a:t>
            </a:r>
            <a:r>
              <a:rPr lang="es-AR" dirty="0" smtClean="0"/>
              <a:t>tiene 6 partes.</a:t>
            </a:r>
          </a:p>
          <a:p>
            <a:r>
              <a:rPr lang="es-AR" dirty="0" smtClean="0"/>
              <a:t>El contenido es similar al de Las </a:t>
            </a:r>
            <a:r>
              <a:rPr lang="es-AR" i="1" dirty="0" smtClean="0"/>
              <a:t>Meditaciones Metafísica.</a:t>
            </a:r>
          </a:p>
          <a:p>
            <a:r>
              <a:rPr lang="es-AR" dirty="0" smtClean="0"/>
              <a:t>No está la hipótesis del genio maligno.</a:t>
            </a:r>
          </a:p>
          <a:p>
            <a:r>
              <a:rPr lang="es-AR" dirty="0" smtClean="0"/>
              <a:t>Acá está la famosa frase “pienso luego existo”.</a:t>
            </a:r>
          </a:p>
          <a:p>
            <a:r>
              <a:rPr lang="es-AR" dirty="0" smtClean="0"/>
              <a:t>Hay muchas referencias biográficas.</a:t>
            </a:r>
          </a:p>
          <a:p>
            <a:r>
              <a:rPr lang="es-AR" dirty="0" smtClean="0"/>
              <a:t>Hay consejos para ser felices.</a:t>
            </a:r>
          </a:p>
          <a:p>
            <a:endParaRPr lang="es-A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i="1" dirty="0" smtClean="0"/>
              <a:t>Discurso del método</a:t>
            </a:r>
            <a:r>
              <a:rPr lang="es-AR" dirty="0" smtClean="0"/>
              <a:t>. Primera frase</a:t>
            </a:r>
            <a:endParaRPr lang="es-AR" dirty="0"/>
          </a:p>
        </p:txBody>
      </p:sp>
      <p:sp>
        <p:nvSpPr>
          <p:cNvPr id="3" name="2 Marcador de contenido"/>
          <p:cNvSpPr>
            <a:spLocks noGrp="1"/>
          </p:cNvSpPr>
          <p:nvPr>
            <p:ph idx="1"/>
          </p:nvPr>
        </p:nvSpPr>
        <p:spPr/>
        <p:txBody>
          <a:bodyPr>
            <a:normAutofit/>
          </a:bodyPr>
          <a:lstStyle/>
          <a:p>
            <a:endParaRPr lang="es-AR" dirty="0"/>
          </a:p>
          <a:p>
            <a:pPr algn="just">
              <a:buNone/>
            </a:pPr>
            <a:r>
              <a:rPr lang="es-AR" dirty="0" smtClean="0"/>
              <a:t>	“El buen sentido es la cosa mejor distribuida del mundo, pues cada cual piensa estar tan bien provisto de él que aún aquellos que son más difíciles de contentar en cualquier otra cosa no suelen desear más que el que tienen”.</a:t>
            </a:r>
            <a:endParaRPr lang="es-A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259632" y="548680"/>
            <a:ext cx="6336704" cy="5940088"/>
          </a:xfrm>
          <a:prstGeom prst="rect">
            <a:avLst/>
          </a:prstGeom>
        </p:spPr>
        <p:txBody>
          <a:bodyPr wrap="square">
            <a:spAutoFit/>
          </a:bodyPr>
          <a:lstStyle/>
          <a:p>
            <a:r>
              <a:rPr lang="es-AR" sz="2000" dirty="0"/>
              <a:t>Pero tan pronto como hube adquirido algunas nociones generales de la física y comenzado a ponerlas a prueba en varias dificultades particulares, notando entonces cuán lejos pueden llevarnos y cuán diferentes son de los principios que se han usado hasta ahora, creí que conservarlas ocultas era grandísimo pecado, que infringía la ley que nos obliga a procurar el bien general de todos los hombres, en cuanto ello esté en nuestro poder. Pues esas nociones me han enseñado que es posible llegar a conocimientos muy útiles para la vida, y que, en lugar de la filosofía especulativa, enseñada en las escuelas, es posible encontrar una práctica, por medio de la cual, conociendo la fuerza y las acciones del fuego, del agua, del aire, de los astros, de los cielos y de todos los demás cuerpos, que nos rodean, tan distintamente como conocemos los oficios varios de nuestros artesanos, podríamos aprovecharlas del mismo modo, en todos los usos a que sean propias, y de esa suerte </a:t>
            </a:r>
            <a:r>
              <a:rPr lang="es-AR" sz="2000" b="1" dirty="0"/>
              <a:t>hacernos como dueños y poseedores de la naturaleza</a:t>
            </a:r>
            <a:r>
              <a:rPr lang="es-AR" sz="2000" b="1" dirty="0" smtClean="0"/>
              <a:t>. </a:t>
            </a:r>
            <a:r>
              <a:rPr lang="es-AR" sz="2000" dirty="0" smtClean="0"/>
              <a:t>(Cita textual)</a:t>
            </a:r>
            <a:endParaRPr lang="es-AR"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Versión de las reglas </a:t>
            </a:r>
            <a:r>
              <a:rPr lang="es-AR" i="1" dirty="0" smtClean="0"/>
              <a:t>según El discurso del método</a:t>
            </a:r>
            <a:endParaRPr lang="es-AR" i="1" dirty="0"/>
          </a:p>
        </p:txBody>
      </p:sp>
      <p:sp>
        <p:nvSpPr>
          <p:cNvPr id="3" name="2 Marcador de contenido"/>
          <p:cNvSpPr>
            <a:spLocks noGrp="1"/>
          </p:cNvSpPr>
          <p:nvPr>
            <p:ph idx="1"/>
          </p:nvPr>
        </p:nvSpPr>
        <p:spPr/>
        <p:txBody>
          <a:bodyPr/>
          <a:lstStyle/>
          <a:p>
            <a:endParaRPr lang="es-AR" dirty="0" smtClean="0"/>
          </a:p>
          <a:p>
            <a:r>
              <a:rPr lang="es-AR" dirty="0" smtClean="0"/>
              <a:t>Evidencia</a:t>
            </a:r>
          </a:p>
          <a:p>
            <a:r>
              <a:rPr lang="es-AR" dirty="0"/>
              <a:t>A</a:t>
            </a:r>
            <a:r>
              <a:rPr lang="es-AR" dirty="0" smtClean="0"/>
              <a:t>nálisis</a:t>
            </a:r>
          </a:p>
          <a:p>
            <a:r>
              <a:rPr lang="es-AR" dirty="0" smtClean="0"/>
              <a:t>Síntesis</a:t>
            </a:r>
          </a:p>
          <a:p>
            <a:r>
              <a:rPr lang="es-AR" dirty="0" smtClean="0"/>
              <a:t>Enumeración </a:t>
            </a:r>
            <a:endParaRPr lang="es-A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t>Cuatro reglas o preceptos</a:t>
            </a:r>
            <a:endParaRPr lang="es-AR" dirty="0"/>
          </a:p>
        </p:txBody>
      </p:sp>
      <p:sp>
        <p:nvSpPr>
          <p:cNvPr id="3" name="2 Marcador de contenido"/>
          <p:cNvSpPr>
            <a:spLocks noGrp="1"/>
          </p:cNvSpPr>
          <p:nvPr>
            <p:ph idx="1"/>
          </p:nvPr>
        </p:nvSpPr>
        <p:spPr/>
        <p:txBody>
          <a:bodyPr/>
          <a:lstStyle/>
          <a:p>
            <a:r>
              <a:rPr lang="es-AR" dirty="0" smtClean="0"/>
              <a:t>“El primero consistía en no admitir jamás nada por verdadero que no conociera que evidentemente eral tal; es decir, evitar minuciosamente la precipitación y la prevención, y no abarcar en mis juicios nada más que lo que se presentara tan clara y distintamente a mi espíritu que no tuviera ocasión de ponerlo en duda”  </a:t>
            </a:r>
            <a:r>
              <a:rPr lang="es-AR" b="1" dirty="0" smtClean="0"/>
              <a:t>Evidencia</a:t>
            </a:r>
          </a:p>
          <a:p>
            <a:r>
              <a:rPr lang="es-AR" dirty="0" smtClean="0"/>
              <a:t>“El segundo, en dividir cada una de las dificultades que examinara en tantas partes como fuera posible y necesario para mejor resolverlas”. </a:t>
            </a:r>
            <a:r>
              <a:rPr lang="es-AR" b="1" dirty="0" smtClean="0"/>
              <a:t>Análisis</a:t>
            </a:r>
          </a:p>
          <a:p>
            <a:endParaRPr lang="es-AR" b="1" dirty="0" smtClean="0"/>
          </a:p>
          <a:p>
            <a:endParaRPr lang="es-A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Cuatro reglas o preceptos</a:t>
            </a:r>
            <a:endParaRPr lang="es-AR" dirty="0"/>
          </a:p>
        </p:txBody>
      </p:sp>
      <p:sp>
        <p:nvSpPr>
          <p:cNvPr id="3" name="2 Marcador de contenido"/>
          <p:cNvSpPr>
            <a:spLocks noGrp="1"/>
          </p:cNvSpPr>
          <p:nvPr>
            <p:ph idx="1"/>
          </p:nvPr>
        </p:nvSpPr>
        <p:spPr/>
        <p:txBody>
          <a:bodyPr>
            <a:normAutofit/>
          </a:bodyPr>
          <a:lstStyle/>
          <a:p>
            <a:r>
              <a:rPr lang="es-AR" dirty="0" smtClean="0"/>
              <a:t>“El tercero, en conducir por orden mis pensamientos, comenzando por los objetos más simples y más fáciles de conocer para subir poco a poco, como por grados, hasta el conocimiento de los más compuestos, y aún suponiendo orden entre aquellos que no se preceden naturalmente unos a otros” </a:t>
            </a:r>
            <a:r>
              <a:rPr lang="es-AR" b="1" dirty="0" smtClean="0"/>
              <a:t>Síntesis</a:t>
            </a:r>
          </a:p>
          <a:p>
            <a:r>
              <a:rPr lang="es-AR" dirty="0" smtClean="0"/>
              <a:t>“Y por último, en hacer en todo enumeraciones tan completas y revisiones tan generales que tuviese la seguridad de no omitir nada”. </a:t>
            </a:r>
            <a:r>
              <a:rPr lang="es-AR" b="1" dirty="0" smtClean="0"/>
              <a:t>Enumeración</a:t>
            </a:r>
          </a:p>
          <a:p>
            <a:endParaRPr lang="es-AR"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Regla n° 1: La Evidencia</a:t>
            </a:r>
            <a:endParaRPr lang="es-AR" dirty="0"/>
          </a:p>
        </p:txBody>
      </p:sp>
      <p:sp>
        <p:nvSpPr>
          <p:cNvPr id="3" name="2 Marcador de contenido"/>
          <p:cNvSpPr>
            <a:spLocks noGrp="1"/>
          </p:cNvSpPr>
          <p:nvPr>
            <p:ph idx="1"/>
          </p:nvPr>
        </p:nvSpPr>
        <p:spPr/>
        <p:txBody>
          <a:bodyPr>
            <a:normAutofit/>
          </a:bodyPr>
          <a:lstStyle/>
          <a:p>
            <a:r>
              <a:rPr lang="es-AR" dirty="0" smtClean="0"/>
              <a:t>Es el criterio de verdad. Es verdadero aquello que se presenta con claridad y distinción.</a:t>
            </a:r>
          </a:p>
          <a:p>
            <a:r>
              <a:rPr lang="es-AR" dirty="0" smtClean="0"/>
              <a:t>En </a:t>
            </a:r>
            <a:r>
              <a:rPr lang="es-AR" i="1" dirty="0" smtClean="0"/>
              <a:t>los principios de filosofía </a:t>
            </a:r>
            <a:r>
              <a:rPr lang="es-AR" dirty="0" smtClean="0"/>
              <a:t>(&amp;45 y &amp;46) Descartes los define así:</a:t>
            </a:r>
          </a:p>
          <a:p>
            <a:pPr>
              <a:buNone/>
            </a:pPr>
            <a:r>
              <a:rPr lang="es-AR" dirty="0" smtClean="0"/>
              <a:t>	Claro: lo que está presente y manifiesto a una mente atenta.</a:t>
            </a:r>
          </a:p>
          <a:p>
            <a:pPr>
              <a:buNone/>
            </a:pPr>
            <a:r>
              <a:rPr lang="es-AR" dirty="0"/>
              <a:t>	</a:t>
            </a:r>
            <a:r>
              <a:rPr lang="es-AR" dirty="0" smtClean="0"/>
              <a:t>Distinto: aquello que es tan preciso y separado del resto que no contiene sino lo claro.</a:t>
            </a:r>
          </a:p>
          <a:p>
            <a:pPr>
              <a:buNone/>
            </a:pPr>
            <a:r>
              <a:rPr lang="es-AR" dirty="0"/>
              <a:t>	</a:t>
            </a:r>
            <a:r>
              <a:rPr lang="es-AR" dirty="0" smtClean="0"/>
              <a:t>Todo lo distinto es claro pero no todo lo claro es distinto (Dolor agudo).</a:t>
            </a:r>
            <a:endParaRPr lang="es-A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AR" sz="4000" dirty="0" smtClean="0"/>
              <a:t>Claridad y distinción son caracteres de lo evidente</a:t>
            </a:r>
            <a:endParaRPr lang="es-AR" sz="4000" dirty="0"/>
          </a:p>
        </p:txBody>
      </p:sp>
      <p:sp>
        <p:nvSpPr>
          <p:cNvPr id="3" name="2 Marcador de contenido"/>
          <p:cNvSpPr>
            <a:spLocks noGrp="1"/>
          </p:cNvSpPr>
          <p:nvPr>
            <p:ph idx="1"/>
          </p:nvPr>
        </p:nvSpPr>
        <p:spPr/>
        <p:txBody>
          <a:bodyPr/>
          <a:lstStyle/>
          <a:p>
            <a:endParaRPr lang="es-AR" dirty="0" smtClean="0"/>
          </a:p>
          <a:p>
            <a:r>
              <a:rPr lang="es-AR" dirty="0" smtClean="0"/>
              <a:t>A lo</a:t>
            </a:r>
            <a:r>
              <a:rPr lang="es-AR" b="1" dirty="0" smtClean="0"/>
              <a:t> Claro  </a:t>
            </a:r>
            <a:r>
              <a:rPr lang="es-AR" dirty="0" smtClean="0"/>
              <a:t>(dolor agudo) se le opone lo </a:t>
            </a:r>
            <a:r>
              <a:rPr lang="es-AR" b="1" dirty="0" smtClean="0"/>
              <a:t>Oscuro </a:t>
            </a:r>
            <a:r>
              <a:rPr lang="es-AR" dirty="0" smtClean="0"/>
              <a:t>(recuerdo del dolor).</a:t>
            </a:r>
          </a:p>
          <a:p>
            <a:endParaRPr lang="es-AR" dirty="0" smtClean="0"/>
          </a:p>
          <a:p>
            <a:r>
              <a:rPr lang="es-AR" dirty="0" smtClean="0"/>
              <a:t>A lo </a:t>
            </a:r>
            <a:r>
              <a:rPr lang="es-AR" b="1" dirty="0" smtClean="0"/>
              <a:t>Distinto</a:t>
            </a:r>
            <a:r>
              <a:rPr lang="es-AR" dirty="0" smtClean="0"/>
              <a:t> (el triángulo es una figura de tres lados) se le opone lo </a:t>
            </a:r>
            <a:r>
              <a:rPr lang="es-AR" b="1" dirty="0" smtClean="0"/>
              <a:t>Confuso</a:t>
            </a:r>
            <a:r>
              <a:rPr lang="es-AR" dirty="0" smtClean="0"/>
              <a:t> (dolor agudo).</a:t>
            </a:r>
          </a:p>
          <a:p>
            <a:endParaRPr lang="es-AR" dirty="0" smtClean="0"/>
          </a:p>
          <a:p>
            <a:endParaRPr lang="es-A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Regla n° 2: El Análisis</a:t>
            </a:r>
            <a:endParaRPr lang="es-AR" dirty="0"/>
          </a:p>
        </p:txBody>
      </p:sp>
      <p:sp>
        <p:nvSpPr>
          <p:cNvPr id="3" name="2 Marcador de contenido"/>
          <p:cNvSpPr>
            <a:spLocks noGrp="1"/>
          </p:cNvSpPr>
          <p:nvPr>
            <p:ph idx="1"/>
          </p:nvPr>
        </p:nvSpPr>
        <p:spPr/>
        <p:txBody>
          <a:bodyPr/>
          <a:lstStyle/>
          <a:p>
            <a:pPr>
              <a:buNone/>
            </a:pPr>
            <a:r>
              <a:rPr lang="es-AR" dirty="0" smtClean="0"/>
              <a:t>	</a:t>
            </a:r>
          </a:p>
          <a:p>
            <a:r>
              <a:rPr lang="es-AR" dirty="0" smtClean="0"/>
              <a:t>División de los temas complejos a tratar en tantas partes como sea posible. Búsqueda de lo evidente. Conocimiento verdadero pero fragmentario</a:t>
            </a:r>
            <a:endParaRPr lang="es-A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Regla n° 3: La Síntesis</a:t>
            </a:r>
            <a:endParaRPr lang="es-AR" dirty="0"/>
          </a:p>
        </p:txBody>
      </p:sp>
      <p:sp>
        <p:nvSpPr>
          <p:cNvPr id="3" name="2 Marcador de contenido"/>
          <p:cNvSpPr>
            <a:spLocks noGrp="1"/>
          </p:cNvSpPr>
          <p:nvPr>
            <p:ph idx="1"/>
          </p:nvPr>
        </p:nvSpPr>
        <p:spPr/>
        <p:txBody>
          <a:bodyPr/>
          <a:lstStyle/>
          <a:p>
            <a:endParaRPr lang="es-AR" dirty="0" smtClean="0"/>
          </a:p>
          <a:p>
            <a:r>
              <a:rPr lang="es-AR" dirty="0" smtClean="0"/>
              <a:t>Hay que ir de lo más simple a lo más complejo.</a:t>
            </a:r>
          </a:p>
          <a:p>
            <a:endParaRPr lang="es-AR" dirty="0" smtClean="0"/>
          </a:p>
          <a:p>
            <a:r>
              <a:rPr lang="es-AR" dirty="0" smtClean="0"/>
              <a:t>Hay que suponer un orden, tanto la realidad como nuestro conocimiento de ella presuponen una totalidad ordenada.</a:t>
            </a:r>
            <a:endParaRPr lang="es-A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Regla n° 4: La Enumeración</a:t>
            </a:r>
            <a:endParaRPr lang="es-AR" dirty="0"/>
          </a:p>
        </p:txBody>
      </p:sp>
      <p:sp>
        <p:nvSpPr>
          <p:cNvPr id="3" name="2 Marcador de contenido"/>
          <p:cNvSpPr>
            <a:spLocks noGrp="1"/>
          </p:cNvSpPr>
          <p:nvPr>
            <p:ph idx="1"/>
          </p:nvPr>
        </p:nvSpPr>
        <p:spPr/>
        <p:txBody>
          <a:bodyPr/>
          <a:lstStyle/>
          <a:p>
            <a:endParaRPr lang="es-AR" dirty="0" smtClean="0"/>
          </a:p>
          <a:p>
            <a:r>
              <a:rPr lang="es-AR" dirty="0" smtClean="0"/>
              <a:t>Completa revisión general, no hay que omitir nada. Problema del error</a:t>
            </a:r>
            <a:endParaRPr lang="es-A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
            </a:r>
            <a:br>
              <a:rPr lang="es-AR" dirty="0" smtClean="0"/>
            </a:br>
            <a:r>
              <a:rPr lang="es-AR" dirty="0" smtClean="0"/>
              <a:t/>
            </a:r>
            <a:br>
              <a:rPr lang="es-AR" dirty="0" smtClean="0"/>
            </a:br>
            <a:endParaRPr lang="es-AR" dirty="0"/>
          </a:p>
        </p:txBody>
      </p:sp>
      <p:sp>
        <p:nvSpPr>
          <p:cNvPr id="5" name="4 Marcador de contenido"/>
          <p:cNvSpPr>
            <a:spLocks noGrp="1"/>
          </p:cNvSpPr>
          <p:nvPr>
            <p:ph idx="1"/>
          </p:nvPr>
        </p:nvSpPr>
        <p:spPr/>
        <p:txBody>
          <a:bodyPr/>
          <a:lstStyle/>
          <a:p>
            <a:r>
              <a:rPr lang="es-AR" dirty="0" smtClean="0"/>
              <a:t>Para Descartes hay dos modos en que la Razón puede conocer la verdad:</a:t>
            </a:r>
          </a:p>
          <a:p>
            <a:endParaRPr lang="es-AR" dirty="0" smtClean="0"/>
          </a:p>
          <a:p>
            <a:r>
              <a:rPr lang="es-AR" dirty="0" smtClean="0"/>
              <a:t>La intuición</a:t>
            </a:r>
          </a:p>
          <a:p>
            <a:endParaRPr lang="es-AR" dirty="0" smtClean="0"/>
          </a:p>
          <a:p>
            <a:r>
              <a:rPr lang="es-AR" dirty="0" smtClean="0"/>
              <a:t>La deducción</a:t>
            </a:r>
            <a:endParaRPr lang="es-A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Intuición: definición </a:t>
            </a:r>
            <a:endParaRPr lang="es-AR" dirty="0"/>
          </a:p>
        </p:txBody>
      </p:sp>
      <p:sp>
        <p:nvSpPr>
          <p:cNvPr id="3" name="2 Marcador de contenido"/>
          <p:cNvSpPr>
            <a:spLocks noGrp="1"/>
          </p:cNvSpPr>
          <p:nvPr>
            <p:ph idx="1"/>
          </p:nvPr>
        </p:nvSpPr>
        <p:spPr/>
        <p:txBody>
          <a:bodyPr/>
          <a:lstStyle/>
          <a:p>
            <a:endParaRPr lang="es-AR" dirty="0" smtClean="0"/>
          </a:p>
          <a:p>
            <a:pPr>
              <a:buNone/>
            </a:pPr>
            <a:r>
              <a:rPr lang="es-AR" dirty="0"/>
              <a:t>	</a:t>
            </a:r>
            <a:r>
              <a:rPr lang="es-AR" dirty="0" smtClean="0"/>
              <a:t>“La intuición es una concepción de una mente clara y atenta, que es tan sencilla y distinta que no deja lugar a dudas sobre lo que estamos entendiendo”.(</a:t>
            </a:r>
            <a:r>
              <a:rPr lang="es-AR" i="1" dirty="0" smtClean="0"/>
              <a:t>Las reglas para la dirección del espíritu</a:t>
            </a:r>
            <a:r>
              <a:rPr lang="es-AR" dirty="0" smtClean="0"/>
              <a:t>) </a:t>
            </a:r>
            <a:endParaRPr lang="es-A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intuición</a:t>
            </a:r>
            <a:endParaRPr lang="es-AR" dirty="0"/>
          </a:p>
        </p:txBody>
      </p:sp>
      <p:sp>
        <p:nvSpPr>
          <p:cNvPr id="3" name="2 Marcador de contenido"/>
          <p:cNvSpPr>
            <a:spLocks noGrp="1"/>
          </p:cNvSpPr>
          <p:nvPr>
            <p:ph idx="1"/>
          </p:nvPr>
        </p:nvSpPr>
        <p:spPr/>
        <p:txBody>
          <a:bodyPr>
            <a:normAutofit lnSpcReduction="10000"/>
          </a:bodyPr>
          <a:lstStyle/>
          <a:p>
            <a:r>
              <a:rPr lang="es-AR" dirty="0" smtClean="0"/>
              <a:t>Captación intelectual inmediata del tipo más simple y más directo</a:t>
            </a:r>
          </a:p>
          <a:p>
            <a:r>
              <a:rPr lang="es-AR" dirty="0" smtClean="0"/>
              <a:t>No hay error, es instantánea y completa</a:t>
            </a:r>
            <a:endParaRPr lang="es-AR" dirty="0"/>
          </a:p>
          <a:p>
            <a:r>
              <a:rPr lang="es-AR" dirty="0" smtClean="0"/>
              <a:t>Intuir en el siglo XVII significa “ver”, “contemplar”, “estar atento a”.</a:t>
            </a:r>
          </a:p>
          <a:p>
            <a:r>
              <a:rPr lang="es-AR" dirty="0" smtClean="0"/>
              <a:t>Comparación entre entendimiento y visión, la mente “ve” la verdad como los ojos ven el mundo.  Esta comparación ya está en autores anteriores como Platón, </a:t>
            </a:r>
            <a:r>
              <a:rPr lang="es-AR" dirty="0" err="1" smtClean="0"/>
              <a:t>Plotino</a:t>
            </a:r>
            <a:r>
              <a:rPr lang="es-AR" dirty="0" smtClean="0"/>
              <a:t> y San Agustín. Pero a partir del siglo XVII recobra fuerza se habla de “La luz de la razón”, del “siglo de las luces” y del “Iluminismo” (Ilustración).</a:t>
            </a:r>
            <a:endParaRPr lang="es-A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Deducción</a:t>
            </a:r>
            <a:endParaRPr lang="es-AR" dirty="0"/>
          </a:p>
        </p:txBody>
      </p:sp>
      <p:sp>
        <p:nvSpPr>
          <p:cNvPr id="3" name="2 Marcador de contenido"/>
          <p:cNvSpPr>
            <a:spLocks noGrp="1"/>
          </p:cNvSpPr>
          <p:nvPr>
            <p:ph idx="1"/>
          </p:nvPr>
        </p:nvSpPr>
        <p:spPr/>
        <p:txBody>
          <a:bodyPr/>
          <a:lstStyle/>
          <a:p>
            <a:r>
              <a:rPr lang="es-AR" dirty="0" smtClean="0"/>
              <a:t>Toda conclusión necesaria derivada de otras cosas conocidas con certeza. </a:t>
            </a:r>
          </a:p>
          <a:p>
            <a:r>
              <a:rPr lang="es-AR" dirty="0" smtClean="0"/>
              <a:t>Movimiento continuo e ininterrumpido del pensamiento.</a:t>
            </a:r>
          </a:p>
          <a:p>
            <a:r>
              <a:rPr lang="es-AR" dirty="0" smtClean="0"/>
              <a:t>Juega un papel la memoria.</a:t>
            </a:r>
          </a:p>
          <a:p>
            <a:r>
              <a:rPr lang="es-AR" dirty="0" smtClean="0"/>
              <a:t>implica la posibilidad de error.</a:t>
            </a:r>
            <a:endParaRPr lang="es-A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Método</a:t>
            </a:r>
            <a:endParaRPr lang="es-AR" dirty="0"/>
          </a:p>
        </p:txBody>
      </p:sp>
      <p:sp>
        <p:nvSpPr>
          <p:cNvPr id="3" name="2 Marcador de contenido"/>
          <p:cNvSpPr>
            <a:spLocks noGrp="1"/>
          </p:cNvSpPr>
          <p:nvPr>
            <p:ph idx="1"/>
          </p:nvPr>
        </p:nvSpPr>
        <p:spPr/>
        <p:txBody>
          <a:bodyPr/>
          <a:lstStyle/>
          <a:p>
            <a:r>
              <a:rPr lang="es-AR" dirty="0" smtClean="0"/>
              <a:t>Intuición y la deducción son los modos en que el intelecto, la razón conoce la realidad</a:t>
            </a:r>
          </a:p>
          <a:p>
            <a:r>
              <a:rPr lang="es-AR" dirty="0" smtClean="0"/>
              <a:t>Las cuatro reglas resumen el método, es decir marcan el camino que debe seguir el intelecto para llegar a la verdad</a:t>
            </a:r>
          </a:p>
          <a:p>
            <a:r>
              <a:rPr lang="es-AR" dirty="0" smtClean="0"/>
              <a:t>En </a:t>
            </a:r>
            <a:r>
              <a:rPr lang="es-AR" i="1" dirty="0" smtClean="0"/>
              <a:t>La meditaciones metafísicas </a:t>
            </a:r>
            <a:r>
              <a:rPr lang="es-AR" dirty="0" smtClean="0"/>
              <a:t>sienta las bases metafísicas de su sistema utilizando el método cartesiano. </a:t>
            </a:r>
            <a:endParaRPr lang="es-A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sz="4400" dirty="0" smtClean="0"/>
              <a:t>El “Giro subjetivista” de la filosofía moderna comienza con Descartes</a:t>
            </a:r>
            <a:endParaRPr lang="es-AR" sz="4400" dirty="0"/>
          </a:p>
        </p:txBody>
      </p:sp>
      <p:sp>
        <p:nvSpPr>
          <p:cNvPr id="3" name="2 Marcador de contenido"/>
          <p:cNvSpPr>
            <a:spLocks noGrp="1"/>
          </p:cNvSpPr>
          <p:nvPr>
            <p:ph idx="1"/>
          </p:nvPr>
        </p:nvSpPr>
        <p:spPr/>
        <p:txBody>
          <a:bodyPr/>
          <a:lstStyle/>
          <a:p>
            <a:endParaRPr lang="es-AR" dirty="0" smtClean="0"/>
          </a:p>
          <a:p>
            <a:r>
              <a:rPr lang="es-AR" dirty="0" smtClean="0"/>
              <a:t>Cambio de eje, antes de ir a los objetos del mundo, a las ciencias particulares, hay que estudiar como funciona la razón, es decir cómo conoce la mente humana (El sujeto pensante) </a:t>
            </a:r>
          </a:p>
          <a:p>
            <a:r>
              <a:rPr lang="es-AR" dirty="0" smtClean="0"/>
              <a:t>Presupuestos: la razón es universal y funciona de igual manera no importa el objeto de estudio</a:t>
            </a:r>
            <a:endParaRPr lang="es-A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Árbol del conocimiento según Descartes (filosofía)</a:t>
            </a:r>
            <a:endParaRPr lang="es-AR" dirty="0"/>
          </a:p>
        </p:txBody>
      </p:sp>
      <p:sp>
        <p:nvSpPr>
          <p:cNvPr id="3" name="2 Marcador de contenido"/>
          <p:cNvSpPr>
            <a:spLocks noGrp="1"/>
          </p:cNvSpPr>
          <p:nvPr>
            <p:ph idx="1"/>
          </p:nvPr>
        </p:nvSpPr>
        <p:spPr/>
        <p:txBody>
          <a:bodyPr/>
          <a:lstStyle/>
          <a:p>
            <a:endParaRPr lang="es-AR" dirty="0" smtClean="0"/>
          </a:p>
          <a:p>
            <a:r>
              <a:rPr lang="es-AR" dirty="0" smtClean="0"/>
              <a:t>La metafísica son las raíces</a:t>
            </a:r>
          </a:p>
          <a:p>
            <a:endParaRPr lang="es-AR" dirty="0" smtClean="0"/>
          </a:p>
          <a:p>
            <a:r>
              <a:rPr lang="es-AR" dirty="0" smtClean="0"/>
              <a:t>La física es el tronco</a:t>
            </a:r>
          </a:p>
          <a:p>
            <a:endParaRPr lang="es-AR" dirty="0" smtClean="0"/>
          </a:p>
          <a:p>
            <a:r>
              <a:rPr lang="es-AR" dirty="0" smtClean="0"/>
              <a:t>La mecánica, la política y la medicina son las ramas.</a:t>
            </a:r>
            <a:endParaRPr lang="es-A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Resumiendo</a:t>
            </a:r>
            <a:endParaRPr lang="es-AR" dirty="0"/>
          </a:p>
        </p:txBody>
      </p:sp>
      <p:sp>
        <p:nvSpPr>
          <p:cNvPr id="3" name="2 Marcador de contenido"/>
          <p:cNvSpPr>
            <a:spLocks noGrp="1"/>
          </p:cNvSpPr>
          <p:nvPr>
            <p:ph idx="1"/>
          </p:nvPr>
        </p:nvSpPr>
        <p:spPr/>
        <p:txBody>
          <a:bodyPr>
            <a:normAutofit/>
          </a:bodyPr>
          <a:lstStyle/>
          <a:p>
            <a:r>
              <a:rPr lang="es-AR" dirty="0" smtClean="0"/>
              <a:t>Descartes es un filósofo racionalista que busca sentar las bases de las ciencias clarificando como funcionan.</a:t>
            </a:r>
          </a:p>
          <a:p>
            <a:r>
              <a:rPr lang="es-AR" dirty="0" smtClean="0"/>
              <a:t>Propone una </a:t>
            </a:r>
            <a:r>
              <a:rPr lang="es-AR" i="1" dirty="0" err="1" smtClean="0"/>
              <a:t>Mathesis</a:t>
            </a:r>
            <a:r>
              <a:rPr lang="es-AR" dirty="0" smtClean="0"/>
              <a:t> universal como un sistema total que incluye la teoría de los números, la astronomía, la óptica, la mecánica.</a:t>
            </a:r>
          </a:p>
          <a:p>
            <a:r>
              <a:rPr lang="es-AR" dirty="0" smtClean="0"/>
              <a:t>Lo que tienen en común todos los objetos de estas ciencias con el método es el concepto de la ordenación y la medida.</a:t>
            </a:r>
            <a:endParaRPr lang="es-A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Modelo cuantitativo del saber</a:t>
            </a:r>
            <a:endParaRPr lang="es-AR" dirty="0"/>
          </a:p>
        </p:txBody>
      </p:sp>
      <p:sp>
        <p:nvSpPr>
          <p:cNvPr id="3" name="2 Marcador de contenido"/>
          <p:cNvSpPr>
            <a:spLocks noGrp="1"/>
          </p:cNvSpPr>
          <p:nvPr>
            <p:ph idx="1"/>
          </p:nvPr>
        </p:nvSpPr>
        <p:spPr/>
        <p:txBody>
          <a:bodyPr/>
          <a:lstStyle/>
          <a:p>
            <a:endParaRPr lang="es-AR" dirty="0" smtClean="0"/>
          </a:p>
          <a:p>
            <a:r>
              <a:rPr lang="es-AR" dirty="0" smtClean="0"/>
              <a:t>Lo cognoscible de la realidad es aquello que puede ser medido, es decir que es cuantificable. Por ejemplo, de los cuerpos físicos podemos conocer cuánto pesan, cuánto miden, su figura pero no su color, su sabor u olor.</a:t>
            </a:r>
          </a:p>
          <a:p>
            <a:r>
              <a:rPr lang="es-AR" dirty="0" smtClean="0"/>
              <a:t>Su método inspirado en la lógica y el algebra parte de ciertos principios evidentes a partir de los cuales por deducción se reconstruye la totalidad del saber.</a:t>
            </a:r>
            <a:endParaRPr lang="es-A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Para una mejor comprensión de los temas recomendamos</a:t>
            </a:r>
            <a:endParaRPr lang="es-AR" dirty="0"/>
          </a:p>
        </p:txBody>
      </p:sp>
      <p:sp>
        <p:nvSpPr>
          <p:cNvPr id="3" name="2 Marcador de contenido"/>
          <p:cNvSpPr>
            <a:spLocks noGrp="1"/>
          </p:cNvSpPr>
          <p:nvPr>
            <p:ph idx="1"/>
          </p:nvPr>
        </p:nvSpPr>
        <p:spPr/>
        <p:txBody>
          <a:bodyPr/>
          <a:lstStyle/>
          <a:p>
            <a:endParaRPr lang="es-AR" dirty="0" smtClean="0"/>
          </a:p>
          <a:p>
            <a:r>
              <a:rPr lang="es-AR" dirty="0" smtClean="0"/>
              <a:t>Leer el capítulo de Carpio sobre el Racionalismo de Descartes (en la web de cátedra)</a:t>
            </a:r>
          </a:p>
          <a:p>
            <a:endParaRPr lang="es-AR" dirty="0" smtClean="0"/>
          </a:p>
          <a:p>
            <a:r>
              <a:rPr lang="es-AR" dirty="0" smtClean="0"/>
              <a:t>Ver el documental de Canal A sobre Descartes link</a:t>
            </a:r>
          </a:p>
          <a:p>
            <a:pPr>
              <a:buNone/>
            </a:pPr>
            <a:r>
              <a:rPr lang="es-AR" dirty="0" smtClean="0">
                <a:hlinkClick r:id="rId2"/>
              </a:rPr>
              <a:t>https://www.youtube.com/watch?v=6mOXudPeYKY</a:t>
            </a:r>
            <a:endParaRPr lang="es-AR" dirty="0" smtClean="0"/>
          </a:p>
          <a:p>
            <a:pPr>
              <a:buNone/>
            </a:pPr>
            <a:endParaRPr lang="es-A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4000" dirty="0" smtClean="0"/>
              <a:t>Bibliografía usada para hacer esta clase</a:t>
            </a:r>
            <a:endParaRPr lang="es-AR" sz="4000" dirty="0"/>
          </a:p>
        </p:txBody>
      </p:sp>
      <p:sp>
        <p:nvSpPr>
          <p:cNvPr id="3" name="2 Marcador de contenido"/>
          <p:cNvSpPr>
            <a:spLocks noGrp="1"/>
          </p:cNvSpPr>
          <p:nvPr>
            <p:ph idx="1"/>
          </p:nvPr>
        </p:nvSpPr>
        <p:spPr/>
        <p:txBody>
          <a:bodyPr/>
          <a:lstStyle/>
          <a:p>
            <a:r>
              <a:rPr lang="es-AR" dirty="0" smtClean="0"/>
              <a:t>Descartes, R. (1980), </a:t>
            </a:r>
            <a:r>
              <a:rPr lang="es-AR" i="1" dirty="0" smtClean="0"/>
              <a:t>Reglas para la dirección del espíritu</a:t>
            </a:r>
            <a:r>
              <a:rPr lang="es-AR" dirty="0" smtClean="0"/>
              <a:t>, en Descartes. Obras escogidas. Bs. As., Charcas, 1980, Regla III.</a:t>
            </a:r>
          </a:p>
          <a:p>
            <a:r>
              <a:rPr lang="es-AR" dirty="0" smtClean="0"/>
              <a:t>Descartes, R (1995), </a:t>
            </a:r>
            <a:r>
              <a:rPr lang="es-AR" i="1" dirty="0" smtClean="0"/>
              <a:t>Los principios de la filosofía</a:t>
            </a:r>
            <a:r>
              <a:rPr lang="es-AR" dirty="0" smtClean="0"/>
              <a:t>, Madrid, Alianza.</a:t>
            </a:r>
          </a:p>
          <a:p>
            <a:r>
              <a:rPr lang="es-AR" dirty="0" smtClean="0"/>
              <a:t>Descartes, R (2004), </a:t>
            </a:r>
            <a:r>
              <a:rPr lang="es-AR" i="1" dirty="0" smtClean="0"/>
              <a:t>Discurso del método</a:t>
            </a:r>
            <a:r>
              <a:rPr lang="es-AR" dirty="0" smtClean="0"/>
              <a:t>, Bs. As., Losada.</a:t>
            </a:r>
          </a:p>
          <a:p>
            <a:r>
              <a:rPr lang="es-AR" dirty="0" err="1" smtClean="0"/>
              <a:t>Cottingham</a:t>
            </a:r>
            <a:r>
              <a:rPr lang="es-AR" dirty="0" smtClean="0"/>
              <a:t>, J. (1995), </a:t>
            </a:r>
            <a:r>
              <a:rPr lang="es-AR" i="1" dirty="0" smtClean="0"/>
              <a:t>Descartes</a:t>
            </a:r>
            <a:r>
              <a:rPr lang="es-AR" dirty="0" smtClean="0"/>
              <a:t>, México, UNAM</a:t>
            </a:r>
          </a:p>
          <a:p>
            <a:endParaRPr lang="es-A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9211</TotalTime>
  <Words>2005</Words>
  <Application>Microsoft Office PowerPoint</Application>
  <PresentationFormat>Presentación en pantalla (4:3)</PresentationFormat>
  <Paragraphs>147</Paragraphs>
  <Slides>35</Slides>
  <Notes>0</Notes>
  <HiddenSlides>0</HiddenSlides>
  <MMClips>0</MMClips>
  <ScaleCrop>false</ScaleCrop>
  <HeadingPairs>
    <vt:vector size="4" baseType="variant">
      <vt:variant>
        <vt:lpstr>Tema</vt:lpstr>
      </vt:variant>
      <vt:variant>
        <vt:i4>1</vt:i4>
      </vt:variant>
      <vt:variant>
        <vt:lpstr>Títulos de diapositiva</vt:lpstr>
      </vt:variant>
      <vt:variant>
        <vt:i4>35</vt:i4>
      </vt:variant>
    </vt:vector>
  </HeadingPairs>
  <TitlesOfParts>
    <vt:vector size="36" baseType="lpstr">
      <vt:lpstr>Flujo</vt:lpstr>
      <vt:lpstr>    Problema filosóficos contemporáneos</vt:lpstr>
      <vt:lpstr>El programa de nuestra materia</vt:lpstr>
      <vt:lpstr>Discusiones actuales</vt:lpstr>
      <vt:lpstr>La ciencia y verdad</vt:lpstr>
      <vt:lpstr>El rol del Estado</vt:lpstr>
      <vt:lpstr>El futuro del capitalismo</vt:lpstr>
      <vt:lpstr>Las cuatro unidades del programa</vt:lpstr>
      <vt:lpstr>Diapositiva 8</vt:lpstr>
      <vt:lpstr>René Descartes (1596-1650)</vt:lpstr>
      <vt:lpstr>Biografía</vt:lpstr>
      <vt:lpstr>Biografía</vt:lpstr>
      <vt:lpstr>Biografía</vt:lpstr>
      <vt:lpstr>Reglas para la dirección del espíritu</vt:lpstr>
      <vt:lpstr>Discurso del método (1637)</vt:lpstr>
      <vt:lpstr>Discurso del método. Primera frase</vt:lpstr>
      <vt:lpstr>Diapositiva 16</vt:lpstr>
      <vt:lpstr>Versión de las reglas según El discurso del método</vt:lpstr>
      <vt:lpstr>Cuatro reglas o preceptos</vt:lpstr>
      <vt:lpstr>Cuatro reglas o preceptos</vt:lpstr>
      <vt:lpstr>Regla n° 1: La Evidencia</vt:lpstr>
      <vt:lpstr>Claridad y distinción son caracteres de lo evidente</vt:lpstr>
      <vt:lpstr>Regla n° 2: El Análisis</vt:lpstr>
      <vt:lpstr>Regla n° 3: La Síntesis</vt:lpstr>
      <vt:lpstr>Regla n° 4: La Enumeración</vt:lpstr>
      <vt:lpstr>  </vt:lpstr>
      <vt:lpstr>Intuición: definición </vt:lpstr>
      <vt:lpstr>intuición</vt:lpstr>
      <vt:lpstr>Deducción</vt:lpstr>
      <vt:lpstr>Método</vt:lpstr>
      <vt:lpstr>El “Giro subjetivista” de la filosofía moderna comienza con Descartes</vt:lpstr>
      <vt:lpstr>Árbol del conocimiento según Descartes (filosofía)</vt:lpstr>
      <vt:lpstr>Resumiendo</vt:lpstr>
      <vt:lpstr>Modelo cuantitativo del saber</vt:lpstr>
      <vt:lpstr>Para una mejor comprensión de los temas recomendamos</vt:lpstr>
      <vt:lpstr>Bibliografía usada para hacer esta clase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a la filosofía</dc:title>
  <dc:creator>jana</dc:creator>
  <cp:lastModifiedBy>adm</cp:lastModifiedBy>
  <cp:revision>19</cp:revision>
  <dcterms:created xsi:type="dcterms:W3CDTF">2019-03-21T17:26:55Z</dcterms:created>
  <dcterms:modified xsi:type="dcterms:W3CDTF">2020-04-24T17:14:16Z</dcterms:modified>
</cp:coreProperties>
</file>