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6" r:id="rId3"/>
    <p:sldId id="297" r:id="rId4"/>
    <p:sldId id="298" r:id="rId5"/>
    <p:sldId id="306" r:id="rId6"/>
    <p:sldId id="257" r:id="rId7"/>
    <p:sldId id="258" r:id="rId8"/>
    <p:sldId id="259" r:id="rId9"/>
    <p:sldId id="260" r:id="rId10"/>
    <p:sldId id="261" r:id="rId11"/>
    <p:sldId id="262" r:id="rId12"/>
    <p:sldId id="263" r:id="rId13"/>
    <p:sldId id="265" r:id="rId14"/>
    <p:sldId id="266" r:id="rId15"/>
    <p:sldId id="267" r:id="rId16"/>
    <p:sldId id="268" r:id="rId17"/>
    <p:sldId id="269" r:id="rId18"/>
    <p:sldId id="271" r:id="rId19"/>
    <p:sldId id="300" r:id="rId20"/>
    <p:sldId id="302" r:id="rId21"/>
    <p:sldId id="301" r:id="rId22"/>
    <p:sldId id="273" r:id="rId23"/>
    <p:sldId id="304" r:id="rId24"/>
    <p:sldId id="274" r:id="rId25"/>
    <p:sldId id="275" r:id="rId26"/>
    <p:sldId id="305" r:id="rId27"/>
    <p:sldId id="276" r:id="rId28"/>
    <p:sldId id="277" r:id="rId29"/>
    <p:sldId id="278" r:id="rId30"/>
    <p:sldId id="279" r:id="rId31"/>
    <p:sldId id="280" r:id="rId32"/>
    <p:sldId id="281" r:id="rId33"/>
    <p:sldId id="282" r:id="rId34"/>
    <p:sldId id="292" r:id="rId35"/>
    <p:sldId id="289" r:id="rId36"/>
    <p:sldId id="283" r:id="rId37"/>
    <p:sldId id="290" r:id="rId38"/>
    <p:sldId id="293" r:id="rId39"/>
    <p:sldId id="299" r:id="rId40"/>
    <p:sldId id="294" r:id="rId41"/>
    <p:sldId id="295" r:id="rId42"/>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19" name="18 Marcador de pie de página"/>
          <p:cNvSpPr>
            <a:spLocks noGrp="1"/>
          </p:cNvSpPr>
          <p:nvPr>
            <p:ph type="ftr" sz="quarter" idx="11"/>
          </p:nvPr>
        </p:nvSpPr>
        <p:spPr/>
        <p:txBody>
          <a:bodyPr/>
          <a:lstStyle/>
          <a:p>
            <a:endParaRPr lang="es-AR"/>
          </a:p>
        </p:txBody>
      </p:sp>
      <p:sp>
        <p:nvSpPr>
          <p:cNvPr id="27" name="26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a:xfrm>
            <a:off x="8077200" y="6356350"/>
            <a:ext cx="609600" cy="365125"/>
          </a:xfrm>
        </p:spPr>
        <p:txBody>
          <a:bodyPr/>
          <a:lstStyle/>
          <a:p>
            <a:fld id="{B2DC1C2E-3E1E-4B1D-BE0E-44EC62001502}" type="slidenum">
              <a:rPr lang="es-AR" smtClean="0"/>
              <a:pPr/>
              <a:t>‹Nº›</a:t>
            </a:fld>
            <a:endParaRPr lang="es-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25CB743-A5A7-48AF-8F89-9072FFB1CCF9}" type="datetimeFigureOut">
              <a:rPr lang="es-AR" smtClean="0"/>
              <a:pPr/>
              <a:t>13/5/2020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B2DC1C2E-3E1E-4B1D-BE0E-44EC62001502}"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5CB743-A5A7-48AF-8F89-9072FFB1CCF9}" type="datetimeFigureOut">
              <a:rPr lang="es-AR" smtClean="0"/>
              <a:pPr/>
              <a:t>13/5/2020</a:t>
            </a:fld>
            <a:endParaRPr lang="es-AR"/>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AR"/>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2DC1C2E-3E1E-4B1D-BE0E-44EC62001502}" type="slidenum">
              <a:rPr lang="es-AR" smtClean="0"/>
              <a:pPr/>
              <a:t>‹Nº›</a:t>
            </a:fld>
            <a:endParaRPr lang="es-AR"/>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youtube.com/watch?v=6RVjdT7O1V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AR" dirty="0" smtClean="0"/>
              <a:t>Idealismo trascendental</a:t>
            </a:r>
            <a:br>
              <a:rPr lang="es-AR" dirty="0" smtClean="0"/>
            </a:br>
            <a:r>
              <a:rPr lang="es-AR" dirty="0" err="1" smtClean="0"/>
              <a:t>Immanuel</a:t>
            </a:r>
            <a:r>
              <a:rPr lang="es-AR" dirty="0" smtClean="0"/>
              <a:t> Kant</a:t>
            </a:r>
            <a:br>
              <a:rPr lang="es-AR" dirty="0" smtClean="0"/>
            </a:br>
            <a:r>
              <a:rPr lang="es-AR" dirty="0" smtClean="0"/>
              <a:t>Prof. Alejandra </a:t>
            </a:r>
            <a:r>
              <a:rPr lang="es-AR" dirty="0" err="1" smtClean="0"/>
              <a:t>Bertucci</a:t>
            </a:r>
            <a:endParaRPr lang="es-AR" dirty="0"/>
          </a:p>
        </p:txBody>
      </p:sp>
      <p:sp>
        <p:nvSpPr>
          <p:cNvPr id="3" name="2 Subtítulo"/>
          <p:cNvSpPr>
            <a:spLocks noGrp="1"/>
          </p:cNvSpPr>
          <p:nvPr>
            <p:ph type="subTitle" idx="1"/>
          </p:nvPr>
        </p:nvSpPr>
        <p:spPr/>
        <p:txBody>
          <a:bodyPr/>
          <a:lstStyle/>
          <a:p>
            <a:endParaRPr lang="es-AR" dirty="0" smtClean="0"/>
          </a:p>
          <a:p>
            <a:endParaRPr lang="es-AR"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La filosofía moderna</a:t>
            </a:r>
            <a:endParaRPr lang="es-AR" dirty="0"/>
          </a:p>
        </p:txBody>
      </p:sp>
      <p:sp>
        <p:nvSpPr>
          <p:cNvPr id="3" name="2 Marcador de contenido"/>
          <p:cNvSpPr>
            <a:spLocks noGrp="1"/>
          </p:cNvSpPr>
          <p:nvPr>
            <p:ph idx="1"/>
          </p:nvPr>
        </p:nvSpPr>
        <p:spPr/>
        <p:txBody>
          <a:bodyPr/>
          <a:lstStyle/>
          <a:p>
            <a:r>
              <a:rPr lang="es-AR" dirty="0" smtClean="0"/>
              <a:t>Como pudieron ver en el texto de la Prof. </a:t>
            </a:r>
            <a:r>
              <a:rPr lang="es-AR" dirty="0" err="1" smtClean="0"/>
              <a:t>Melamed</a:t>
            </a:r>
            <a:r>
              <a:rPr lang="es-AR" dirty="0" smtClean="0"/>
              <a:t> </a:t>
            </a:r>
            <a:r>
              <a:rPr lang="es-AR" i="1" dirty="0" smtClean="0"/>
              <a:t>El concepto de substancia en Descartes, </a:t>
            </a:r>
            <a:r>
              <a:rPr lang="es-AR" dirty="0" smtClean="0"/>
              <a:t>la filosofía moderna se estructura tradicionalmente en función del debate Racionalismo – Empirismo</a:t>
            </a:r>
          </a:p>
          <a:p>
            <a:r>
              <a:rPr lang="es-AR" dirty="0" smtClean="0"/>
              <a:t>Kant presenta su filosofía como una superación del debate a partir del “giro copernicano”; que pone el acento sobre el sujeto y no sobre el objeto. Su posición filosófica se llama Idealismo trascendental.</a:t>
            </a:r>
            <a:endParaRPr lang="es-A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dirty="0" smtClean="0"/>
              <a:t>El canon de la filosofía moderna así presenta 7 grandes nombres</a:t>
            </a:r>
            <a:endParaRPr lang="es-AR" sz="3200" dirty="0"/>
          </a:p>
        </p:txBody>
      </p:sp>
      <p:sp>
        <p:nvSpPr>
          <p:cNvPr id="3" name="2 Marcador de contenido"/>
          <p:cNvSpPr>
            <a:spLocks noGrp="1"/>
          </p:cNvSpPr>
          <p:nvPr>
            <p:ph idx="1"/>
          </p:nvPr>
        </p:nvSpPr>
        <p:spPr/>
        <p:txBody>
          <a:bodyPr/>
          <a:lstStyle/>
          <a:p>
            <a:pPr>
              <a:buNone/>
            </a:pPr>
            <a:endParaRPr lang="es-AR" dirty="0" smtClean="0"/>
          </a:p>
          <a:p>
            <a:pPr>
              <a:buNone/>
            </a:pPr>
            <a:endParaRPr lang="es-AR" dirty="0" smtClean="0"/>
          </a:p>
          <a:p>
            <a:pPr>
              <a:buNone/>
            </a:pPr>
            <a:endParaRPr lang="es-AR" dirty="0"/>
          </a:p>
        </p:txBody>
      </p:sp>
      <p:sp>
        <p:nvSpPr>
          <p:cNvPr id="5" name="4 Rectángulo"/>
          <p:cNvSpPr/>
          <p:nvPr/>
        </p:nvSpPr>
        <p:spPr>
          <a:xfrm>
            <a:off x="827584" y="2420888"/>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Descartes</a:t>
            </a:r>
            <a:endParaRPr lang="es-AR" dirty="0"/>
          </a:p>
        </p:txBody>
      </p:sp>
      <p:sp>
        <p:nvSpPr>
          <p:cNvPr id="6" name="5 Rectángulo"/>
          <p:cNvSpPr/>
          <p:nvPr/>
        </p:nvSpPr>
        <p:spPr>
          <a:xfrm>
            <a:off x="5146665" y="2362522"/>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err="1" smtClean="0"/>
              <a:t>Locke</a:t>
            </a:r>
            <a:endParaRPr lang="es-AR" dirty="0"/>
          </a:p>
        </p:txBody>
      </p:sp>
      <p:sp>
        <p:nvSpPr>
          <p:cNvPr id="7" name="6 Rectángulo"/>
          <p:cNvSpPr/>
          <p:nvPr/>
        </p:nvSpPr>
        <p:spPr>
          <a:xfrm>
            <a:off x="827584" y="3501008"/>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err="1" smtClean="0"/>
              <a:t>Spinoza</a:t>
            </a:r>
            <a:endParaRPr lang="es-AR" dirty="0"/>
          </a:p>
        </p:txBody>
      </p:sp>
      <p:sp>
        <p:nvSpPr>
          <p:cNvPr id="8" name="7 Rectángulo"/>
          <p:cNvSpPr/>
          <p:nvPr/>
        </p:nvSpPr>
        <p:spPr>
          <a:xfrm>
            <a:off x="5148064" y="3501008"/>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Berkeley</a:t>
            </a:r>
            <a:endParaRPr lang="es-AR" dirty="0"/>
          </a:p>
        </p:txBody>
      </p:sp>
      <p:sp>
        <p:nvSpPr>
          <p:cNvPr id="9" name="8 Rectángulo"/>
          <p:cNvSpPr/>
          <p:nvPr/>
        </p:nvSpPr>
        <p:spPr>
          <a:xfrm>
            <a:off x="827584" y="4653136"/>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5146665" y="4594770"/>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10 Rectángulo"/>
          <p:cNvSpPr/>
          <p:nvPr/>
        </p:nvSpPr>
        <p:spPr>
          <a:xfrm>
            <a:off x="827584" y="4653136"/>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Leibniz</a:t>
            </a:r>
            <a:endParaRPr lang="es-AR" dirty="0"/>
          </a:p>
        </p:txBody>
      </p:sp>
      <p:sp>
        <p:nvSpPr>
          <p:cNvPr id="12" name="11 Rectángulo"/>
          <p:cNvSpPr/>
          <p:nvPr/>
        </p:nvSpPr>
        <p:spPr>
          <a:xfrm>
            <a:off x="5153178" y="4583627"/>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err="1" smtClean="0"/>
              <a:t>Hume</a:t>
            </a:r>
            <a:endParaRPr lang="es-AR" dirty="0"/>
          </a:p>
        </p:txBody>
      </p:sp>
      <p:sp>
        <p:nvSpPr>
          <p:cNvPr id="16" name="15 Rectángulo"/>
          <p:cNvSpPr/>
          <p:nvPr/>
        </p:nvSpPr>
        <p:spPr>
          <a:xfrm>
            <a:off x="3059832" y="5877272"/>
            <a:ext cx="25202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Kant</a:t>
            </a:r>
            <a:endParaRPr lang="es-A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4000" dirty="0" smtClean="0"/>
              <a:t>Versión tradicional vs revisionismo</a:t>
            </a:r>
            <a:endParaRPr lang="es-AR" sz="4000" dirty="0"/>
          </a:p>
        </p:txBody>
      </p:sp>
      <p:sp>
        <p:nvSpPr>
          <p:cNvPr id="3" name="2 Marcador de contenido"/>
          <p:cNvSpPr>
            <a:spLocks noGrp="1"/>
          </p:cNvSpPr>
          <p:nvPr>
            <p:ph idx="1"/>
          </p:nvPr>
        </p:nvSpPr>
        <p:spPr/>
        <p:txBody>
          <a:bodyPr>
            <a:normAutofit fontScale="85000" lnSpcReduction="20000"/>
          </a:bodyPr>
          <a:lstStyle/>
          <a:p>
            <a:r>
              <a:rPr lang="es-AR" dirty="0" smtClean="0"/>
              <a:t>La versión que vamos a dar en nuestra materia es la tradicional, que se consolida a partir de la interpretación de Hegel y dominará los siglos XIX y XX.</a:t>
            </a:r>
          </a:p>
          <a:p>
            <a:r>
              <a:rPr lang="es-AR" dirty="0" smtClean="0"/>
              <a:t>En la actualidad, si ustedes cursan la materia Filosofía moderna verán que esa interpretación está siendo reevaluada, se la considera demasiado esquemática.</a:t>
            </a:r>
          </a:p>
          <a:p>
            <a:r>
              <a:rPr lang="es-AR" dirty="0" smtClean="0"/>
              <a:t>Sí, nos parece importante cuestionar la afirmación de Kant según la cual en las filosofías anteriores el sujeto era pasivo y sólo reflejaba como un espejo la realidad. En Descartes, por actos del entendimiento puedo saber qué de la realidad percibida es verdadero; y en </a:t>
            </a:r>
            <a:r>
              <a:rPr lang="es-AR" dirty="0" err="1" smtClean="0"/>
              <a:t>Hume</a:t>
            </a:r>
            <a:r>
              <a:rPr lang="es-AR" dirty="0" smtClean="0"/>
              <a:t>, las leyes de asociación de ideas de la imaginación no son reflejo pasivo de la realidad. Pero es indudable que el sujeto en Kant “condiciona” el objeto en un mayor nivel que en las filosofía anteriores.</a:t>
            </a:r>
            <a:endParaRPr lang="es-A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Objetivos</a:t>
            </a:r>
            <a:endParaRPr lang="es-AR" dirty="0"/>
          </a:p>
        </p:txBody>
      </p:sp>
      <p:sp>
        <p:nvSpPr>
          <p:cNvPr id="3" name="2 Marcador de contenido"/>
          <p:cNvSpPr>
            <a:spLocks noGrp="1"/>
          </p:cNvSpPr>
          <p:nvPr>
            <p:ph idx="1"/>
          </p:nvPr>
        </p:nvSpPr>
        <p:spPr/>
        <p:txBody>
          <a:bodyPr>
            <a:normAutofit fontScale="92500"/>
          </a:bodyPr>
          <a:lstStyle/>
          <a:p>
            <a:r>
              <a:rPr lang="es-AR" dirty="0" smtClean="0"/>
              <a:t>Les </a:t>
            </a:r>
            <a:r>
              <a:rPr lang="es-AR" dirty="0" err="1" smtClean="0"/>
              <a:t>alumnes</a:t>
            </a:r>
            <a:r>
              <a:rPr lang="es-AR" dirty="0" smtClean="0"/>
              <a:t> tienen que manejar los temas y problemáticas que se detallan a continuación:</a:t>
            </a:r>
          </a:p>
          <a:p>
            <a:pPr>
              <a:buNone/>
            </a:pPr>
            <a:r>
              <a:rPr lang="es-AR" dirty="0" smtClean="0"/>
              <a:t>La clasificación de los juicios.</a:t>
            </a:r>
          </a:p>
          <a:p>
            <a:pPr>
              <a:buNone/>
            </a:pPr>
            <a:r>
              <a:rPr lang="es-AR" dirty="0" smtClean="0"/>
              <a:t>El sujeto trascendental como condición de posibilidad de la experiencia.</a:t>
            </a:r>
          </a:p>
          <a:p>
            <a:pPr>
              <a:buNone/>
            </a:pPr>
            <a:r>
              <a:rPr lang="es-AR" dirty="0" smtClean="0"/>
              <a:t>Las facultades del sujeto trascendental a priori: sensibilidad (espacio y tiempo), entendimiento (categorías).</a:t>
            </a:r>
          </a:p>
          <a:p>
            <a:pPr>
              <a:buNone/>
            </a:pPr>
            <a:r>
              <a:rPr lang="es-AR" dirty="0" smtClean="0"/>
              <a:t>La distinción Fenómeno- Noúmeno.</a:t>
            </a:r>
          </a:p>
          <a:p>
            <a:pPr>
              <a:buNone/>
            </a:pPr>
            <a:r>
              <a:rPr lang="es-AR" dirty="0" smtClean="0"/>
              <a:t>Los límites de la razón: el problema de la metafísica.</a:t>
            </a:r>
          </a:p>
          <a:p>
            <a:pPr>
              <a:buNone/>
            </a:pPr>
            <a:r>
              <a:rPr lang="es-AR" dirty="0" smtClean="0"/>
              <a:t>Definición del término Idealismo trascendental.</a:t>
            </a:r>
          </a:p>
          <a:p>
            <a:pPr>
              <a:buNone/>
            </a:pPr>
            <a:endParaRPr lang="es-A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t>Immanuel</a:t>
            </a:r>
            <a:r>
              <a:rPr lang="es-AR" dirty="0" smtClean="0"/>
              <a:t> Kant (1724-1804)</a:t>
            </a:r>
            <a:endParaRPr lang="es-AR" dirty="0"/>
          </a:p>
        </p:txBody>
      </p:sp>
      <p:sp>
        <p:nvSpPr>
          <p:cNvPr id="3" name="2 Marcador de contenido"/>
          <p:cNvSpPr>
            <a:spLocks noGrp="1"/>
          </p:cNvSpPr>
          <p:nvPr>
            <p:ph idx="1"/>
          </p:nvPr>
        </p:nvSpPr>
        <p:spPr/>
        <p:txBody>
          <a:bodyPr/>
          <a:lstStyle/>
          <a:p>
            <a:endParaRPr lang="es-AR" i="1" dirty="0" smtClean="0"/>
          </a:p>
          <a:p>
            <a:pPr>
              <a:buNone/>
            </a:pPr>
            <a:endParaRPr lang="es-AR" dirty="0" smtClean="0"/>
          </a:p>
        </p:txBody>
      </p:sp>
      <p:pic>
        <p:nvPicPr>
          <p:cNvPr id="4" name="3 Marcador de contenido" descr="kant.jpg"/>
          <p:cNvPicPr>
            <a:picLocks noChangeAspect="1"/>
          </p:cNvPicPr>
          <p:nvPr/>
        </p:nvPicPr>
        <p:blipFill>
          <a:blip r:embed="rId2" cstate="print"/>
          <a:stretch>
            <a:fillRect/>
          </a:stretch>
        </p:blipFill>
        <p:spPr>
          <a:xfrm>
            <a:off x="3524250" y="2494756"/>
            <a:ext cx="2095500" cy="27368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Biografía</a:t>
            </a:r>
            <a:endParaRPr lang="es-AR" dirty="0"/>
          </a:p>
        </p:txBody>
      </p:sp>
      <p:sp>
        <p:nvSpPr>
          <p:cNvPr id="3" name="2 Marcador de contenido"/>
          <p:cNvSpPr>
            <a:spLocks noGrp="1"/>
          </p:cNvSpPr>
          <p:nvPr>
            <p:ph idx="1"/>
          </p:nvPr>
        </p:nvSpPr>
        <p:spPr/>
        <p:txBody>
          <a:bodyPr/>
          <a:lstStyle/>
          <a:p>
            <a:r>
              <a:rPr lang="es-AR" dirty="0" smtClean="0"/>
              <a:t>Nace en </a:t>
            </a:r>
            <a:r>
              <a:rPr lang="es-AR" dirty="0" err="1" smtClean="0"/>
              <a:t>Königsberg</a:t>
            </a:r>
            <a:r>
              <a:rPr lang="es-AR" dirty="0" smtClean="0"/>
              <a:t> capital de Prusia oriental en 1724, desde 1945 </a:t>
            </a:r>
            <a:r>
              <a:rPr lang="es-AR" dirty="0"/>
              <a:t>K</a:t>
            </a:r>
            <a:r>
              <a:rPr lang="es-AR" dirty="0" smtClean="0"/>
              <a:t>aliningrado Rusia.</a:t>
            </a:r>
          </a:p>
          <a:p>
            <a:r>
              <a:rPr lang="es-AR" dirty="0" smtClean="0"/>
              <a:t>Hijo de un talabartero es llamativo que haya logrado tener estudios universitarios.</a:t>
            </a:r>
          </a:p>
          <a:p>
            <a:r>
              <a:rPr lang="es-AR" dirty="0" smtClean="0"/>
              <a:t>Trabajo de preceptor, profesor particular y profesor universitario.</a:t>
            </a:r>
          </a:p>
          <a:p>
            <a:r>
              <a:rPr lang="es-AR" dirty="0" smtClean="0"/>
              <a:t>Muere en 1804, sin haber salido prácticamente de su ciudad.</a:t>
            </a:r>
            <a:endParaRPr lang="es-A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O</a:t>
            </a:r>
            <a:r>
              <a:rPr lang="es-AR" dirty="0" smtClean="0"/>
              <a:t>bras</a:t>
            </a:r>
            <a:endParaRPr lang="es-AR" dirty="0"/>
          </a:p>
        </p:txBody>
      </p:sp>
      <p:sp>
        <p:nvSpPr>
          <p:cNvPr id="3" name="2 Marcador de contenido"/>
          <p:cNvSpPr>
            <a:spLocks noGrp="1"/>
          </p:cNvSpPr>
          <p:nvPr>
            <p:ph idx="1"/>
          </p:nvPr>
        </p:nvSpPr>
        <p:spPr>
          <a:xfrm>
            <a:off x="467544" y="1628800"/>
            <a:ext cx="8229600" cy="4525963"/>
          </a:xfrm>
        </p:spPr>
        <p:txBody>
          <a:bodyPr>
            <a:normAutofit/>
          </a:bodyPr>
          <a:lstStyle/>
          <a:p>
            <a:endParaRPr lang="es-AR" i="1" dirty="0" smtClean="0"/>
          </a:p>
          <a:p>
            <a:r>
              <a:rPr lang="es-AR" i="1" dirty="0" smtClean="0"/>
              <a:t>Crítica de la razón pura </a:t>
            </a:r>
            <a:r>
              <a:rPr lang="es-AR" dirty="0" smtClean="0"/>
              <a:t>(1781-1787)</a:t>
            </a:r>
          </a:p>
          <a:p>
            <a:r>
              <a:rPr lang="es-AR" i="1" dirty="0" smtClean="0"/>
              <a:t>Respuesta a la pregunta ¿qué es la ilustración?</a:t>
            </a:r>
            <a:r>
              <a:rPr lang="es-AR" dirty="0" smtClean="0"/>
              <a:t> (1780)</a:t>
            </a:r>
          </a:p>
          <a:p>
            <a:r>
              <a:rPr lang="es-AR" i="1" dirty="0" smtClean="0"/>
              <a:t>Prolegómenos a toda metafísica futura </a:t>
            </a:r>
            <a:r>
              <a:rPr lang="es-AR" dirty="0" smtClean="0"/>
              <a:t>(1783)</a:t>
            </a:r>
          </a:p>
          <a:p>
            <a:r>
              <a:rPr lang="es-AR" i="1" dirty="0" smtClean="0"/>
              <a:t>Fundamentación de la metafísica de las costumbres </a:t>
            </a:r>
            <a:r>
              <a:rPr lang="es-AR" dirty="0" smtClean="0"/>
              <a:t>(1785)</a:t>
            </a:r>
          </a:p>
          <a:p>
            <a:r>
              <a:rPr lang="es-AR" i="1" dirty="0" smtClean="0"/>
              <a:t>Crítica de la razón práctica </a:t>
            </a:r>
            <a:r>
              <a:rPr lang="es-AR" dirty="0" smtClean="0"/>
              <a:t>(1788)</a:t>
            </a:r>
          </a:p>
          <a:p>
            <a:r>
              <a:rPr lang="es-AR" i="1" dirty="0" smtClean="0"/>
              <a:t>Crítica del juicio </a:t>
            </a:r>
            <a:r>
              <a:rPr lang="es-AR" dirty="0" smtClean="0"/>
              <a:t>(1790)</a:t>
            </a:r>
          </a:p>
          <a:p>
            <a:endParaRPr lang="es-A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Contexto cultural: La ilustración</a:t>
            </a:r>
            <a:endParaRPr lang="es-AR" dirty="0"/>
          </a:p>
        </p:txBody>
      </p:sp>
      <p:sp>
        <p:nvSpPr>
          <p:cNvPr id="3" name="2 Marcador de contenido"/>
          <p:cNvSpPr>
            <a:spLocks noGrp="1"/>
          </p:cNvSpPr>
          <p:nvPr>
            <p:ph idx="1"/>
          </p:nvPr>
        </p:nvSpPr>
        <p:spPr/>
        <p:txBody>
          <a:bodyPr>
            <a:normAutofit fontScale="77500" lnSpcReduction="20000"/>
          </a:bodyPr>
          <a:lstStyle/>
          <a:p>
            <a:endParaRPr lang="es-AR" dirty="0" smtClean="0"/>
          </a:p>
          <a:p>
            <a:pPr>
              <a:buNone/>
            </a:pPr>
            <a:r>
              <a:rPr lang="es-AR" dirty="0" smtClean="0"/>
              <a:t>	“El </a:t>
            </a:r>
            <a:r>
              <a:rPr lang="es-AR" dirty="0"/>
              <a:t>siglo XVIII es conocido en términos historiográficos como «el Siglo de las Luces». Los pensadores de aquella época estaban convencidos de poder acabar con las tinieblas del oscurantismo y entendieron que su misión consistía en alumbrar al género humano con la luz del pensamiento racional (…)  todos ellos compartían un mismo culto: el confiar en que con las luces de la razón podían combatir toda superstición y transformar el orden establecido «civilizando a la humanidad», por utilizar la expresión de Voltaire. Mientras </a:t>
            </a:r>
            <a:r>
              <a:rPr lang="es-AR" dirty="0" err="1"/>
              <a:t>Diderot</a:t>
            </a:r>
            <a:r>
              <a:rPr lang="es-AR" dirty="0"/>
              <a:t> impulsa el magno proyecto de la </a:t>
            </a:r>
            <a:r>
              <a:rPr lang="es-AR" i="1" dirty="0"/>
              <a:t>Enciclopedia</a:t>
            </a:r>
            <a:r>
              <a:rPr lang="es-AR" dirty="0"/>
              <a:t>, Kant emprende su crítica de la razón, instituyendo un tribunal que garantice sus pretensiones legítimas y cancele cualquier presunción infundada, no mediante argumentos de autoridad, sino a través de las leyes eternas e inmutables que la propia razón </a:t>
            </a:r>
            <a:r>
              <a:rPr lang="es-AR" dirty="0" smtClean="0"/>
              <a:t>posee”. (</a:t>
            </a:r>
            <a:r>
              <a:rPr lang="es-AR" dirty="0" err="1" smtClean="0"/>
              <a:t>Aramayo</a:t>
            </a:r>
            <a:r>
              <a:rPr lang="es-AR" dirty="0" smtClean="0"/>
              <a:t> Estudio preliminar a ¿Qué es la ilustración?) </a:t>
            </a:r>
            <a:endParaRPr lang="es-A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La respuesta de Kant</a:t>
            </a:r>
            <a:endParaRPr lang="es-AR" dirty="0"/>
          </a:p>
        </p:txBody>
      </p:sp>
      <p:sp>
        <p:nvSpPr>
          <p:cNvPr id="3" name="2 Marcador de contenido"/>
          <p:cNvSpPr>
            <a:spLocks noGrp="1"/>
          </p:cNvSpPr>
          <p:nvPr>
            <p:ph idx="1"/>
          </p:nvPr>
        </p:nvSpPr>
        <p:spPr/>
        <p:txBody>
          <a:bodyPr>
            <a:normAutofit/>
          </a:bodyPr>
          <a:lstStyle/>
          <a:p>
            <a:pPr>
              <a:buNone/>
            </a:pPr>
            <a:r>
              <a:rPr lang="es-AR" dirty="0" smtClean="0"/>
              <a:t>	</a:t>
            </a:r>
          </a:p>
          <a:p>
            <a:pPr>
              <a:buNone/>
            </a:pPr>
            <a:r>
              <a:rPr lang="es-AR" dirty="0" smtClean="0"/>
              <a:t>	“Ilustración significa el abandono por parte del hombre de una minoría de edad cuyo responsable es él mismo. Esta minoría significa la incapacidad para servirse de su entendimiento sin verse guiado por algún otro (…) </a:t>
            </a:r>
            <a:r>
              <a:rPr lang="es-AR" i="1" dirty="0" err="1" smtClean="0"/>
              <a:t>Sapere</a:t>
            </a:r>
            <a:r>
              <a:rPr lang="es-AR" i="1" dirty="0" smtClean="0"/>
              <a:t> </a:t>
            </a:r>
            <a:r>
              <a:rPr lang="es-AR" i="1" dirty="0" err="1" smtClean="0"/>
              <a:t>aude</a:t>
            </a:r>
            <a:r>
              <a:rPr lang="es-AR" i="1" dirty="0" smtClean="0"/>
              <a:t> </a:t>
            </a:r>
            <a:r>
              <a:rPr lang="es-AR" dirty="0" smtClean="0"/>
              <a:t>¡Ten valor para servirte de tu propio entendimiento! Tal es el lema de la Ilustración.”</a:t>
            </a:r>
            <a:endParaRPr lang="es-A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Crítica de la razón pura (1781/87)</a:t>
            </a:r>
            <a:endParaRPr lang="es-AR" dirty="0"/>
          </a:p>
        </p:txBody>
      </p:sp>
      <p:sp>
        <p:nvSpPr>
          <p:cNvPr id="3" name="2 Marcador de contenido"/>
          <p:cNvSpPr>
            <a:spLocks noGrp="1"/>
          </p:cNvSpPr>
          <p:nvPr>
            <p:ph idx="1"/>
          </p:nvPr>
        </p:nvSpPr>
        <p:spPr/>
        <p:txBody>
          <a:bodyPr/>
          <a:lstStyle/>
          <a:p>
            <a:pPr>
              <a:buNone/>
            </a:pPr>
            <a:r>
              <a:rPr lang="es-AR" dirty="0" smtClean="0"/>
              <a:t>Prólogo a la 1° edición</a:t>
            </a:r>
          </a:p>
          <a:p>
            <a:pPr>
              <a:buNone/>
            </a:pPr>
            <a:r>
              <a:rPr lang="es-AR" dirty="0" smtClean="0"/>
              <a:t>	“</a:t>
            </a:r>
            <a:r>
              <a:rPr lang="es-AR" dirty="0"/>
              <a:t>La razón humana tiene, en un género de sus conocimientos, el singular destino de verse agobiada por preguntas que no puede eludir, pues le son planteadas por la naturaleza de la razón misma, y que empero tampoco puede responder, pues sobrepasan toda facultad de la razón </a:t>
            </a:r>
            <a:r>
              <a:rPr lang="es-AR" dirty="0" smtClean="0"/>
              <a:t>humana”.</a:t>
            </a:r>
            <a:endParaRPr lang="es-A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problema de la metafísica</a:t>
            </a:r>
            <a:endParaRPr lang="es-AR" dirty="0"/>
          </a:p>
        </p:txBody>
      </p:sp>
      <p:sp>
        <p:nvSpPr>
          <p:cNvPr id="3" name="2 Marcador de contenido"/>
          <p:cNvSpPr>
            <a:spLocks noGrp="1"/>
          </p:cNvSpPr>
          <p:nvPr>
            <p:ph idx="1"/>
          </p:nvPr>
        </p:nvSpPr>
        <p:spPr/>
        <p:txBody>
          <a:bodyPr>
            <a:normAutofit/>
          </a:bodyPr>
          <a:lstStyle/>
          <a:p>
            <a:r>
              <a:rPr lang="es-AR" dirty="0" smtClean="0"/>
              <a:t>“El campo de batalla de estas disputa sin fin se llama metafísica”.</a:t>
            </a:r>
          </a:p>
          <a:p>
            <a:r>
              <a:rPr lang="es-AR" dirty="0" smtClean="0"/>
              <a:t>Para el dogmatismo la metafísica era la madre de todas las ciencias, ejercía un dominio despótico (Descartes).</a:t>
            </a:r>
          </a:p>
          <a:p>
            <a:r>
              <a:rPr lang="es-AR" dirty="0" smtClean="0"/>
              <a:t>Otros la desprecian, los escépticos (</a:t>
            </a:r>
            <a:r>
              <a:rPr lang="es-AR" dirty="0" err="1" smtClean="0"/>
              <a:t>Hume</a:t>
            </a:r>
            <a:r>
              <a:rPr lang="es-AR" dirty="0" smtClean="0"/>
              <a:t>).</a:t>
            </a:r>
          </a:p>
          <a:p>
            <a:r>
              <a:rPr lang="es-AR" dirty="0" smtClean="0"/>
              <a:t>No se puede ser indiferente a los temas de la metafísica, pues su objeto no es indiferente a la naturaleza humana.</a:t>
            </a:r>
            <a:endParaRPr lang="es-A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Prólogo a la 2° edición</a:t>
            </a:r>
            <a:endParaRPr lang="es-AR" dirty="0"/>
          </a:p>
        </p:txBody>
      </p:sp>
      <p:sp>
        <p:nvSpPr>
          <p:cNvPr id="3" name="2 Marcador de contenido"/>
          <p:cNvSpPr>
            <a:spLocks noGrp="1"/>
          </p:cNvSpPr>
          <p:nvPr>
            <p:ph idx="1"/>
          </p:nvPr>
        </p:nvSpPr>
        <p:spPr/>
        <p:txBody>
          <a:bodyPr>
            <a:normAutofit/>
          </a:bodyPr>
          <a:lstStyle/>
          <a:p>
            <a:r>
              <a:rPr lang="es-AR" dirty="0" smtClean="0"/>
              <a:t>Kant comienza evaluando el estado de las ciencias</a:t>
            </a:r>
          </a:p>
          <a:p>
            <a:r>
              <a:rPr lang="es-AR" dirty="0" smtClean="0"/>
              <a:t>La</a:t>
            </a:r>
            <a:r>
              <a:rPr lang="es-AR" b="1" dirty="0" smtClean="0"/>
              <a:t> lógica </a:t>
            </a:r>
            <a:r>
              <a:rPr lang="es-AR" dirty="0" smtClean="0"/>
              <a:t>es una ciencia desde la época de Aristóteles. Pero es una propedéutica, en ella el entendimiento se ocupa de sí mismo.</a:t>
            </a:r>
          </a:p>
          <a:p>
            <a:r>
              <a:rPr lang="es-AR" dirty="0" smtClean="0"/>
              <a:t>La </a:t>
            </a:r>
            <a:r>
              <a:rPr lang="es-AR" b="1" dirty="0" smtClean="0"/>
              <a:t>matemática</a:t>
            </a:r>
            <a:r>
              <a:rPr lang="es-AR" dirty="0" smtClean="0"/>
              <a:t> saber sólido y a priori desde los griegos. </a:t>
            </a:r>
          </a:p>
          <a:p>
            <a:r>
              <a:rPr lang="es-AR" dirty="0" smtClean="0"/>
              <a:t>La </a:t>
            </a:r>
            <a:r>
              <a:rPr lang="es-AR" b="1" dirty="0" smtClean="0"/>
              <a:t>física</a:t>
            </a:r>
            <a:r>
              <a:rPr lang="es-AR" dirty="0" smtClean="0"/>
              <a:t> se convierte en ciencia cuando los científicos no van a la naturaleza como discípulos sino como jueces.</a:t>
            </a:r>
          </a:p>
          <a:p>
            <a:r>
              <a:rPr lang="es-AR" dirty="0" smtClean="0"/>
              <a:t>La </a:t>
            </a:r>
            <a:r>
              <a:rPr lang="es-AR" b="1" dirty="0" smtClean="0"/>
              <a:t>metafísica</a:t>
            </a:r>
            <a:r>
              <a:rPr lang="es-AR" dirty="0" smtClean="0"/>
              <a:t> no es ciencia sino mero tanteo.</a:t>
            </a:r>
          </a:p>
          <a:p>
            <a:endParaRPr lang="es-A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
            </a:r>
            <a:br>
              <a:rPr lang="es-AR" dirty="0" smtClean="0"/>
            </a:br>
            <a:r>
              <a:rPr lang="es-AR" dirty="0" smtClean="0"/>
              <a:t/>
            </a:r>
            <a:br>
              <a:rPr lang="es-AR" dirty="0" smtClean="0"/>
            </a:br>
            <a:r>
              <a:rPr lang="es-AR" dirty="0" smtClean="0"/>
              <a:t/>
            </a:r>
            <a:br>
              <a:rPr lang="es-AR" dirty="0" smtClean="0"/>
            </a:br>
            <a:r>
              <a:rPr lang="es-AR" dirty="0" smtClean="0"/>
              <a:t/>
            </a:r>
            <a:br>
              <a:rPr lang="es-AR" dirty="0" smtClean="0"/>
            </a:br>
            <a:r>
              <a:rPr lang="es-AR" dirty="0" smtClean="0"/>
              <a:t/>
            </a:r>
            <a:br>
              <a:rPr lang="es-AR" dirty="0" smtClean="0"/>
            </a:br>
            <a:r>
              <a:rPr lang="es-AR" sz="4000" dirty="0" smtClean="0"/>
              <a:t>Introducción: Los juicios, definición y clasificación</a:t>
            </a:r>
            <a:endParaRPr lang="es-AR" sz="4000" dirty="0"/>
          </a:p>
        </p:txBody>
      </p:sp>
      <p:sp>
        <p:nvSpPr>
          <p:cNvPr id="3" name="2 Marcador de contenido"/>
          <p:cNvSpPr>
            <a:spLocks noGrp="1"/>
          </p:cNvSpPr>
          <p:nvPr>
            <p:ph idx="1"/>
          </p:nvPr>
        </p:nvSpPr>
        <p:spPr/>
        <p:txBody>
          <a:bodyPr/>
          <a:lstStyle/>
          <a:p>
            <a:pPr>
              <a:buNone/>
            </a:pPr>
            <a:r>
              <a:rPr lang="es-AR" dirty="0" smtClean="0"/>
              <a:t>	</a:t>
            </a:r>
          </a:p>
          <a:p>
            <a:pPr>
              <a:buNone/>
            </a:pPr>
            <a:r>
              <a:rPr lang="es-AR" dirty="0"/>
              <a:t>	</a:t>
            </a:r>
            <a:r>
              <a:rPr lang="es-AR" dirty="0" smtClean="0"/>
              <a:t>Todo el conocimiento y por lo tanto la ciencias están constituidas por juicios</a:t>
            </a:r>
          </a:p>
          <a:p>
            <a:pPr>
              <a:buNone/>
            </a:pPr>
            <a:r>
              <a:rPr lang="es-AR" dirty="0" smtClean="0"/>
              <a:t>	Los juicios son enunciados que afirman o niegan algo (S es P) o (S no es P)</a:t>
            </a:r>
            <a:endParaRPr lang="es-A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Tipos de juicios</a:t>
            </a:r>
            <a:endParaRPr lang="es-AR" dirty="0"/>
          </a:p>
        </p:txBody>
      </p:sp>
      <p:sp>
        <p:nvSpPr>
          <p:cNvPr id="3" name="2 Marcador de contenido"/>
          <p:cNvSpPr>
            <a:spLocks noGrp="1"/>
          </p:cNvSpPr>
          <p:nvPr>
            <p:ph idx="1"/>
          </p:nvPr>
        </p:nvSpPr>
        <p:spPr/>
        <p:txBody>
          <a:bodyPr/>
          <a:lstStyle/>
          <a:p>
            <a:pPr>
              <a:buNone/>
            </a:pPr>
            <a:endParaRPr lang="es-AR" dirty="0" smtClean="0"/>
          </a:p>
          <a:p>
            <a:pPr>
              <a:buNone/>
            </a:pPr>
            <a:r>
              <a:rPr lang="es-AR" dirty="0"/>
              <a:t>	</a:t>
            </a:r>
            <a:r>
              <a:rPr lang="es-AR" dirty="0" smtClean="0"/>
              <a:t>				</a:t>
            </a:r>
            <a:endParaRPr lang="es-AR" dirty="0"/>
          </a:p>
        </p:txBody>
      </p:sp>
      <p:sp>
        <p:nvSpPr>
          <p:cNvPr id="4" name="3 Rectángulo"/>
          <p:cNvSpPr/>
          <p:nvPr/>
        </p:nvSpPr>
        <p:spPr>
          <a:xfrm>
            <a:off x="827584" y="3429000"/>
            <a:ext cx="2736304" cy="5760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dirty="0" smtClean="0">
                <a:solidFill>
                  <a:schemeClr val="tx1"/>
                </a:solidFill>
              </a:rPr>
              <a:t>Juicios analíticos</a:t>
            </a:r>
            <a:endParaRPr lang="es-AR" sz="2800" dirty="0">
              <a:solidFill>
                <a:schemeClr val="tx1"/>
              </a:solidFill>
            </a:endParaRPr>
          </a:p>
        </p:txBody>
      </p:sp>
      <p:sp>
        <p:nvSpPr>
          <p:cNvPr id="5" name="4 Rectángulo"/>
          <p:cNvSpPr/>
          <p:nvPr/>
        </p:nvSpPr>
        <p:spPr>
          <a:xfrm>
            <a:off x="4572000" y="2060848"/>
            <a:ext cx="3528392" cy="3600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sz="2400" dirty="0" smtClean="0">
              <a:solidFill>
                <a:schemeClr val="tx1"/>
              </a:solidFill>
            </a:endParaRPr>
          </a:p>
          <a:p>
            <a:endParaRPr lang="es-AR" sz="2400" dirty="0">
              <a:solidFill>
                <a:schemeClr val="tx1"/>
              </a:solidFill>
            </a:endParaRPr>
          </a:p>
          <a:p>
            <a:endParaRPr lang="es-AR" sz="2400" dirty="0" smtClean="0">
              <a:solidFill>
                <a:schemeClr val="tx1"/>
              </a:solidFill>
            </a:endParaRPr>
          </a:p>
          <a:p>
            <a:endParaRPr lang="es-AR" sz="2400" dirty="0">
              <a:solidFill>
                <a:schemeClr val="tx1"/>
              </a:solidFill>
            </a:endParaRPr>
          </a:p>
          <a:p>
            <a:endParaRPr lang="es-AR" sz="2400" dirty="0" smtClean="0">
              <a:solidFill>
                <a:schemeClr val="tx1"/>
              </a:solidFill>
            </a:endParaRPr>
          </a:p>
          <a:p>
            <a:endParaRPr lang="es-AR" sz="2400" dirty="0" smtClean="0">
              <a:solidFill>
                <a:schemeClr val="tx1"/>
              </a:solidFill>
            </a:endParaRPr>
          </a:p>
          <a:p>
            <a:endParaRPr lang="es-AR" sz="2400" dirty="0" smtClean="0">
              <a:solidFill>
                <a:schemeClr val="tx1"/>
              </a:solidFill>
            </a:endParaRPr>
          </a:p>
          <a:p>
            <a:endParaRPr lang="es-AR" sz="2400" dirty="0" smtClean="0">
              <a:solidFill>
                <a:schemeClr val="tx1"/>
              </a:solidFill>
            </a:endParaRPr>
          </a:p>
          <a:p>
            <a:r>
              <a:rPr lang="es-AR" sz="2400" dirty="0" smtClean="0">
                <a:solidFill>
                  <a:schemeClr val="tx1"/>
                </a:solidFill>
              </a:rPr>
              <a:t>El predicado está contenido en el sujeto</a:t>
            </a:r>
          </a:p>
          <a:p>
            <a:pPr algn="ctr"/>
            <a:endParaRPr lang="es-AR" dirty="0" smtClean="0">
              <a:solidFill>
                <a:schemeClr val="tx1"/>
              </a:solidFill>
            </a:endParaRPr>
          </a:p>
          <a:p>
            <a:r>
              <a:rPr lang="es-AR" sz="2400" dirty="0" smtClean="0">
                <a:solidFill>
                  <a:schemeClr val="tx1"/>
                </a:solidFill>
              </a:rPr>
              <a:t>Ejemplo “el triángulo es una figura”</a:t>
            </a:r>
          </a:p>
          <a:p>
            <a:endParaRPr lang="es-AR" sz="2400" dirty="0">
              <a:solidFill>
                <a:schemeClr val="tx1"/>
              </a:solidFill>
            </a:endParaRPr>
          </a:p>
          <a:p>
            <a:r>
              <a:rPr lang="es-AR" sz="2400" dirty="0" smtClean="0">
                <a:solidFill>
                  <a:schemeClr val="tx1"/>
                </a:solidFill>
              </a:rPr>
              <a:t>Para saber su verdad sólo necesitamos el principio de identidad y de contradicción</a:t>
            </a:r>
          </a:p>
          <a:p>
            <a:endParaRPr lang="es-AR" sz="2400" dirty="0" smtClean="0">
              <a:solidFill>
                <a:schemeClr val="tx1"/>
              </a:solidFill>
            </a:endParaRPr>
          </a:p>
          <a:p>
            <a:endParaRPr lang="es-AR" sz="2400" dirty="0">
              <a:solidFill>
                <a:schemeClr val="tx1"/>
              </a:solidFill>
            </a:endParaRPr>
          </a:p>
          <a:p>
            <a:pPr algn="ctr"/>
            <a:endParaRPr lang="es-AR" dirty="0" smtClean="0">
              <a:solidFill>
                <a:schemeClr val="tx1"/>
              </a:solidFill>
            </a:endParaRPr>
          </a:p>
          <a:p>
            <a:pPr algn="ctr"/>
            <a:endParaRPr lang="es-AR" dirty="0">
              <a:solidFill>
                <a:schemeClr val="tx1"/>
              </a:solidFill>
            </a:endParaRPr>
          </a:p>
          <a:p>
            <a:pPr algn="ctr"/>
            <a:endParaRPr lang="es-AR" dirty="0" smtClean="0">
              <a:solidFill>
                <a:schemeClr val="tx1"/>
              </a:solidFill>
            </a:endParaRPr>
          </a:p>
          <a:p>
            <a:pPr algn="ctr"/>
            <a:endParaRPr lang="es-AR" dirty="0">
              <a:solidFill>
                <a:schemeClr val="tx1"/>
              </a:solidFill>
            </a:endParaRPr>
          </a:p>
          <a:p>
            <a:pPr algn="ctr"/>
            <a:endParaRPr lang="es-AR" dirty="0" smtClean="0">
              <a:solidFill>
                <a:schemeClr val="tx1"/>
              </a:solidFill>
            </a:endParaRPr>
          </a:p>
          <a:p>
            <a:pPr algn="ctr"/>
            <a:endParaRPr lang="es-AR" dirty="0">
              <a:solidFill>
                <a:schemeClr val="tx1"/>
              </a:solidFill>
            </a:endParaRPr>
          </a:p>
          <a:p>
            <a:pPr algn="ctr"/>
            <a:endParaRPr lang="es-AR" dirty="0" smtClean="0">
              <a:solidFill>
                <a:schemeClr val="tx1"/>
              </a:solidFill>
            </a:endParaRPr>
          </a:p>
          <a:p>
            <a:pPr algn="ctr"/>
            <a:endParaRPr lang="es-AR"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Tipos de juicios</a:t>
            </a:r>
            <a:endParaRPr lang="es-AR" dirty="0"/>
          </a:p>
        </p:txBody>
      </p:sp>
      <p:sp>
        <p:nvSpPr>
          <p:cNvPr id="3" name="2 Marcador de contenido"/>
          <p:cNvSpPr>
            <a:spLocks noGrp="1"/>
          </p:cNvSpPr>
          <p:nvPr>
            <p:ph idx="1"/>
          </p:nvPr>
        </p:nvSpPr>
        <p:spPr/>
        <p:txBody>
          <a:bodyPr/>
          <a:lstStyle/>
          <a:p>
            <a:pPr>
              <a:buNone/>
            </a:pPr>
            <a:endParaRPr lang="es-AR" dirty="0"/>
          </a:p>
        </p:txBody>
      </p:sp>
      <p:sp>
        <p:nvSpPr>
          <p:cNvPr id="4" name="3 Rectángulo"/>
          <p:cNvSpPr/>
          <p:nvPr/>
        </p:nvSpPr>
        <p:spPr>
          <a:xfrm>
            <a:off x="755576" y="3717032"/>
            <a:ext cx="2520280" cy="5040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dirty="0" smtClean="0">
                <a:solidFill>
                  <a:schemeClr val="tx1"/>
                </a:solidFill>
              </a:rPr>
              <a:t>Juicios sintéticos </a:t>
            </a:r>
            <a:endParaRPr lang="es-AR" sz="2400" dirty="0">
              <a:solidFill>
                <a:schemeClr val="tx1"/>
              </a:solidFill>
            </a:endParaRPr>
          </a:p>
        </p:txBody>
      </p:sp>
      <p:sp>
        <p:nvSpPr>
          <p:cNvPr id="5" name="4 Rectángulo"/>
          <p:cNvSpPr/>
          <p:nvPr/>
        </p:nvSpPr>
        <p:spPr>
          <a:xfrm>
            <a:off x="4499992" y="2276872"/>
            <a:ext cx="3168352" cy="31683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000" dirty="0" smtClean="0">
                <a:solidFill>
                  <a:schemeClr val="tx1"/>
                </a:solidFill>
              </a:rPr>
              <a:t>El predicado no está contenido en el sujeto</a:t>
            </a:r>
          </a:p>
          <a:p>
            <a:endParaRPr lang="es-AR" sz="2000" dirty="0" smtClean="0">
              <a:solidFill>
                <a:schemeClr val="tx1"/>
              </a:solidFill>
            </a:endParaRPr>
          </a:p>
          <a:p>
            <a:r>
              <a:rPr lang="es-AR" sz="2000" dirty="0" smtClean="0">
                <a:solidFill>
                  <a:schemeClr val="tx1"/>
                </a:solidFill>
              </a:rPr>
              <a:t>Ejemplo “La puerta del aula está abierta”</a:t>
            </a:r>
          </a:p>
          <a:p>
            <a:endParaRPr lang="es-AR" sz="2000" dirty="0" smtClean="0">
              <a:solidFill>
                <a:schemeClr val="tx1"/>
              </a:solidFill>
            </a:endParaRPr>
          </a:p>
          <a:p>
            <a:r>
              <a:rPr lang="es-AR" sz="2000" dirty="0" smtClean="0">
                <a:solidFill>
                  <a:schemeClr val="tx1"/>
                </a:solidFill>
              </a:rPr>
              <a:t>Amplían el conocimiento y su contradicción es posible</a:t>
            </a:r>
            <a:endParaRPr lang="es-AR" sz="2000"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Los ejemplos de Kant</a:t>
            </a:r>
            <a:endParaRPr lang="es-AR" dirty="0"/>
          </a:p>
        </p:txBody>
      </p:sp>
      <p:sp>
        <p:nvSpPr>
          <p:cNvPr id="3" name="2 Marcador de contenido"/>
          <p:cNvSpPr>
            <a:spLocks noGrp="1"/>
          </p:cNvSpPr>
          <p:nvPr>
            <p:ph idx="1"/>
          </p:nvPr>
        </p:nvSpPr>
        <p:spPr/>
        <p:txBody>
          <a:bodyPr/>
          <a:lstStyle/>
          <a:p>
            <a:endParaRPr lang="es-AR" dirty="0" smtClean="0"/>
          </a:p>
          <a:p>
            <a:pPr>
              <a:buNone/>
            </a:pPr>
            <a:r>
              <a:rPr lang="es-AR" dirty="0" smtClean="0"/>
              <a:t>Juicio analítico                  “Los cuerpos son extensos”</a:t>
            </a:r>
          </a:p>
          <a:p>
            <a:pPr>
              <a:buNone/>
            </a:pPr>
            <a:endParaRPr lang="es-AR" dirty="0"/>
          </a:p>
          <a:p>
            <a:pPr>
              <a:buNone/>
            </a:pPr>
            <a:endParaRPr lang="es-AR" dirty="0" smtClean="0"/>
          </a:p>
          <a:p>
            <a:pPr>
              <a:buNone/>
            </a:pPr>
            <a:r>
              <a:rPr lang="es-AR" dirty="0" smtClean="0"/>
              <a:t>Juicio sintético                   “Los cuerpos son pesados”</a:t>
            </a:r>
            <a:endParaRPr lang="es-AR" dirty="0"/>
          </a:p>
        </p:txBody>
      </p:sp>
      <p:sp>
        <p:nvSpPr>
          <p:cNvPr id="7" name="6 Flecha derecha"/>
          <p:cNvSpPr/>
          <p:nvPr/>
        </p:nvSpPr>
        <p:spPr>
          <a:xfrm>
            <a:off x="3059832" y="4077072"/>
            <a:ext cx="936104"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Flecha derecha"/>
          <p:cNvSpPr/>
          <p:nvPr/>
        </p:nvSpPr>
        <p:spPr>
          <a:xfrm>
            <a:off x="3131840" y="2636912"/>
            <a:ext cx="86409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600" u="sng" dirty="0" smtClean="0"/>
              <a:t>A priori y a posteriori</a:t>
            </a:r>
            <a:endParaRPr lang="es-AR" sz="3600" u="sng" dirty="0"/>
          </a:p>
        </p:txBody>
      </p:sp>
      <p:sp>
        <p:nvSpPr>
          <p:cNvPr id="5" name="4 Marcador de texto"/>
          <p:cNvSpPr>
            <a:spLocks noGrp="1"/>
          </p:cNvSpPr>
          <p:nvPr>
            <p:ph type="body" idx="1"/>
          </p:nvPr>
        </p:nvSpPr>
        <p:spPr/>
        <p:txBody>
          <a:bodyPr/>
          <a:lstStyle/>
          <a:p>
            <a:r>
              <a:rPr lang="es-AR" sz="3200" dirty="0" smtClean="0"/>
              <a:t>A priori</a:t>
            </a:r>
            <a:endParaRPr lang="es-AR" sz="3200" dirty="0"/>
          </a:p>
        </p:txBody>
      </p:sp>
      <p:sp>
        <p:nvSpPr>
          <p:cNvPr id="7" name="6 Marcador de texto"/>
          <p:cNvSpPr>
            <a:spLocks noGrp="1"/>
          </p:cNvSpPr>
          <p:nvPr>
            <p:ph type="body" sz="half" idx="3"/>
          </p:nvPr>
        </p:nvSpPr>
        <p:spPr/>
        <p:txBody>
          <a:bodyPr>
            <a:normAutofit/>
          </a:bodyPr>
          <a:lstStyle/>
          <a:p>
            <a:r>
              <a:rPr lang="es-AR" sz="3200" dirty="0" smtClean="0"/>
              <a:t>A posteriori</a:t>
            </a:r>
            <a:endParaRPr lang="es-AR" sz="3200" dirty="0"/>
          </a:p>
        </p:txBody>
      </p:sp>
      <p:sp>
        <p:nvSpPr>
          <p:cNvPr id="6" name="5 Marcador de contenido"/>
          <p:cNvSpPr>
            <a:spLocks noGrp="1"/>
          </p:cNvSpPr>
          <p:nvPr>
            <p:ph sz="quarter" idx="2"/>
          </p:nvPr>
        </p:nvSpPr>
        <p:spPr/>
        <p:txBody>
          <a:bodyPr/>
          <a:lstStyle/>
          <a:p>
            <a:pPr>
              <a:buNone/>
            </a:pPr>
            <a:r>
              <a:rPr lang="es-AR" dirty="0" smtClean="0"/>
              <a:t>	</a:t>
            </a:r>
          </a:p>
          <a:p>
            <a:pPr>
              <a:buNone/>
            </a:pPr>
            <a:r>
              <a:rPr lang="es-AR" dirty="0" smtClean="0"/>
              <a:t>Significa independiente de </a:t>
            </a:r>
          </a:p>
          <a:p>
            <a:pPr>
              <a:buNone/>
            </a:pPr>
            <a:r>
              <a:rPr lang="es-AR" dirty="0" smtClean="0"/>
              <a:t>La experiencia</a:t>
            </a:r>
          </a:p>
          <a:p>
            <a:pPr>
              <a:buNone/>
            </a:pPr>
            <a:endParaRPr lang="es-AR" dirty="0"/>
          </a:p>
          <a:p>
            <a:pPr>
              <a:buNone/>
            </a:pPr>
            <a:r>
              <a:rPr lang="es-AR" dirty="0" smtClean="0"/>
              <a:t>Universales</a:t>
            </a:r>
          </a:p>
          <a:p>
            <a:pPr>
              <a:buNone/>
            </a:pPr>
            <a:endParaRPr lang="es-AR" dirty="0"/>
          </a:p>
          <a:p>
            <a:pPr>
              <a:buNone/>
            </a:pPr>
            <a:r>
              <a:rPr lang="es-AR" dirty="0" smtClean="0"/>
              <a:t>Necesarios</a:t>
            </a:r>
            <a:endParaRPr lang="es-AR" dirty="0"/>
          </a:p>
        </p:txBody>
      </p:sp>
      <p:sp>
        <p:nvSpPr>
          <p:cNvPr id="8" name="7 Marcador de contenido"/>
          <p:cNvSpPr>
            <a:spLocks noGrp="1"/>
          </p:cNvSpPr>
          <p:nvPr>
            <p:ph sz="quarter" idx="4"/>
          </p:nvPr>
        </p:nvSpPr>
        <p:spPr/>
        <p:txBody>
          <a:bodyPr/>
          <a:lstStyle/>
          <a:p>
            <a:pPr>
              <a:buNone/>
            </a:pPr>
            <a:endParaRPr lang="es-AR" dirty="0" smtClean="0"/>
          </a:p>
          <a:p>
            <a:pPr>
              <a:buNone/>
            </a:pPr>
            <a:r>
              <a:rPr lang="es-AR" dirty="0" smtClean="0"/>
              <a:t>Significa dependiente de la</a:t>
            </a:r>
          </a:p>
          <a:p>
            <a:pPr>
              <a:buNone/>
            </a:pPr>
            <a:r>
              <a:rPr lang="es-AR" dirty="0" smtClean="0"/>
              <a:t>experiencia</a:t>
            </a:r>
          </a:p>
          <a:p>
            <a:pPr>
              <a:buNone/>
            </a:pPr>
            <a:endParaRPr lang="es-AR" dirty="0"/>
          </a:p>
          <a:p>
            <a:pPr>
              <a:buNone/>
            </a:pPr>
            <a:r>
              <a:rPr lang="es-AR" dirty="0" smtClean="0"/>
              <a:t>Particulares</a:t>
            </a:r>
          </a:p>
          <a:p>
            <a:pPr>
              <a:buNone/>
            </a:pPr>
            <a:endParaRPr lang="es-AR" dirty="0"/>
          </a:p>
          <a:p>
            <a:pPr>
              <a:buNone/>
            </a:pPr>
            <a:r>
              <a:rPr lang="es-AR" dirty="0" smtClean="0"/>
              <a:t>Contingentes</a:t>
            </a:r>
            <a:endParaRPr lang="es-A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rmAutofit/>
          </a:bodyPr>
          <a:lstStyle/>
          <a:p>
            <a:r>
              <a:rPr lang="es-AR" dirty="0" smtClean="0"/>
              <a:t>Definición a priori y a posteriori</a:t>
            </a:r>
            <a:endParaRPr lang="es-AR" dirty="0"/>
          </a:p>
        </p:txBody>
      </p:sp>
      <p:sp>
        <p:nvSpPr>
          <p:cNvPr id="9" name="8 Marcador de contenido"/>
          <p:cNvSpPr>
            <a:spLocks noGrp="1"/>
          </p:cNvSpPr>
          <p:nvPr>
            <p:ph idx="1"/>
          </p:nvPr>
        </p:nvSpPr>
        <p:spPr/>
        <p:txBody>
          <a:bodyPr>
            <a:normAutofit lnSpcReduction="10000"/>
          </a:bodyPr>
          <a:lstStyle/>
          <a:p>
            <a:r>
              <a:rPr lang="es-AR" dirty="0" smtClean="0"/>
              <a:t>“Desde el punto de vista gnoseológico, se llaman a posteriores los conocimientos que provienen de la experiencia o dependen de ella; a priori los que la experiencia supone, y no basta para explicar, aunque no tengan aplicación más que en la experiencia. A priori no designa, pues, una anterioridad cronológica (psicológica), sino una anterioridad lógica. Este sentido se encuentra ya en Leibniz (…) pero ha sido difundido sobre todo por Kant”.</a:t>
            </a:r>
          </a:p>
          <a:p>
            <a:pPr>
              <a:buNone/>
            </a:pPr>
            <a:r>
              <a:rPr lang="es-AR" dirty="0" smtClean="0"/>
              <a:t>   </a:t>
            </a:r>
            <a:r>
              <a:rPr lang="es-AR" dirty="0" err="1" smtClean="0"/>
              <a:t>Lalande</a:t>
            </a:r>
            <a:r>
              <a:rPr lang="es-AR" dirty="0" smtClean="0"/>
              <a:t>, </a:t>
            </a:r>
            <a:r>
              <a:rPr lang="es-AR" dirty="0" err="1" smtClean="0"/>
              <a:t>Andre</a:t>
            </a:r>
            <a:r>
              <a:rPr lang="es-AR" dirty="0" smtClean="0"/>
              <a:t> (1953) Vocabulario técnico y crítico de la filosofía. </a:t>
            </a:r>
            <a:r>
              <a:rPr lang="es-AR" dirty="0" err="1" smtClean="0"/>
              <a:t>Pág</a:t>
            </a:r>
            <a:r>
              <a:rPr lang="es-AR" dirty="0" smtClean="0"/>
              <a:t> 92. </a:t>
            </a:r>
            <a:endParaRPr lang="es-A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AR" sz="3200" dirty="0" smtClean="0"/>
              <a:t>Definición universal y particular (</a:t>
            </a:r>
            <a:r>
              <a:rPr lang="es-AR" sz="3200" dirty="0" err="1" smtClean="0"/>
              <a:t>Lalande</a:t>
            </a:r>
            <a:r>
              <a:rPr lang="es-AR" sz="3200" dirty="0" smtClean="0"/>
              <a:t>. Págs. 1382  y 947-948)</a:t>
            </a:r>
            <a:endParaRPr lang="es-AR" sz="3200" dirty="0"/>
          </a:p>
        </p:txBody>
      </p:sp>
      <p:sp>
        <p:nvSpPr>
          <p:cNvPr id="5" name="4 Marcador de texto"/>
          <p:cNvSpPr>
            <a:spLocks noGrp="1"/>
          </p:cNvSpPr>
          <p:nvPr>
            <p:ph type="body" idx="1"/>
          </p:nvPr>
        </p:nvSpPr>
        <p:spPr/>
        <p:txBody>
          <a:bodyPr/>
          <a:lstStyle/>
          <a:p>
            <a:r>
              <a:rPr lang="es-AR" dirty="0" smtClean="0"/>
              <a:t>Universal</a:t>
            </a:r>
            <a:endParaRPr lang="es-AR" dirty="0"/>
          </a:p>
        </p:txBody>
      </p:sp>
      <p:sp>
        <p:nvSpPr>
          <p:cNvPr id="7" name="6 Marcador de texto"/>
          <p:cNvSpPr>
            <a:spLocks noGrp="1"/>
          </p:cNvSpPr>
          <p:nvPr>
            <p:ph type="body" sz="half" idx="3"/>
          </p:nvPr>
        </p:nvSpPr>
        <p:spPr/>
        <p:txBody>
          <a:bodyPr/>
          <a:lstStyle/>
          <a:p>
            <a:r>
              <a:rPr lang="es-AR" dirty="0" smtClean="0"/>
              <a:t>Particular</a:t>
            </a:r>
            <a:endParaRPr lang="es-AR" dirty="0"/>
          </a:p>
        </p:txBody>
      </p:sp>
      <p:sp>
        <p:nvSpPr>
          <p:cNvPr id="6" name="5 Marcador de contenido"/>
          <p:cNvSpPr>
            <a:spLocks noGrp="1"/>
          </p:cNvSpPr>
          <p:nvPr>
            <p:ph sz="quarter" idx="2"/>
          </p:nvPr>
        </p:nvSpPr>
        <p:spPr/>
        <p:txBody>
          <a:bodyPr>
            <a:normAutofit lnSpcReduction="10000"/>
          </a:bodyPr>
          <a:lstStyle/>
          <a:p>
            <a:r>
              <a:rPr lang="es-AR" dirty="0" smtClean="0"/>
              <a:t>A. Que se extiende al universo entero.</a:t>
            </a:r>
          </a:p>
          <a:p>
            <a:r>
              <a:rPr lang="es-AR" dirty="0" smtClean="0"/>
              <a:t>B. Que se extiende </a:t>
            </a:r>
            <a:r>
              <a:rPr lang="es-AR" b="1" dirty="0" smtClean="0"/>
              <a:t>a todo el conjunto de los seres o de las ideas que se considera.</a:t>
            </a:r>
          </a:p>
          <a:p>
            <a:r>
              <a:rPr lang="es-AR" dirty="0" smtClean="0"/>
              <a:t>1° (lógica) de un atributo, en cuanto conviene distributivamente a todos los individuos de una clase (se opone en este sentido a particular).</a:t>
            </a:r>
            <a:endParaRPr lang="es-AR" dirty="0"/>
          </a:p>
        </p:txBody>
      </p:sp>
      <p:sp>
        <p:nvSpPr>
          <p:cNvPr id="8" name="7 Marcador de contenido"/>
          <p:cNvSpPr>
            <a:spLocks noGrp="1"/>
          </p:cNvSpPr>
          <p:nvPr>
            <p:ph sz="quarter" idx="4"/>
          </p:nvPr>
        </p:nvSpPr>
        <p:spPr/>
        <p:txBody>
          <a:bodyPr/>
          <a:lstStyle/>
          <a:p>
            <a:pPr>
              <a:buNone/>
            </a:pPr>
            <a:r>
              <a:rPr lang="es-AR" dirty="0" smtClean="0"/>
              <a:t>Opuesto a universal, común.</a:t>
            </a:r>
          </a:p>
          <a:p>
            <a:r>
              <a:rPr lang="es-AR" dirty="0" smtClean="0"/>
              <a:t>A. Que es un individuo</a:t>
            </a:r>
          </a:p>
          <a:p>
            <a:r>
              <a:rPr lang="es-AR" dirty="0" smtClean="0"/>
              <a:t>B. Que </a:t>
            </a:r>
            <a:r>
              <a:rPr lang="es-AR" b="1" dirty="0" smtClean="0"/>
              <a:t>no pertenece a todos los individuos de una especie considerada sino solamente a algunos de ellos, o hasta a uno solo. </a:t>
            </a:r>
            <a:endParaRPr lang="es-AR"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dirty="0" smtClean="0"/>
              <a:t>Necesidad y contingencia definidos por oposición (</a:t>
            </a:r>
            <a:r>
              <a:rPr lang="es-AR" sz="3200" dirty="0" err="1" smtClean="0"/>
              <a:t>Lalande</a:t>
            </a:r>
            <a:r>
              <a:rPr lang="es-AR" sz="3200" dirty="0" smtClean="0"/>
              <a:t> págs. 865 y 238.)</a:t>
            </a:r>
            <a:endParaRPr lang="es-AR" sz="3200" dirty="0"/>
          </a:p>
        </p:txBody>
      </p:sp>
      <p:sp>
        <p:nvSpPr>
          <p:cNvPr id="4" name="3 Marcador de texto"/>
          <p:cNvSpPr>
            <a:spLocks noGrp="1"/>
          </p:cNvSpPr>
          <p:nvPr>
            <p:ph type="body" idx="1"/>
          </p:nvPr>
        </p:nvSpPr>
        <p:spPr/>
        <p:txBody>
          <a:bodyPr/>
          <a:lstStyle/>
          <a:p>
            <a:r>
              <a:rPr lang="es-AR" dirty="0" smtClean="0"/>
              <a:t>Necesario</a:t>
            </a:r>
            <a:endParaRPr lang="es-AR" dirty="0"/>
          </a:p>
        </p:txBody>
      </p:sp>
      <p:sp>
        <p:nvSpPr>
          <p:cNvPr id="6" name="5 Marcador de texto"/>
          <p:cNvSpPr>
            <a:spLocks noGrp="1"/>
          </p:cNvSpPr>
          <p:nvPr>
            <p:ph type="body" sz="half" idx="3"/>
          </p:nvPr>
        </p:nvSpPr>
        <p:spPr/>
        <p:txBody>
          <a:bodyPr/>
          <a:lstStyle/>
          <a:p>
            <a:r>
              <a:rPr lang="es-AR" dirty="0" smtClean="0"/>
              <a:t>Contingente</a:t>
            </a:r>
            <a:endParaRPr lang="es-AR" dirty="0"/>
          </a:p>
        </p:txBody>
      </p:sp>
      <p:sp>
        <p:nvSpPr>
          <p:cNvPr id="5" name="4 Marcador de contenido"/>
          <p:cNvSpPr>
            <a:spLocks noGrp="1"/>
          </p:cNvSpPr>
          <p:nvPr>
            <p:ph sz="quarter" idx="2"/>
          </p:nvPr>
        </p:nvSpPr>
        <p:spPr/>
        <p:txBody>
          <a:bodyPr/>
          <a:lstStyle/>
          <a:p>
            <a:r>
              <a:rPr lang="es-AR" dirty="0" smtClean="0"/>
              <a:t>1° Lógica y metafísica.</a:t>
            </a:r>
          </a:p>
          <a:p>
            <a:pPr>
              <a:buNone/>
            </a:pPr>
            <a:r>
              <a:rPr lang="es-AR" dirty="0" smtClean="0"/>
              <a:t>	Noción intelectual fundamental, opuesta a contingente, y correlativa a la noción de posible. Es tradicional dar del sentido de esta palabra una fórmula general: es </a:t>
            </a:r>
            <a:r>
              <a:rPr lang="es-AR" b="1" dirty="0" smtClean="0"/>
              <a:t>necesario lo que no puede ser de otra manera</a:t>
            </a:r>
            <a:r>
              <a:rPr lang="es-AR" dirty="0" smtClean="0"/>
              <a:t>.</a:t>
            </a:r>
            <a:endParaRPr lang="es-AR" dirty="0"/>
          </a:p>
        </p:txBody>
      </p:sp>
      <p:sp>
        <p:nvSpPr>
          <p:cNvPr id="7" name="6 Marcador de contenido"/>
          <p:cNvSpPr>
            <a:spLocks noGrp="1"/>
          </p:cNvSpPr>
          <p:nvPr>
            <p:ph sz="quarter" idx="4"/>
          </p:nvPr>
        </p:nvSpPr>
        <p:spPr/>
        <p:txBody>
          <a:bodyPr>
            <a:normAutofit lnSpcReduction="10000"/>
          </a:bodyPr>
          <a:lstStyle/>
          <a:p>
            <a:r>
              <a:rPr lang="es-AR" dirty="0" smtClean="0"/>
              <a:t>A. sentido general: es contingente todo lo que se concibe como </a:t>
            </a:r>
            <a:r>
              <a:rPr lang="es-AR" b="1" dirty="0" smtClean="0"/>
              <a:t>que puede ser o no ser, </a:t>
            </a:r>
            <a:r>
              <a:rPr lang="es-AR" dirty="0" smtClean="0"/>
              <a:t>desde cualquier punto de vista y con cualquier reserva.</a:t>
            </a:r>
          </a:p>
          <a:p>
            <a:r>
              <a:rPr lang="es-AR" dirty="0" smtClean="0"/>
              <a:t>D. Lógica: una proposición es contingente cuando la verdad o falsedad de la relación que enuncia es conocida únicamente por la experiencia y no por la razón.</a:t>
            </a:r>
            <a:endParaRPr lang="es-A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nvGraphicFramePr>
        <p:xfrm>
          <a:off x="1524000" y="1397000"/>
          <a:ext cx="6096000" cy="5212080"/>
        </p:xfrm>
        <a:graphic>
          <a:graphicData uri="http://schemas.openxmlformats.org/drawingml/2006/table">
            <a:tbl>
              <a:tblPr firstRow="1" bandRow="1">
                <a:tableStyleId>{5C22544A-7EE6-4342-B048-85BDC9FD1C3A}</a:tableStyleId>
              </a:tblPr>
              <a:tblGrid>
                <a:gridCol w="3048000"/>
                <a:gridCol w="3048000"/>
              </a:tblGrid>
              <a:tr h="370840">
                <a:tc>
                  <a:txBody>
                    <a:bodyPr/>
                    <a:lstStyle/>
                    <a:p>
                      <a:endParaRPr lang="es-AR" sz="2400" dirty="0" smtClean="0"/>
                    </a:p>
                    <a:p>
                      <a:r>
                        <a:rPr lang="es-AR" sz="2400" dirty="0" smtClean="0"/>
                        <a:t>Los</a:t>
                      </a:r>
                      <a:r>
                        <a:rPr lang="es-AR" sz="2400" baseline="0" dirty="0" smtClean="0"/>
                        <a:t> juicios analíticos son a priori</a:t>
                      </a:r>
                      <a:endParaRPr lang="es-AR" sz="2400" dirty="0" smtClean="0"/>
                    </a:p>
                    <a:p>
                      <a:endParaRPr lang="es-AR" dirty="0"/>
                    </a:p>
                  </a:txBody>
                  <a:tcPr/>
                </a:tc>
                <a:tc>
                  <a:txBody>
                    <a:bodyPr/>
                    <a:lstStyle/>
                    <a:p>
                      <a:endParaRPr lang="es-AR" dirty="0" smtClean="0"/>
                    </a:p>
                    <a:p>
                      <a:r>
                        <a:rPr lang="es-AR" sz="2400" dirty="0" smtClean="0"/>
                        <a:t>Los juicios sintéticos son a posteriori</a:t>
                      </a:r>
                      <a:endParaRPr lang="es-AR" sz="2400" dirty="0"/>
                    </a:p>
                  </a:txBody>
                  <a:tcPr/>
                </a:tc>
              </a:tr>
              <a:tr h="370840">
                <a:tc>
                  <a:txBody>
                    <a:bodyPr/>
                    <a:lstStyle/>
                    <a:p>
                      <a:endParaRPr lang="es-AR" dirty="0" smtClean="0"/>
                    </a:p>
                    <a:p>
                      <a:r>
                        <a:rPr lang="es-AR" sz="2400" dirty="0" smtClean="0"/>
                        <a:t>“El triangulo es una figura”</a:t>
                      </a:r>
                    </a:p>
                    <a:p>
                      <a:endParaRPr lang="es-AR" sz="2400" dirty="0" smtClean="0"/>
                    </a:p>
                    <a:p>
                      <a:r>
                        <a:rPr lang="es-AR" sz="2400" dirty="0" smtClean="0"/>
                        <a:t>Juicio</a:t>
                      </a:r>
                      <a:r>
                        <a:rPr lang="es-AR" sz="2400" baseline="0" dirty="0" smtClean="0"/>
                        <a:t> universal</a:t>
                      </a:r>
                    </a:p>
                    <a:p>
                      <a:endParaRPr lang="es-AR" sz="2400" baseline="0" dirty="0" smtClean="0"/>
                    </a:p>
                    <a:p>
                      <a:r>
                        <a:rPr lang="es-AR" sz="2400" dirty="0" smtClean="0"/>
                        <a:t>Juicio necesario</a:t>
                      </a:r>
                    </a:p>
                    <a:p>
                      <a:endParaRPr lang="es-AR" dirty="0" smtClean="0"/>
                    </a:p>
                    <a:p>
                      <a:endParaRPr lang="es-AR" dirty="0" smtClean="0"/>
                    </a:p>
                    <a:p>
                      <a:endParaRPr lang="es-AR" dirty="0"/>
                    </a:p>
                  </a:txBody>
                  <a:tcPr/>
                </a:tc>
                <a:tc>
                  <a:txBody>
                    <a:bodyPr/>
                    <a:lstStyle/>
                    <a:p>
                      <a:endParaRPr lang="es-AR" dirty="0" smtClean="0"/>
                    </a:p>
                    <a:p>
                      <a:r>
                        <a:rPr lang="es-AR" sz="2400" dirty="0" smtClean="0"/>
                        <a:t>“La puerta está abierta”</a:t>
                      </a:r>
                    </a:p>
                    <a:p>
                      <a:endParaRPr lang="es-AR" sz="2400" dirty="0" smtClean="0"/>
                    </a:p>
                    <a:p>
                      <a:r>
                        <a:rPr lang="es-AR" sz="2400" dirty="0" smtClean="0"/>
                        <a:t>Juicio particular</a:t>
                      </a:r>
                    </a:p>
                    <a:p>
                      <a:endParaRPr lang="es-AR" sz="2400" dirty="0" smtClean="0"/>
                    </a:p>
                    <a:p>
                      <a:r>
                        <a:rPr lang="es-AR" sz="2400" dirty="0" smtClean="0"/>
                        <a:t>Juicio contingente</a:t>
                      </a:r>
                      <a:endParaRPr lang="es-AR" sz="2400"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En otras palabras…</a:t>
            </a:r>
            <a:endParaRPr lang="es-AR" dirty="0"/>
          </a:p>
        </p:txBody>
      </p:sp>
      <p:sp>
        <p:nvSpPr>
          <p:cNvPr id="3" name="2 Marcador de contenido"/>
          <p:cNvSpPr>
            <a:spLocks noGrp="1"/>
          </p:cNvSpPr>
          <p:nvPr>
            <p:ph idx="1"/>
          </p:nvPr>
        </p:nvSpPr>
        <p:spPr/>
        <p:txBody>
          <a:bodyPr>
            <a:normAutofit fontScale="92500" lnSpcReduction="20000"/>
          </a:bodyPr>
          <a:lstStyle/>
          <a:p>
            <a:r>
              <a:rPr lang="es-AR" dirty="0" smtClean="0"/>
              <a:t>“El triángulo es una figura de tres lados” es un juicio </a:t>
            </a:r>
            <a:r>
              <a:rPr lang="es-AR" b="1" dirty="0" smtClean="0"/>
              <a:t>analítico</a:t>
            </a:r>
            <a:r>
              <a:rPr lang="es-AR" dirty="0" smtClean="0"/>
              <a:t> porqué en la noción de “triangulo” (sujeto) ya está contenido “figura de tres lados” (predicado). Asimismo es </a:t>
            </a:r>
            <a:r>
              <a:rPr lang="es-AR" b="1" dirty="0" smtClean="0"/>
              <a:t>a priori</a:t>
            </a:r>
            <a:r>
              <a:rPr lang="es-AR" dirty="0" smtClean="0"/>
              <a:t>, no necesito ir a la experiencia para conocer su verdad; es válido para todos los triángulos (</a:t>
            </a:r>
            <a:r>
              <a:rPr lang="es-AR" b="1" dirty="0" smtClean="0"/>
              <a:t>universal</a:t>
            </a:r>
            <a:r>
              <a:rPr lang="es-AR" dirty="0" smtClean="0"/>
              <a:t>) y no puede ser de otra manera (</a:t>
            </a:r>
            <a:r>
              <a:rPr lang="es-AR" b="1" dirty="0" smtClean="0"/>
              <a:t>necesario</a:t>
            </a:r>
            <a:r>
              <a:rPr lang="es-AR" dirty="0" smtClean="0"/>
              <a:t>).</a:t>
            </a:r>
          </a:p>
          <a:p>
            <a:r>
              <a:rPr lang="es-AR" dirty="0" smtClean="0"/>
              <a:t>“La puerta del aula está abierta” es un enunciado </a:t>
            </a:r>
            <a:r>
              <a:rPr lang="es-AR" b="1" dirty="0" smtClean="0"/>
              <a:t>sintético</a:t>
            </a:r>
            <a:r>
              <a:rPr lang="es-AR" dirty="0" smtClean="0"/>
              <a:t>. En la noción “puerta” (sujeto) no está contenida si “está abierta” (Predicado). Asimismo es </a:t>
            </a:r>
            <a:r>
              <a:rPr lang="es-AR" b="1" dirty="0" smtClean="0"/>
              <a:t>a posteriori </a:t>
            </a:r>
            <a:r>
              <a:rPr lang="es-AR" dirty="0" smtClean="0"/>
              <a:t>porque tengo que mirar para saber si está abierta o cerrada. Por eso es</a:t>
            </a:r>
            <a:r>
              <a:rPr lang="es-AR" b="1" dirty="0" smtClean="0"/>
              <a:t> particular</a:t>
            </a:r>
            <a:r>
              <a:rPr lang="es-AR" dirty="0" smtClean="0"/>
              <a:t>, hay que identificar de qué puerta hablo: la puerta del aula y; es </a:t>
            </a:r>
            <a:r>
              <a:rPr lang="es-AR" b="1" dirty="0" smtClean="0"/>
              <a:t>contingente</a:t>
            </a:r>
            <a:r>
              <a:rPr lang="es-AR" dirty="0" smtClean="0"/>
              <a:t>, lo contrario es posible pudo haber estado cerrada.</a:t>
            </a:r>
            <a:endParaRPr lang="es-A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Los juicios sintéticos a priori</a:t>
            </a:r>
            <a:endParaRPr lang="es-AR" dirty="0"/>
          </a:p>
        </p:txBody>
      </p:sp>
      <p:sp>
        <p:nvSpPr>
          <p:cNvPr id="3" name="2 Marcador de contenido"/>
          <p:cNvSpPr>
            <a:spLocks noGrp="1"/>
          </p:cNvSpPr>
          <p:nvPr>
            <p:ph idx="1"/>
          </p:nvPr>
        </p:nvSpPr>
        <p:spPr/>
        <p:txBody>
          <a:bodyPr/>
          <a:lstStyle/>
          <a:p>
            <a:pPr lvl="1">
              <a:buNone/>
            </a:pPr>
            <a:endParaRPr lang="es-AR" dirty="0" smtClean="0"/>
          </a:p>
          <a:p>
            <a:pPr lvl="1">
              <a:buNone/>
            </a:pPr>
            <a:endParaRPr lang="es-AR" dirty="0"/>
          </a:p>
          <a:p>
            <a:pPr lvl="1">
              <a:buNone/>
            </a:pPr>
            <a:r>
              <a:rPr lang="es-AR" dirty="0" smtClean="0"/>
              <a:t>Kant sostiene que existe un tercer tipo de juicio:</a:t>
            </a:r>
          </a:p>
          <a:p>
            <a:pPr lvl="1">
              <a:buNone/>
            </a:pPr>
            <a:r>
              <a:rPr lang="es-AR" dirty="0" smtClean="0"/>
              <a:t>Los juicios sintéticos a priori. En los cuales el</a:t>
            </a:r>
          </a:p>
          <a:p>
            <a:pPr lvl="1">
              <a:buNone/>
            </a:pPr>
            <a:r>
              <a:rPr lang="es-AR" dirty="0" smtClean="0"/>
              <a:t>predicado no está contenido en el sujeto y que sin</a:t>
            </a:r>
          </a:p>
          <a:p>
            <a:pPr lvl="1">
              <a:buNone/>
            </a:pPr>
            <a:r>
              <a:rPr lang="es-AR" dirty="0" smtClean="0"/>
              <a:t>embargo son necesarios y universales.</a:t>
            </a:r>
            <a:endParaRPr lang="es-A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Ejemplos de juicios sintéticos a priori</a:t>
            </a:r>
            <a:endParaRPr lang="es-AR" dirty="0"/>
          </a:p>
        </p:txBody>
      </p:sp>
      <p:sp>
        <p:nvSpPr>
          <p:cNvPr id="3" name="2 Marcador de contenido"/>
          <p:cNvSpPr>
            <a:spLocks noGrp="1"/>
          </p:cNvSpPr>
          <p:nvPr>
            <p:ph idx="1"/>
          </p:nvPr>
        </p:nvSpPr>
        <p:spPr/>
        <p:txBody>
          <a:bodyPr/>
          <a:lstStyle/>
          <a:p>
            <a:r>
              <a:rPr lang="es-AR" dirty="0" smtClean="0"/>
              <a:t>Aritmética: 7+5= 12</a:t>
            </a:r>
          </a:p>
          <a:p>
            <a:r>
              <a:rPr lang="es-AR" dirty="0" smtClean="0"/>
              <a:t>Geometría: la recta es la distancia más corta entre dos puntos.</a:t>
            </a:r>
          </a:p>
          <a:p>
            <a:r>
              <a:rPr lang="es-AR" dirty="0" smtClean="0"/>
              <a:t>Física: en todo cambio la cantidad de materia permanece inalterable.</a:t>
            </a:r>
          </a:p>
          <a:p>
            <a:r>
              <a:rPr lang="es-AR" dirty="0" smtClean="0"/>
              <a:t>Metafísica. ¿Son posible los juicios sintéticos a priori?</a:t>
            </a:r>
            <a:endParaRPr lang="es-A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dirty="0" smtClean="0"/>
              <a:t>Una vez que Kant prueba la existencia de juicios sintéticos a priori</a:t>
            </a:r>
            <a:endParaRPr lang="es-AR" sz="3200" dirty="0"/>
          </a:p>
        </p:txBody>
      </p:sp>
      <p:sp>
        <p:nvSpPr>
          <p:cNvPr id="3" name="2 Marcador de contenido"/>
          <p:cNvSpPr>
            <a:spLocks noGrp="1"/>
          </p:cNvSpPr>
          <p:nvPr>
            <p:ph idx="1"/>
          </p:nvPr>
        </p:nvSpPr>
        <p:spPr/>
        <p:txBody>
          <a:bodyPr>
            <a:normAutofit lnSpcReduction="10000"/>
          </a:bodyPr>
          <a:lstStyle/>
          <a:p>
            <a:r>
              <a:rPr lang="es-AR" dirty="0" smtClean="0"/>
              <a:t>Deberá explicar cómo es que son posibles, la </a:t>
            </a:r>
            <a:r>
              <a:rPr lang="es-AR" i="1" dirty="0" smtClean="0"/>
              <a:t>Crítica de la razón pura</a:t>
            </a:r>
            <a:r>
              <a:rPr lang="es-AR" dirty="0" smtClean="0"/>
              <a:t> en su desarrollo intenta explicar esto. Para ello debemos exponer brevemente su teoría del conocimiento.</a:t>
            </a:r>
          </a:p>
          <a:p>
            <a:r>
              <a:rPr lang="es-AR" dirty="0" smtClean="0"/>
              <a:t>Los argumentos que Kant usa se llaman trascendentales. Parten de un hecho o </a:t>
            </a:r>
            <a:r>
              <a:rPr lang="es-AR" i="1" dirty="0" err="1" smtClean="0"/>
              <a:t>Factum</a:t>
            </a:r>
            <a:r>
              <a:rPr lang="es-AR" dirty="0" smtClean="0"/>
              <a:t>. La ciencia es verdadera (Newton), los juicios sintéticos a priori existen. A partir de allí trata de describir cómo debe funcionar nuestra mente para que eso sea posible; es decir cuales son las condiciones de posibilidad de la objetividad. </a:t>
            </a:r>
            <a:endParaRPr lang="es-A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giro copernicano</a:t>
            </a:r>
            <a:endParaRPr lang="es-AR" dirty="0"/>
          </a:p>
        </p:txBody>
      </p:sp>
      <p:sp>
        <p:nvSpPr>
          <p:cNvPr id="3" name="2 Marcador de contenido"/>
          <p:cNvSpPr>
            <a:spLocks noGrp="1"/>
          </p:cNvSpPr>
          <p:nvPr>
            <p:ph idx="1"/>
          </p:nvPr>
        </p:nvSpPr>
        <p:spPr/>
        <p:txBody>
          <a:bodyPr>
            <a:normAutofit/>
          </a:bodyPr>
          <a:lstStyle/>
          <a:p>
            <a:pPr>
              <a:buNone/>
            </a:pPr>
            <a:r>
              <a:rPr lang="es-AR" dirty="0" smtClean="0"/>
              <a:t>	Lo que Kant se plantea es ¿Cuál es el fundamento de la universalidad de hecho del conocimiento?</a:t>
            </a:r>
          </a:p>
          <a:p>
            <a:pPr>
              <a:buNone/>
            </a:pPr>
            <a:r>
              <a:rPr lang="es-AR" dirty="0" smtClean="0"/>
              <a:t>	La ciencia newtoniana es un hecho (</a:t>
            </a:r>
            <a:r>
              <a:rPr lang="es-AR" dirty="0" err="1" smtClean="0"/>
              <a:t>Factum</a:t>
            </a:r>
            <a:r>
              <a:rPr lang="es-AR" dirty="0" smtClean="0"/>
              <a:t>) no se puede dudar de su verdad.</a:t>
            </a:r>
          </a:p>
          <a:p>
            <a:pPr>
              <a:buNone/>
            </a:pPr>
            <a:r>
              <a:rPr lang="es-AR" dirty="0" smtClean="0"/>
              <a:t>	Su respuesta es que la universalidad no puede estar en el objeto sino en el sujeto: en las capacidades del conocer:</a:t>
            </a:r>
            <a:r>
              <a:rPr lang="es-AR" dirty="0"/>
              <a:t> </a:t>
            </a:r>
            <a:r>
              <a:rPr lang="es-AR" dirty="0" smtClean="0"/>
              <a:t>“Giro copernicano”.</a:t>
            </a:r>
            <a:endParaRPr lang="es-A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dirty="0" smtClean="0"/>
              <a:t>Conocer para Kant es “construir” o “condicionar” </a:t>
            </a:r>
            <a:endParaRPr lang="es-AR" sz="3200" dirty="0"/>
          </a:p>
        </p:txBody>
      </p:sp>
      <p:sp>
        <p:nvSpPr>
          <p:cNvPr id="3" name="2 Marcador de contenido"/>
          <p:cNvSpPr>
            <a:spLocks noGrp="1"/>
          </p:cNvSpPr>
          <p:nvPr>
            <p:ph idx="1"/>
          </p:nvPr>
        </p:nvSpPr>
        <p:spPr/>
        <p:txBody>
          <a:bodyPr>
            <a:normAutofit/>
          </a:bodyPr>
          <a:lstStyle/>
          <a:p>
            <a:pPr>
              <a:buNone/>
            </a:pPr>
            <a:r>
              <a:rPr lang="es-AR" dirty="0" smtClean="0"/>
              <a:t>	“Según Kant, las leyes que rigen el comportamiento de los fenómenos son válidas porque están determinadas por la estructura de la razón. El mundo que conocemos es entonces, en cierta medida, un producto del entendimiento, y su conocimiento supone un acto de construcción de la realidad. Conocer es precisamente construir el ámbito de la objetividad y no “reflejar” meramente cómo son los objetos” (Costa y de </a:t>
            </a:r>
            <a:r>
              <a:rPr lang="es-AR" dirty="0" err="1" smtClean="0"/>
              <a:t>Ortuzar</a:t>
            </a:r>
            <a:r>
              <a:rPr lang="es-AR" dirty="0" smtClean="0"/>
              <a:t>)</a:t>
            </a:r>
            <a:endParaRPr lang="es-A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r>
              <a:rPr lang="es-AR" dirty="0" smtClean="0"/>
              <a:t>Dice Kant “aunque todo conocimiento empiece con la experiencia, no por eso procede todo él de la experiencia”.</a:t>
            </a:r>
          </a:p>
          <a:p>
            <a:r>
              <a:rPr lang="es-AR" dirty="0" smtClean="0"/>
              <a:t>El conocimiento es resultado de un proceso constitutivo en el cual operan factores pasivos y activos. Por un lado, la receptibilidad del sujeto que le permite captar información sensorial acerca del mundo y; por otro su capacidad de elaborar dicha información para emitir juicios.</a:t>
            </a:r>
            <a:endParaRPr lang="es-A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Fenómeno y </a:t>
            </a:r>
            <a:r>
              <a:rPr lang="es-AR" i="1" dirty="0" smtClean="0"/>
              <a:t>noúmeno</a:t>
            </a:r>
            <a:endParaRPr lang="es-AR" i="1" dirty="0"/>
          </a:p>
        </p:txBody>
      </p:sp>
      <p:sp>
        <p:nvSpPr>
          <p:cNvPr id="3" name="2 Marcador de contenido"/>
          <p:cNvSpPr>
            <a:spLocks noGrp="1"/>
          </p:cNvSpPr>
          <p:nvPr>
            <p:ph idx="1"/>
          </p:nvPr>
        </p:nvSpPr>
        <p:spPr/>
        <p:txBody>
          <a:bodyPr/>
          <a:lstStyle/>
          <a:p>
            <a:pPr>
              <a:buNone/>
            </a:pPr>
            <a:r>
              <a:rPr lang="es-AR" dirty="0" smtClean="0"/>
              <a:t>	</a:t>
            </a:r>
          </a:p>
          <a:p>
            <a:pPr>
              <a:buNone/>
            </a:pPr>
            <a:r>
              <a:rPr lang="es-AR" dirty="0"/>
              <a:t>	</a:t>
            </a:r>
            <a:r>
              <a:rPr lang="es-AR" dirty="0" smtClean="0"/>
              <a:t>Para Kant el hombre construye el conocimiento, lo condiciona con reglas a priori que determinan al objeto, por lo tanto no conocemos a la realidad como es en sí misma, como </a:t>
            </a:r>
            <a:r>
              <a:rPr lang="es-AR" b="1" i="1" dirty="0" smtClean="0"/>
              <a:t>noúmeno</a:t>
            </a:r>
            <a:r>
              <a:rPr lang="es-AR" dirty="0" smtClean="0"/>
              <a:t> sino sólo como aparece ante nosotros como</a:t>
            </a:r>
            <a:r>
              <a:rPr lang="es-AR" b="1" dirty="0" smtClean="0"/>
              <a:t> fenómeno.</a:t>
            </a:r>
            <a:endParaRPr lang="es-AR"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Idealismo trascendental </a:t>
            </a:r>
            <a:endParaRPr lang="es-AR" dirty="0"/>
          </a:p>
        </p:txBody>
      </p:sp>
      <p:sp>
        <p:nvSpPr>
          <p:cNvPr id="3" name="2 Marcador de contenido"/>
          <p:cNvSpPr>
            <a:spLocks noGrp="1"/>
          </p:cNvSpPr>
          <p:nvPr>
            <p:ph idx="1"/>
          </p:nvPr>
        </p:nvSpPr>
        <p:spPr/>
        <p:txBody>
          <a:bodyPr>
            <a:normAutofit/>
          </a:bodyPr>
          <a:lstStyle/>
          <a:p>
            <a:pPr>
              <a:buNone/>
            </a:pPr>
            <a:r>
              <a:rPr lang="es-AR" dirty="0" smtClean="0"/>
              <a:t>	</a:t>
            </a:r>
            <a:r>
              <a:rPr lang="es-AR" b="1" dirty="0" smtClean="0"/>
              <a:t>El idealismo </a:t>
            </a:r>
            <a:r>
              <a:rPr lang="es-AR" dirty="0" smtClean="0"/>
              <a:t>es la concepción filosófica por la cual se cree que nuestras facultades determinan la forma general del mundo y como se nos manifiesta. El sujeto es activo en la constitución del objeto del conocimiento.</a:t>
            </a:r>
          </a:p>
          <a:p>
            <a:pPr>
              <a:buNone/>
            </a:pPr>
            <a:r>
              <a:rPr lang="es-AR" b="1" dirty="0"/>
              <a:t>	</a:t>
            </a:r>
            <a:r>
              <a:rPr lang="es-AR" b="1" dirty="0" smtClean="0"/>
              <a:t>Trascendental </a:t>
            </a:r>
            <a:r>
              <a:rPr lang="es-AR" dirty="0" smtClean="0"/>
              <a:t>es todo conocimiento que no se ocupa de los objetos sino de nuestro modo de conocerlos a priori. De las condiciones de posibilidad del objeto de conocimiento.</a:t>
            </a:r>
            <a:endParaRPr lang="es-A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Idealismo trascendental</a:t>
            </a:r>
            <a:endParaRPr lang="es-AR" dirty="0"/>
          </a:p>
        </p:txBody>
      </p:sp>
      <p:sp>
        <p:nvSpPr>
          <p:cNvPr id="3" name="2 Marcador de contenido"/>
          <p:cNvSpPr>
            <a:spLocks noGrp="1"/>
          </p:cNvSpPr>
          <p:nvPr>
            <p:ph idx="1"/>
          </p:nvPr>
        </p:nvSpPr>
        <p:spPr/>
        <p:txBody>
          <a:bodyPr/>
          <a:lstStyle/>
          <a:p>
            <a:pPr>
              <a:buNone/>
            </a:pPr>
            <a:r>
              <a:rPr lang="es-AR" dirty="0" smtClean="0"/>
              <a:t>	</a:t>
            </a:r>
          </a:p>
          <a:p>
            <a:pPr>
              <a:buNone/>
            </a:pPr>
            <a:r>
              <a:rPr lang="es-AR" dirty="0"/>
              <a:t>	</a:t>
            </a:r>
            <a:r>
              <a:rPr lang="es-AR" dirty="0" smtClean="0"/>
              <a:t>El idealismo trascendental de Kant realiza una investigación de la estructura de la razón y de sus facultades para establecer los límites de lo que podemos conocer.</a:t>
            </a:r>
            <a:endParaRPr lang="es-A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Estructura de la razón</a:t>
            </a:r>
            <a:br>
              <a:rPr lang="es-AR" dirty="0" smtClean="0"/>
            </a:br>
            <a:r>
              <a:rPr lang="es-AR" dirty="0" smtClean="0"/>
              <a:t>facultades</a:t>
            </a:r>
            <a:endParaRPr lang="es-AR" dirty="0"/>
          </a:p>
        </p:txBody>
      </p:sp>
      <p:sp>
        <p:nvSpPr>
          <p:cNvPr id="3" name="2 Marcador de contenido"/>
          <p:cNvSpPr>
            <a:spLocks noGrp="1"/>
          </p:cNvSpPr>
          <p:nvPr>
            <p:ph idx="1"/>
          </p:nvPr>
        </p:nvSpPr>
        <p:spPr/>
        <p:txBody>
          <a:bodyPr>
            <a:normAutofit/>
          </a:bodyPr>
          <a:lstStyle/>
          <a:p>
            <a:r>
              <a:rPr lang="es-AR" b="1" dirty="0" smtClean="0"/>
              <a:t>Sensibilidad</a:t>
            </a:r>
            <a:r>
              <a:rPr lang="es-AR" dirty="0" smtClean="0"/>
              <a:t>: Espacio y tiempo son las formas puras a priori de la intuición. Son como “moldes” que el sujeto impone a todo material sensorial.</a:t>
            </a:r>
          </a:p>
          <a:p>
            <a:r>
              <a:rPr lang="es-AR" b="1" dirty="0" smtClean="0"/>
              <a:t>Entendimiento</a:t>
            </a:r>
            <a:r>
              <a:rPr lang="es-AR" dirty="0" smtClean="0"/>
              <a:t>: Las categorías o conceptos puros. Son doce categorías. Mencionamos dos: substancia – accidente, causa y efecto. Son unidades de enlace. </a:t>
            </a:r>
          </a:p>
          <a:p>
            <a:r>
              <a:rPr lang="es-AR" b="1" dirty="0" smtClean="0"/>
              <a:t>Razón en sentido estricto</a:t>
            </a:r>
            <a:r>
              <a:rPr lang="es-AR" dirty="0" smtClean="0"/>
              <a:t>: se ocupa de lo incondicionado. Ideas de la razón: Dios, alma, mundo</a:t>
            </a:r>
            <a:endParaRPr lang="es-A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524000" y="1397000"/>
          <a:ext cx="6096000" cy="48463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s-AR" dirty="0" smtClean="0"/>
                    </a:p>
                    <a:p>
                      <a:endParaRPr lang="es-AR" dirty="0" smtClean="0"/>
                    </a:p>
                    <a:p>
                      <a:r>
                        <a:rPr lang="es-AR" dirty="0" smtClean="0"/>
                        <a:t>Impresiones (material que  proviene de lo </a:t>
                      </a:r>
                      <a:r>
                        <a:rPr lang="es-AR" dirty="0" err="1" smtClean="0"/>
                        <a:t>nouménico</a:t>
                      </a:r>
                      <a:r>
                        <a:rPr lang="es-AR" dirty="0" smtClean="0"/>
                        <a:t>)</a:t>
                      </a:r>
                      <a:endParaRPr lang="es-AR" dirty="0"/>
                    </a:p>
                  </a:txBody>
                  <a:tcPr/>
                </a:tc>
                <a:tc>
                  <a:txBody>
                    <a:bodyPr/>
                    <a:lstStyle/>
                    <a:p>
                      <a:endParaRPr lang="es-AR" dirty="0" smtClean="0"/>
                    </a:p>
                    <a:p>
                      <a:endParaRPr lang="es-AR" dirty="0" smtClean="0"/>
                    </a:p>
                    <a:p>
                      <a:r>
                        <a:rPr lang="es-AR" dirty="0" smtClean="0"/>
                        <a:t>+ espacio y tiempo</a:t>
                      </a:r>
                    </a:p>
                    <a:p>
                      <a:endParaRPr lang="es-AR" dirty="0" smtClean="0"/>
                    </a:p>
                    <a:p>
                      <a:endParaRPr lang="es-AR" dirty="0" smtClean="0"/>
                    </a:p>
                    <a:p>
                      <a:endParaRPr lang="es-AR" dirty="0" smtClean="0"/>
                    </a:p>
                    <a:p>
                      <a:endParaRPr lang="es-AR" dirty="0"/>
                    </a:p>
                  </a:txBody>
                  <a:tcPr/>
                </a:tc>
                <a:tc>
                  <a:txBody>
                    <a:bodyPr/>
                    <a:lstStyle/>
                    <a:p>
                      <a:pPr algn="ctr"/>
                      <a:endParaRPr lang="es-AR" dirty="0" smtClean="0"/>
                    </a:p>
                    <a:p>
                      <a:endParaRPr lang="es-AR" dirty="0" smtClean="0"/>
                    </a:p>
                    <a:p>
                      <a:r>
                        <a:rPr lang="es-AR" dirty="0" smtClean="0"/>
                        <a:t>=primera síntesis intuiciones empíricas</a:t>
                      </a:r>
                      <a:endParaRPr lang="es-AR" dirty="0"/>
                    </a:p>
                  </a:txBody>
                  <a:tcPr/>
                </a:tc>
              </a:tr>
              <a:tr h="370840">
                <a:tc>
                  <a:txBody>
                    <a:bodyPr/>
                    <a:lstStyle/>
                    <a:p>
                      <a:endParaRPr lang="es-AR" dirty="0" smtClean="0"/>
                    </a:p>
                    <a:p>
                      <a:endParaRPr lang="es-AR" dirty="0" smtClean="0"/>
                    </a:p>
                    <a:p>
                      <a:endParaRPr lang="es-AR" dirty="0" smtClean="0"/>
                    </a:p>
                    <a:p>
                      <a:r>
                        <a:rPr lang="es-AR" dirty="0" smtClean="0"/>
                        <a:t>Intuiciones empíricas</a:t>
                      </a:r>
                    </a:p>
                    <a:p>
                      <a:endParaRPr lang="es-AR" dirty="0" smtClean="0"/>
                    </a:p>
                    <a:p>
                      <a:endParaRPr lang="es-AR" dirty="0" smtClean="0"/>
                    </a:p>
                    <a:p>
                      <a:endParaRPr lang="es-AR" dirty="0"/>
                    </a:p>
                  </a:txBody>
                  <a:tcPr/>
                </a:tc>
                <a:tc>
                  <a:txBody>
                    <a:bodyPr/>
                    <a:lstStyle/>
                    <a:p>
                      <a:endParaRPr lang="es-AR" dirty="0" smtClean="0"/>
                    </a:p>
                    <a:p>
                      <a:endParaRPr lang="es-AR" dirty="0" smtClean="0"/>
                    </a:p>
                    <a:p>
                      <a:endParaRPr lang="es-AR" dirty="0" smtClean="0"/>
                    </a:p>
                    <a:p>
                      <a:r>
                        <a:rPr lang="es-AR" dirty="0" smtClean="0"/>
                        <a:t>+ las categorías</a:t>
                      </a:r>
                      <a:endParaRPr lang="es-AR" dirty="0"/>
                    </a:p>
                  </a:txBody>
                  <a:tcPr/>
                </a:tc>
                <a:tc>
                  <a:txBody>
                    <a:bodyPr/>
                    <a:lstStyle/>
                    <a:p>
                      <a:endParaRPr lang="es-AR" dirty="0" smtClean="0"/>
                    </a:p>
                    <a:p>
                      <a:endParaRPr lang="es-AR" dirty="0" smtClean="0"/>
                    </a:p>
                    <a:p>
                      <a:endParaRPr lang="es-AR" dirty="0" smtClean="0"/>
                    </a:p>
                    <a:p>
                      <a:r>
                        <a:rPr lang="es-AR" dirty="0" smtClean="0"/>
                        <a:t>= segunda síntesis</a:t>
                      </a:r>
                    </a:p>
                    <a:p>
                      <a:r>
                        <a:rPr lang="es-AR" dirty="0" smtClean="0"/>
                        <a:t>Objetos de conocimiento y formulación de juicios</a:t>
                      </a:r>
                    </a:p>
                    <a:p>
                      <a:endParaRPr lang="es-AR"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Límites del conocimiento</a:t>
            </a:r>
            <a:endParaRPr lang="es-AR" dirty="0"/>
          </a:p>
        </p:txBody>
      </p:sp>
      <p:sp>
        <p:nvSpPr>
          <p:cNvPr id="3" name="2 Marcador de contenido"/>
          <p:cNvSpPr>
            <a:spLocks noGrp="1"/>
          </p:cNvSpPr>
          <p:nvPr>
            <p:ph idx="1"/>
          </p:nvPr>
        </p:nvSpPr>
        <p:spPr/>
        <p:txBody>
          <a:bodyPr/>
          <a:lstStyle/>
          <a:p>
            <a:endParaRPr lang="es-AR" dirty="0" smtClean="0"/>
          </a:p>
          <a:p>
            <a:r>
              <a:rPr lang="es-AR" dirty="0" smtClean="0"/>
              <a:t>“Los conceptos sin intuiciones son vacíos, las intuiciones sin conceptos son ciegas”.</a:t>
            </a:r>
          </a:p>
          <a:p>
            <a:r>
              <a:rPr lang="es-AR" dirty="0" smtClean="0"/>
              <a:t>De las ideas de la razón pura no tenemos conocimiento porque no tenemos intuiciones de Dios, alma o mundo, sólo los podemos pensar.</a:t>
            </a:r>
            <a:endParaRPr lang="es-A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sujeto trascendental</a:t>
            </a:r>
            <a:endParaRPr lang="es-AR" dirty="0"/>
          </a:p>
        </p:txBody>
      </p:sp>
      <p:sp>
        <p:nvSpPr>
          <p:cNvPr id="3" name="2 Marcador de contenido"/>
          <p:cNvSpPr>
            <a:spLocks noGrp="1"/>
          </p:cNvSpPr>
          <p:nvPr>
            <p:ph idx="1"/>
          </p:nvPr>
        </p:nvSpPr>
        <p:spPr/>
        <p:txBody>
          <a:bodyPr/>
          <a:lstStyle/>
          <a:p>
            <a:pPr>
              <a:buNone/>
            </a:pPr>
            <a:r>
              <a:rPr lang="es-AR" dirty="0" smtClean="0"/>
              <a:t>	</a:t>
            </a:r>
          </a:p>
          <a:p>
            <a:pPr>
              <a:buNone/>
            </a:pPr>
            <a:r>
              <a:rPr lang="es-AR" dirty="0"/>
              <a:t>	</a:t>
            </a:r>
            <a:r>
              <a:rPr lang="es-AR" dirty="0" smtClean="0"/>
              <a:t>Es un sujeto epistémico, cumple un rol activo al aplicar las reglas por las cuales se estructura toda experiencia. Esta conciencia trascendental representa las características propias de todo sujeto, las compartimos todos cuando razonamos en forma objetiva.</a:t>
            </a:r>
            <a:endParaRPr lang="es-A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2800" dirty="0" smtClean="0"/>
              <a:t>Sobre el final de la </a:t>
            </a:r>
            <a:r>
              <a:rPr lang="es-AR" sz="2800" i="1" dirty="0" smtClean="0"/>
              <a:t>Crítica de la razón </a:t>
            </a:r>
            <a:r>
              <a:rPr lang="es-AR" sz="2800" dirty="0" smtClean="0"/>
              <a:t>pura hay un capítulo titulado: “Canon de la razón pura”</a:t>
            </a:r>
            <a:endParaRPr lang="es-AR" sz="2800" dirty="0"/>
          </a:p>
        </p:txBody>
      </p:sp>
      <p:sp>
        <p:nvSpPr>
          <p:cNvPr id="3" name="2 Marcador de contenido"/>
          <p:cNvSpPr>
            <a:spLocks noGrp="1"/>
          </p:cNvSpPr>
          <p:nvPr>
            <p:ph idx="1"/>
          </p:nvPr>
        </p:nvSpPr>
        <p:spPr/>
        <p:txBody>
          <a:bodyPr/>
          <a:lstStyle/>
          <a:p>
            <a:pPr>
              <a:buNone/>
            </a:pPr>
            <a:r>
              <a:rPr lang="es-AR" dirty="0" smtClean="0"/>
              <a:t>	</a:t>
            </a:r>
          </a:p>
          <a:p>
            <a:pPr>
              <a:buNone/>
            </a:pPr>
            <a:r>
              <a:rPr lang="es-AR" dirty="0" smtClean="0"/>
              <a:t>	Allí dice Kant que todo interés de mi razón (tanto el especulativo, como el práctico) se reúne en las tres preguntas siguientes:</a:t>
            </a:r>
          </a:p>
          <a:p>
            <a:pPr>
              <a:buNone/>
            </a:pPr>
            <a:r>
              <a:rPr lang="es-AR" dirty="0"/>
              <a:t>	</a:t>
            </a:r>
            <a:r>
              <a:rPr lang="es-AR" dirty="0" smtClean="0"/>
              <a:t>1) ¿Qué puedo saber?</a:t>
            </a:r>
          </a:p>
          <a:p>
            <a:pPr>
              <a:buNone/>
            </a:pPr>
            <a:r>
              <a:rPr lang="es-AR" dirty="0"/>
              <a:t>	</a:t>
            </a:r>
            <a:r>
              <a:rPr lang="es-AR" dirty="0" smtClean="0"/>
              <a:t>2) ¿Qué debo hacer?</a:t>
            </a:r>
          </a:p>
          <a:p>
            <a:pPr>
              <a:buNone/>
            </a:pPr>
            <a:r>
              <a:rPr lang="es-AR" dirty="0"/>
              <a:t>	</a:t>
            </a:r>
            <a:r>
              <a:rPr lang="es-AR" dirty="0" smtClean="0"/>
              <a:t>3)¿Qué debo esperar?</a:t>
            </a:r>
            <a:endParaRPr lang="es-A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lnSpcReduction="10000"/>
          </a:bodyPr>
          <a:lstStyle/>
          <a:p>
            <a:r>
              <a:rPr lang="es-AR" dirty="0" smtClean="0"/>
              <a:t>1° ¿Qué puedo saber? Es una pregunta especulativa, es decir de razón teórica. Para Kant la </a:t>
            </a:r>
            <a:r>
              <a:rPr lang="es-AR" i="1" dirty="0" smtClean="0"/>
              <a:t>Crítica de la razón pura </a:t>
            </a:r>
            <a:r>
              <a:rPr lang="es-AR" dirty="0" smtClean="0"/>
              <a:t>la responde.</a:t>
            </a:r>
          </a:p>
          <a:p>
            <a:r>
              <a:rPr lang="es-AR" dirty="0" smtClean="0"/>
              <a:t>2° ¿Qué debo hacer? Es práctica, no es trascendental sino moral. Kant la responderá en </a:t>
            </a:r>
            <a:r>
              <a:rPr lang="es-AR" i="1" dirty="0" smtClean="0"/>
              <a:t>la Crítica de la razón práctica</a:t>
            </a:r>
            <a:r>
              <a:rPr lang="es-AR" dirty="0" smtClean="0"/>
              <a:t>.</a:t>
            </a:r>
          </a:p>
          <a:p>
            <a:r>
              <a:rPr lang="es-AR" dirty="0" smtClean="0"/>
              <a:t>3°¿Qué debo esperar? Es una pregunta práctica y teórica a la vez. El merecimiento de ser feliz es el bien supremo. Kant la responderá parcialmente en la </a:t>
            </a:r>
            <a:r>
              <a:rPr lang="es-AR" i="1" dirty="0" smtClean="0"/>
              <a:t>Crítica del juicio </a:t>
            </a:r>
            <a:r>
              <a:rPr lang="es-AR" dirty="0" smtClean="0"/>
              <a:t>y en otros textos sobre historia y derecho.</a:t>
            </a:r>
            <a:endParaRPr lang="es-A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t>Sorprende el carácter sistemático del proyecto filosófico de Kant, ya en la </a:t>
            </a:r>
            <a:r>
              <a:rPr lang="es-AR" i="1" dirty="0" smtClean="0"/>
              <a:t>Crítica de la razón pura </a:t>
            </a:r>
            <a:r>
              <a:rPr lang="es-AR" dirty="0" smtClean="0"/>
              <a:t>tenía bosquejado el desarrollo de toda su filosofía posterior.</a:t>
            </a:r>
          </a:p>
          <a:p>
            <a:r>
              <a:rPr lang="es-AR" dirty="0" smtClean="0"/>
              <a:t>En un texto posterior Kant retoma las tres preguntas anteriores y las reduce a la pregunta ¿Qué es el hombre? De la cual se ocuparía la antropología filosófica.</a:t>
            </a:r>
            <a:endParaRPr lang="es-A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600" dirty="0" smtClean="0"/>
              <a:t>Para una mejor comprensión del tema recomendamos</a:t>
            </a:r>
            <a:endParaRPr lang="es-AR" sz="3600" dirty="0"/>
          </a:p>
        </p:txBody>
      </p:sp>
      <p:sp>
        <p:nvSpPr>
          <p:cNvPr id="3" name="2 Marcador de contenido"/>
          <p:cNvSpPr>
            <a:spLocks noGrp="1"/>
          </p:cNvSpPr>
          <p:nvPr>
            <p:ph idx="1"/>
          </p:nvPr>
        </p:nvSpPr>
        <p:spPr/>
        <p:txBody>
          <a:bodyPr>
            <a:normAutofit/>
          </a:bodyPr>
          <a:lstStyle/>
          <a:p>
            <a:r>
              <a:rPr lang="es-AR" dirty="0" smtClean="0"/>
              <a:t>Leer de la </a:t>
            </a:r>
            <a:r>
              <a:rPr lang="es-AR" i="1" dirty="0" smtClean="0"/>
              <a:t>Crítica de la Razón Pura </a:t>
            </a:r>
            <a:r>
              <a:rPr lang="es-AR" dirty="0" smtClean="0"/>
              <a:t>de Kant: el Prólogo a la 2º edición y la Introducción (En el campus)</a:t>
            </a:r>
          </a:p>
          <a:p>
            <a:r>
              <a:rPr lang="es-AR" dirty="0" smtClean="0"/>
              <a:t>Leer el texto de Costa y de </a:t>
            </a:r>
            <a:r>
              <a:rPr lang="es-AR" dirty="0" err="1" smtClean="0"/>
              <a:t>Ortuzar</a:t>
            </a:r>
            <a:r>
              <a:rPr lang="es-AR" dirty="0" smtClean="0"/>
              <a:t> “Una aproximación al problema del conocimiento en la filosofía kantiana” en </a:t>
            </a:r>
            <a:r>
              <a:rPr lang="es-AR" i="1" dirty="0" smtClean="0"/>
              <a:t>Por el camino de la Filosofía </a:t>
            </a:r>
            <a:r>
              <a:rPr lang="es-AR" dirty="0" smtClean="0"/>
              <a:t>(En el campus)</a:t>
            </a:r>
          </a:p>
          <a:p>
            <a:r>
              <a:rPr lang="es-AR" dirty="0" smtClean="0"/>
              <a:t>Ver nuevamente el video del 2° Encuentro de la Prof. </a:t>
            </a:r>
            <a:r>
              <a:rPr lang="es-AR" dirty="0" err="1" smtClean="0"/>
              <a:t>Melamed</a:t>
            </a:r>
            <a:r>
              <a:rPr lang="es-AR" dirty="0" smtClean="0"/>
              <a:t>. Las preguntas de Kant (En el campus)</a:t>
            </a:r>
          </a:p>
          <a:p>
            <a:r>
              <a:rPr lang="es-AR" dirty="0" smtClean="0"/>
              <a:t>Ver el documental sobre Kant de la serie Grandes filósofos de canal a </a:t>
            </a:r>
            <a:r>
              <a:rPr lang="es-AR" dirty="0" smtClean="0">
                <a:hlinkClick r:id="rId2"/>
              </a:rPr>
              <a:t>https://www.youtube.com/watch?v=6RVjdT7O1Vg</a:t>
            </a:r>
            <a:endParaRPr lang="es-A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600" dirty="0" smtClean="0"/>
              <a:t>Bibliografía usada para preparar la clase</a:t>
            </a:r>
            <a:endParaRPr lang="es-AR" sz="3600" dirty="0"/>
          </a:p>
        </p:txBody>
      </p:sp>
      <p:sp>
        <p:nvSpPr>
          <p:cNvPr id="3" name="2 Marcador de contenido"/>
          <p:cNvSpPr>
            <a:spLocks noGrp="1"/>
          </p:cNvSpPr>
          <p:nvPr>
            <p:ph idx="1"/>
          </p:nvPr>
        </p:nvSpPr>
        <p:spPr/>
        <p:txBody>
          <a:bodyPr/>
          <a:lstStyle/>
          <a:p>
            <a:endParaRPr lang="es-AR" dirty="0" smtClean="0"/>
          </a:p>
          <a:p>
            <a:r>
              <a:rPr lang="es-AR" dirty="0" err="1" smtClean="0"/>
              <a:t>Aramayo</a:t>
            </a:r>
            <a:r>
              <a:rPr lang="es-AR" dirty="0" smtClean="0"/>
              <a:t>, R. (2009) “Estudio preliminar” en Kant, I (2009) </a:t>
            </a:r>
            <a:r>
              <a:rPr lang="es-AR" i="1" dirty="0" smtClean="0"/>
              <a:t>¿Qué es la ilustración?, </a:t>
            </a:r>
            <a:r>
              <a:rPr lang="es-AR" dirty="0" smtClean="0"/>
              <a:t>Madrid, Alianza.</a:t>
            </a:r>
          </a:p>
          <a:p>
            <a:r>
              <a:rPr lang="es-AR" dirty="0" err="1" smtClean="0"/>
              <a:t>Caimi</a:t>
            </a:r>
            <a:r>
              <a:rPr lang="es-AR" dirty="0" smtClean="0"/>
              <a:t>, M. (2007) “Introducción” a Kant, I. (2007) </a:t>
            </a:r>
            <a:r>
              <a:rPr lang="es-AR" i="1" dirty="0" smtClean="0"/>
              <a:t>Crítica de la razón pura</a:t>
            </a:r>
            <a:r>
              <a:rPr lang="es-AR" dirty="0" smtClean="0"/>
              <a:t>. Buenos Aires, </a:t>
            </a:r>
            <a:r>
              <a:rPr lang="es-AR" dirty="0" err="1" smtClean="0"/>
              <a:t>Colihue</a:t>
            </a:r>
            <a:r>
              <a:rPr lang="es-AR" dirty="0" smtClean="0"/>
              <a:t>. </a:t>
            </a:r>
          </a:p>
          <a:p>
            <a:r>
              <a:rPr lang="es-AR" dirty="0" smtClean="0"/>
              <a:t>Carpio, A. (2004) </a:t>
            </a:r>
            <a:r>
              <a:rPr lang="es-AR" i="1" dirty="0" smtClean="0"/>
              <a:t>Principios de filosofía. </a:t>
            </a:r>
            <a:r>
              <a:rPr lang="es-AR" dirty="0" smtClean="0"/>
              <a:t>Buenos Aires, Glauco. Capítulo X: El idealismo trascendental. (En el campus)</a:t>
            </a:r>
          </a:p>
          <a:p>
            <a:r>
              <a:rPr lang="es-AR" dirty="0" err="1" smtClean="0"/>
              <a:t>Lalande</a:t>
            </a:r>
            <a:r>
              <a:rPr lang="es-AR" dirty="0" smtClean="0"/>
              <a:t>, </a:t>
            </a:r>
            <a:r>
              <a:rPr lang="es-AR" dirty="0" err="1" smtClean="0"/>
              <a:t>Andre</a:t>
            </a:r>
            <a:r>
              <a:rPr lang="es-AR" dirty="0" smtClean="0"/>
              <a:t> (1953) </a:t>
            </a:r>
            <a:r>
              <a:rPr lang="es-AR" i="1" dirty="0" smtClean="0"/>
              <a:t>Vocabulario técnico y crítico de la filosofía</a:t>
            </a:r>
            <a:r>
              <a:rPr lang="es-AR" dirty="0" smtClean="0"/>
              <a:t>. Buenos Aires, El Ateneo.</a:t>
            </a:r>
            <a:endParaRPr lang="es-A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1943</TotalTime>
  <Words>2026</Words>
  <Application>Microsoft Office PowerPoint</Application>
  <PresentationFormat>Presentación en pantalla (4:3)</PresentationFormat>
  <Paragraphs>247</Paragraphs>
  <Slides>41</Slides>
  <Notes>0</Notes>
  <HiddenSlides>0</HiddenSlides>
  <MMClips>0</MMClips>
  <ScaleCrop>false</ScaleCrop>
  <HeadingPairs>
    <vt:vector size="4" baseType="variant">
      <vt:variant>
        <vt:lpstr>Tema</vt:lpstr>
      </vt:variant>
      <vt:variant>
        <vt:i4>1</vt:i4>
      </vt:variant>
      <vt:variant>
        <vt:lpstr>Títulos de diapositiva</vt:lpstr>
      </vt:variant>
      <vt:variant>
        <vt:i4>41</vt:i4>
      </vt:variant>
    </vt:vector>
  </HeadingPairs>
  <TitlesOfParts>
    <vt:vector size="42" baseType="lpstr">
      <vt:lpstr>Flujo</vt:lpstr>
      <vt:lpstr>Idealismo trascendental Immanuel Kant Prof. Alejandra Bertucci</vt:lpstr>
      <vt:lpstr>La filosofía moderna</vt:lpstr>
      <vt:lpstr>El canon de la filosofía moderna así presenta 7 grandes nombres</vt:lpstr>
      <vt:lpstr>Versión tradicional vs revisionismo</vt:lpstr>
      <vt:lpstr>Objetivos</vt:lpstr>
      <vt:lpstr>Immanuel Kant (1724-1804)</vt:lpstr>
      <vt:lpstr>Biografía</vt:lpstr>
      <vt:lpstr>Obras</vt:lpstr>
      <vt:lpstr>Contexto cultural: La ilustración</vt:lpstr>
      <vt:lpstr>La respuesta de Kant</vt:lpstr>
      <vt:lpstr>Crítica de la razón pura (1781/87)</vt:lpstr>
      <vt:lpstr>El problema de la metafísica</vt:lpstr>
      <vt:lpstr>Prólogo a la 2° edición</vt:lpstr>
      <vt:lpstr>     Introducción: Los juicios, definición y clasificación</vt:lpstr>
      <vt:lpstr>Tipos de juicios</vt:lpstr>
      <vt:lpstr>Tipos de juicios</vt:lpstr>
      <vt:lpstr>Los ejemplos de Kant</vt:lpstr>
      <vt:lpstr>A priori y a posteriori</vt:lpstr>
      <vt:lpstr>Definición a priori y a posteriori</vt:lpstr>
      <vt:lpstr>Definición universal y particular (Lalande. Págs. 1382  y 947-948)</vt:lpstr>
      <vt:lpstr>Necesidad y contingencia definidos por oposición (Lalande págs. 865 y 238.)</vt:lpstr>
      <vt:lpstr>Diapositiva 22</vt:lpstr>
      <vt:lpstr>En otras palabras…</vt:lpstr>
      <vt:lpstr>Los juicios sintéticos a priori</vt:lpstr>
      <vt:lpstr>Ejemplos de juicios sintéticos a priori</vt:lpstr>
      <vt:lpstr>Una vez que Kant prueba la existencia de juicios sintéticos a priori</vt:lpstr>
      <vt:lpstr>El giro copernicano</vt:lpstr>
      <vt:lpstr>Conocer para Kant es “construir” o “condicionar” </vt:lpstr>
      <vt:lpstr>Diapositiva 29</vt:lpstr>
      <vt:lpstr>Fenómeno y noúmeno</vt:lpstr>
      <vt:lpstr>Idealismo trascendental </vt:lpstr>
      <vt:lpstr>Idealismo trascendental</vt:lpstr>
      <vt:lpstr>Estructura de la razón facultades</vt:lpstr>
      <vt:lpstr>Diapositiva 34</vt:lpstr>
      <vt:lpstr>Límites del conocimiento</vt:lpstr>
      <vt:lpstr>El sujeto trascendental</vt:lpstr>
      <vt:lpstr>Sobre el final de la Crítica de la razón pura hay un capítulo titulado: “Canon de la razón pura”</vt:lpstr>
      <vt:lpstr>Diapositiva 38</vt:lpstr>
      <vt:lpstr>Diapositiva 39</vt:lpstr>
      <vt:lpstr>Para una mejor comprensión del tema recomendamos</vt:lpstr>
      <vt:lpstr>Bibliografía usada para preparar la clase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Idealismo trascendental Kant</dc:title>
  <dc:creator>jana</dc:creator>
  <cp:lastModifiedBy>jana</cp:lastModifiedBy>
  <cp:revision>14</cp:revision>
  <dcterms:created xsi:type="dcterms:W3CDTF">2019-04-13T19:41:03Z</dcterms:created>
  <dcterms:modified xsi:type="dcterms:W3CDTF">2020-05-13T17:26:56Z</dcterms:modified>
</cp:coreProperties>
</file>