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0"/>
  </p:notesMasterIdLst>
  <p:sldIdLst>
    <p:sldId id="256" r:id="rId2"/>
    <p:sldId id="341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265" r:id="rId16"/>
    <p:sldId id="266" r:id="rId17"/>
    <p:sldId id="267" r:id="rId18"/>
    <p:sldId id="268" r:id="rId19"/>
    <p:sldId id="270" r:id="rId20"/>
    <p:sldId id="273" r:id="rId21"/>
    <p:sldId id="275" r:id="rId22"/>
    <p:sldId id="271" r:id="rId23"/>
    <p:sldId id="276" r:id="rId24"/>
    <p:sldId id="354" r:id="rId25"/>
    <p:sldId id="278" r:id="rId26"/>
    <p:sldId id="282" r:id="rId27"/>
    <p:sldId id="355" r:id="rId28"/>
    <p:sldId id="287" r:id="rId29"/>
    <p:sldId id="289" r:id="rId30"/>
    <p:sldId id="290" r:id="rId31"/>
    <p:sldId id="291" r:id="rId32"/>
    <p:sldId id="356" r:id="rId33"/>
    <p:sldId id="293" r:id="rId34"/>
    <p:sldId id="357" r:id="rId35"/>
    <p:sldId id="358" r:id="rId36"/>
    <p:sldId id="297" r:id="rId37"/>
    <p:sldId id="298" r:id="rId38"/>
    <p:sldId id="337" r:id="rId39"/>
    <p:sldId id="303" r:id="rId40"/>
    <p:sldId id="359" r:id="rId41"/>
    <p:sldId id="360" r:id="rId42"/>
    <p:sldId id="306" r:id="rId43"/>
    <p:sldId id="304" r:id="rId44"/>
    <p:sldId id="307" r:id="rId45"/>
    <p:sldId id="308" r:id="rId46"/>
    <p:sldId id="309" r:id="rId47"/>
    <p:sldId id="310" r:id="rId48"/>
    <p:sldId id="311" r:id="rId49"/>
    <p:sldId id="312" r:id="rId50"/>
    <p:sldId id="316" r:id="rId51"/>
    <p:sldId id="313" r:id="rId52"/>
    <p:sldId id="317" r:id="rId53"/>
    <p:sldId id="314" r:id="rId54"/>
    <p:sldId id="318" r:id="rId55"/>
    <p:sldId id="332" r:id="rId56"/>
    <p:sldId id="319" r:id="rId57"/>
    <p:sldId id="320" r:id="rId58"/>
    <p:sldId id="323" r:id="rId59"/>
    <p:sldId id="324" r:id="rId60"/>
    <p:sldId id="325" r:id="rId61"/>
    <p:sldId id="326" r:id="rId62"/>
    <p:sldId id="327" r:id="rId63"/>
    <p:sldId id="328" r:id="rId64"/>
    <p:sldId id="330" r:id="rId65"/>
    <p:sldId id="331" r:id="rId66"/>
    <p:sldId id="336" r:id="rId67"/>
    <p:sldId id="334" r:id="rId68"/>
    <p:sldId id="335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6" d="100"/>
          <a:sy n="26" d="100"/>
        </p:scale>
        <p:origin x="1624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7E1C7B-2DDF-4DA4-A2F6-6FA25ABBA83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F01395C-4664-47A1-977A-BC44B7110B46}">
      <dgm:prSet/>
      <dgm:spPr/>
      <dgm:t>
        <a:bodyPr/>
        <a:lstStyle/>
        <a:p>
          <a:r>
            <a:rPr lang="es-AR"/>
            <a:t>Platón, Agustín y Descartes sostenían la existencia de ideas innatas en el ser humano.</a:t>
          </a:r>
          <a:endParaRPr lang="en-US"/>
        </a:p>
      </dgm:t>
    </dgm:pt>
    <dgm:pt modelId="{2C894DFC-7958-4573-AF1E-72D0C09FE407}" type="parTrans" cxnId="{8F7551F7-59C9-459C-B604-DFCCD11FED80}">
      <dgm:prSet/>
      <dgm:spPr/>
      <dgm:t>
        <a:bodyPr/>
        <a:lstStyle/>
        <a:p>
          <a:endParaRPr lang="en-US"/>
        </a:p>
      </dgm:t>
    </dgm:pt>
    <dgm:pt modelId="{EFB47C20-C273-45C4-8411-7A4E5FD4474D}" type="sibTrans" cxnId="{8F7551F7-59C9-459C-B604-DFCCD11FED80}">
      <dgm:prSet/>
      <dgm:spPr/>
      <dgm:t>
        <a:bodyPr/>
        <a:lstStyle/>
        <a:p>
          <a:endParaRPr lang="en-US"/>
        </a:p>
      </dgm:t>
    </dgm:pt>
    <dgm:pt modelId="{DD51D7A8-928F-4971-89B2-46AF87AA2CD2}">
      <dgm:prSet/>
      <dgm:spPr/>
      <dgm:t>
        <a:bodyPr/>
        <a:lstStyle/>
        <a:p>
          <a:r>
            <a:rPr lang="es-AR"/>
            <a:t>Las ideas innatas eran entendidas como principios lógicos evidentes por sí mismos y normas morales (en ambos casos se consideran universalmente verdaderos)</a:t>
          </a:r>
          <a:endParaRPr lang="en-US"/>
        </a:p>
      </dgm:t>
    </dgm:pt>
    <dgm:pt modelId="{6F3D09E5-A9F0-4C42-86F4-F9137BD1A828}" type="parTrans" cxnId="{FC615E95-FF45-4CEA-9C15-4F5F41AA20F8}">
      <dgm:prSet/>
      <dgm:spPr/>
      <dgm:t>
        <a:bodyPr/>
        <a:lstStyle/>
        <a:p>
          <a:endParaRPr lang="en-US"/>
        </a:p>
      </dgm:t>
    </dgm:pt>
    <dgm:pt modelId="{D928F8A6-6523-4A47-BF08-E8DE1984A521}" type="sibTrans" cxnId="{FC615E95-FF45-4CEA-9C15-4F5F41AA20F8}">
      <dgm:prSet/>
      <dgm:spPr/>
      <dgm:t>
        <a:bodyPr/>
        <a:lstStyle/>
        <a:p>
          <a:endParaRPr lang="en-US"/>
        </a:p>
      </dgm:t>
    </dgm:pt>
    <dgm:pt modelId="{3C5523D9-B260-47EC-85CB-113E4AAA0890}" type="pres">
      <dgm:prSet presAssocID="{4B7E1C7B-2DDF-4DA4-A2F6-6FA25ABBA83F}" presName="root" presStyleCnt="0">
        <dgm:presLayoutVars>
          <dgm:dir/>
          <dgm:resizeHandles val="exact"/>
        </dgm:presLayoutVars>
      </dgm:prSet>
      <dgm:spPr/>
    </dgm:pt>
    <dgm:pt modelId="{7F5C1CDE-3DCB-48AF-BDB4-C70847FE650F}" type="pres">
      <dgm:prSet presAssocID="{CF01395C-4664-47A1-977A-BC44B7110B46}" presName="compNode" presStyleCnt="0"/>
      <dgm:spPr/>
    </dgm:pt>
    <dgm:pt modelId="{D9B4B1FD-7608-4897-9B01-2EED354E7747}" type="pres">
      <dgm:prSet presAssocID="{CF01395C-4664-47A1-977A-BC44B7110B46}" presName="bgRect" presStyleLbl="bgShp" presStyleIdx="0" presStyleCnt="2"/>
      <dgm:spPr/>
    </dgm:pt>
    <dgm:pt modelId="{8E8E4540-1EC9-461E-B698-46CCA88F81E3}" type="pres">
      <dgm:prSet presAssocID="{CF01395C-4664-47A1-977A-BC44B7110B4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guntas"/>
        </a:ext>
      </dgm:extLst>
    </dgm:pt>
    <dgm:pt modelId="{5E9EF361-866A-4401-A460-0337154BD621}" type="pres">
      <dgm:prSet presAssocID="{CF01395C-4664-47A1-977A-BC44B7110B46}" presName="spaceRect" presStyleCnt="0"/>
      <dgm:spPr/>
    </dgm:pt>
    <dgm:pt modelId="{4A061374-A1EE-4E61-926F-921C1799BA0C}" type="pres">
      <dgm:prSet presAssocID="{CF01395C-4664-47A1-977A-BC44B7110B46}" presName="parTx" presStyleLbl="revTx" presStyleIdx="0" presStyleCnt="2">
        <dgm:presLayoutVars>
          <dgm:chMax val="0"/>
          <dgm:chPref val="0"/>
        </dgm:presLayoutVars>
      </dgm:prSet>
      <dgm:spPr/>
    </dgm:pt>
    <dgm:pt modelId="{833B1A73-A487-480B-9EF3-C9345E0AFC9E}" type="pres">
      <dgm:prSet presAssocID="{EFB47C20-C273-45C4-8411-7A4E5FD4474D}" presName="sibTrans" presStyleCnt="0"/>
      <dgm:spPr/>
    </dgm:pt>
    <dgm:pt modelId="{D8340B4E-5536-42C4-8CF1-5DDFB151715D}" type="pres">
      <dgm:prSet presAssocID="{DD51D7A8-928F-4971-89B2-46AF87AA2CD2}" presName="compNode" presStyleCnt="0"/>
      <dgm:spPr/>
    </dgm:pt>
    <dgm:pt modelId="{BA2E5292-198C-4859-A6DC-35D8789FA49F}" type="pres">
      <dgm:prSet presAssocID="{DD51D7A8-928F-4971-89B2-46AF87AA2CD2}" presName="bgRect" presStyleLbl="bgShp" presStyleIdx="1" presStyleCnt="2"/>
      <dgm:spPr/>
    </dgm:pt>
    <dgm:pt modelId="{158D6181-B59D-4D84-A9BC-97F2E3BC0868}" type="pres">
      <dgm:prSet presAssocID="{DD51D7A8-928F-4971-89B2-46AF87AA2CD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47FDC204-F383-4E8D-9D41-D5DA95162C04}" type="pres">
      <dgm:prSet presAssocID="{DD51D7A8-928F-4971-89B2-46AF87AA2CD2}" presName="spaceRect" presStyleCnt="0"/>
      <dgm:spPr/>
    </dgm:pt>
    <dgm:pt modelId="{2BDB1F22-AACD-4010-AD63-B8C11A8808C8}" type="pres">
      <dgm:prSet presAssocID="{DD51D7A8-928F-4971-89B2-46AF87AA2CD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F8403474-FA65-4BE0-A9EE-0AE3F3BB3B47}" type="presOf" srcId="{4B7E1C7B-2DDF-4DA4-A2F6-6FA25ABBA83F}" destId="{3C5523D9-B260-47EC-85CB-113E4AAA0890}" srcOrd="0" destOrd="0" presId="urn:microsoft.com/office/officeart/2018/2/layout/IconVerticalSolidList"/>
    <dgm:cxn modelId="{6F93D055-786A-4D59-BD2B-833AC3074C03}" type="presOf" srcId="{CF01395C-4664-47A1-977A-BC44B7110B46}" destId="{4A061374-A1EE-4E61-926F-921C1799BA0C}" srcOrd="0" destOrd="0" presId="urn:microsoft.com/office/officeart/2018/2/layout/IconVerticalSolidList"/>
    <dgm:cxn modelId="{FC615E95-FF45-4CEA-9C15-4F5F41AA20F8}" srcId="{4B7E1C7B-2DDF-4DA4-A2F6-6FA25ABBA83F}" destId="{DD51D7A8-928F-4971-89B2-46AF87AA2CD2}" srcOrd="1" destOrd="0" parTransId="{6F3D09E5-A9F0-4C42-86F4-F9137BD1A828}" sibTransId="{D928F8A6-6523-4A47-BF08-E8DE1984A521}"/>
    <dgm:cxn modelId="{D0F324B3-ABA6-4F0D-9944-F2CF0EC4AB86}" type="presOf" srcId="{DD51D7A8-928F-4971-89B2-46AF87AA2CD2}" destId="{2BDB1F22-AACD-4010-AD63-B8C11A8808C8}" srcOrd="0" destOrd="0" presId="urn:microsoft.com/office/officeart/2018/2/layout/IconVerticalSolidList"/>
    <dgm:cxn modelId="{8F7551F7-59C9-459C-B604-DFCCD11FED80}" srcId="{4B7E1C7B-2DDF-4DA4-A2F6-6FA25ABBA83F}" destId="{CF01395C-4664-47A1-977A-BC44B7110B46}" srcOrd="0" destOrd="0" parTransId="{2C894DFC-7958-4573-AF1E-72D0C09FE407}" sibTransId="{EFB47C20-C273-45C4-8411-7A4E5FD4474D}"/>
    <dgm:cxn modelId="{EACACF8E-89D5-4694-997B-FF8587F42786}" type="presParOf" srcId="{3C5523D9-B260-47EC-85CB-113E4AAA0890}" destId="{7F5C1CDE-3DCB-48AF-BDB4-C70847FE650F}" srcOrd="0" destOrd="0" presId="urn:microsoft.com/office/officeart/2018/2/layout/IconVerticalSolidList"/>
    <dgm:cxn modelId="{5750D675-25A6-4674-89D8-8D749F91A381}" type="presParOf" srcId="{7F5C1CDE-3DCB-48AF-BDB4-C70847FE650F}" destId="{D9B4B1FD-7608-4897-9B01-2EED354E7747}" srcOrd="0" destOrd="0" presId="urn:microsoft.com/office/officeart/2018/2/layout/IconVerticalSolidList"/>
    <dgm:cxn modelId="{396E9D10-1C48-410C-8076-92F21C8B9B56}" type="presParOf" srcId="{7F5C1CDE-3DCB-48AF-BDB4-C70847FE650F}" destId="{8E8E4540-1EC9-461E-B698-46CCA88F81E3}" srcOrd="1" destOrd="0" presId="urn:microsoft.com/office/officeart/2018/2/layout/IconVerticalSolidList"/>
    <dgm:cxn modelId="{74579D25-ABAC-4C51-8665-D73C6206F1D0}" type="presParOf" srcId="{7F5C1CDE-3DCB-48AF-BDB4-C70847FE650F}" destId="{5E9EF361-866A-4401-A460-0337154BD621}" srcOrd="2" destOrd="0" presId="urn:microsoft.com/office/officeart/2018/2/layout/IconVerticalSolidList"/>
    <dgm:cxn modelId="{E92FFB2E-92BE-4265-844E-8525F2102F88}" type="presParOf" srcId="{7F5C1CDE-3DCB-48AF-BDB4-C70847FE650F}" destId="{4A061374-A1EE-4E61-926F-921C1799BA0C}" srcOrd="3" destOrd="0" presId="urn:microsoft.com/office/officeart/2018/2/layout/IconVerticalSolidList"/>
    <dgm:cxn modelId="{C96B11E9-7FAE-4679-BF51-59AD54967364}" type="presParOf" srcId="{3C5523D9-B260-47EC-85CB-113E4AAA0890}" destId="{833B1A73-A487-480B-9EF3-C9345E0AFC9E}" srcOrd="1" destOrd="0" presId="urn:microsoft.com/office/officeart/2018/2/layout/IconVerticalSolidList"/>
    <dgm:cxn modelId="{B2622711-36F0-44C0-B9C4-47A0A9D954EE}" type="presParOf" srcId="{3C5523D9-B260-47EC-85CB-113E4AAA0890}" destId="{D8340B4E-5536-42C4-8CF1-5DDFB151715D}" srcOrd="2" destOrd="0" presId="urn:microsoft.com/office/officeart/2018/2/layout/IconVerticalSolidList"/>
    <dgm:cxn modelId="{C6AD1F18-BA34-4E18-BBA9-5FF4E5A200F9}" type="presParOf" srcId="{D8340B4E-5536-42C4-8CF1-5DDFB151715D}" destId="{BA2E5292-198C-4859-A6DC-35D8789FA49F}" srcOrd="0" destOrd="0" presId="urn:microsoft.com/office/officeart/2018/2/layout/IconVerticalSolidList"/>
    <dgm:cxn modelId="{D67D8AA1-B8EC-4043-B911-B9E139CADA87}" type="presParOf" srcId="{D8340B4E-5536-42C4-8CF1-5DDFB151715D}" destId="{158D6181-B59D-4D84-A9BC-97F2E3BC0868}" srcOrd="1" destOrd="0" presId="urn:microsoft.com/office/officeart/2018/2/layout/IconVerticalSolidList"/>
    <dgm:cxn modelId="{0E1C59E4-F732-4E82-821B-EAE9122EC1E5}" type="presParOf" srcId="{D8340B4E-5536-42C4-8CF1-5DDFB151715D}" destId="{47FDC204-F383-4E8D-9D41-D5DA95162C04}" srcOrd="2" destOrd="0" presId="urn:microsoft.com/office/officeart/2018/2/layout/IconVerticalSolidList"/>
    <dgm:cxn modelId="{57E9AC78-2B75-4800-9F16-B065B2381192}" type="presParOf" srcId="{D8340B4E-5536-42C4-8CF1-5DDFB151715D}" destId="{2BDB1F22-AACD-4010-AD63-B8C11A8808C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DED79B-742B-4C6C-B60D-87764ADDE02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1B28771-0DD3-418A-8393-B3E849CC724C}">
      <dgm:prSet/>
      <dgm:spPr/>
      <dgm:t>
        <a:bodyPr/>
        <a:lstStyle/>
        <a:p>
          <a:r>
            <a:rPr lang="es-AR"/>
            <a:t>Idealismo inmaterialista</a:t>
          </a:r>
          <a:endParaRPr lang="en-US"/>
        </a:p>
      </dgm:t>
    </dgm:pt>
    <dgm:pt modelId="{0C6C8288-F6E2-4AD5-94BF-587B44A9F9AA}" type="parTrans" cxnId="{A9051F97-5313-4D2E-93A8-763E081707E1}">
      <dgm:prSet/>
      <dgm:spPr/>
      <dgm:t>
        <a:bodyPr/>
        <a:lstStyle/>
        <a:p>
          <a:endParaRPr lang="en-US"/>
        </a:p>
      </dgm:t>
    </dgm:pt>
    <dgm:pt modelId="{0E64E2C6-2417-43D9-969D-89E4D5A994E6}" type="sibTrans" cxnId="{A9051F97-5313-4D2E-93A8-763E081707E1}">
      <dgm:prSet/>
      <dgm:spPr/>
      <dgm:t>
        <a:bodyPr/>
        <a:lstStyle/>
        <a:p>
          <a:endParaRPr lang="en-US"/>
        </a:p>
      </dgm:t>
    </dgm:pt>
    <dgm:pt modelId="{35F8AB91-3377-468B-B91C-3735D1E7FA9E}">
      <dgm:prSet/>
      <dgm:spPr/>
      <dgm:t>
        <a:bodyPr/>
        <a:lstStyle/>
        <a:p>
          <a:r>
            <a:rPr lang="es-AR"/>
            <a:t>“Ser es ser percibido” es para Berkeley un principio lógico conceptual.</a:t>
          </a:r>
          <a:endParaRPr lang="en-US"/>
        </a:p>
      </dgm:t>
    </dgm:pt>
    <dgm:pt modelId="{8692EBC6-6362-4FCC-BBAD-040AEF710669}" type="parTrans" cxnId="{74A37BCA-1A2E-42A9-8B7C-22B8BC41215E}">
      <dgm:prSet/>
      <dgm:spPr/>
      <dgm:t>
        <a:bodyPr/>
        <a:lstStyle/>
        <a:p>
          <a:endParaRPr lang="en-US"/>
        </a:p>
      </dgm:t>
    </dgm:pt>
    <dgm:pt modelId="{A4FCBA62-EFCF-4372-B165-C52617F176F1}" type="sibTrans" cxnId="{74A37BCA-1A2E-42A9-8B7C-22B8BC41215E}">
      <dgm:prSet/>
      <dgm:spPr/>
      <dgm:t>
        <a:bodyPr/>
        <a:lstStyle/>
        <a:p>
          <a:endParaRPr lang="en-US"/>
        </a:p>
      </dgm:t>
    </dgm:pt>
    <dgm:pt modelId="{C3F37DE3-6A6F-45EE-AB98-37D0E8404716}">
      <dgm:prSet/>
      <dgm:spPr/>
      <dgm:t>
        <a:bodyPr/>
        <a:lstStyle/>
        <a:p>
          <a:r>
            <a:rPr lang="es-AR"/>
            <a:t>Los problemas surgen porque no entendemos que significa existir. Sólo existen dos tipos de cosas los espíritus y las ideas.</a:t>
          </a:r>
          <a:endParaRPr lang="en-US"/>
        </a:p>
      </dgm:t>
    </dgm:pt>
    <dgm:pt modelId="{6A021CB7-69E0-4989-902C-94229FB08993}" type="parTrans" cxnId="{5DC944BC-2DDB-4EB4-B997-A593C3EB7D3B}">
      <dgm:prSet/>
      <dgm:spPr/>
      <dgm:t>
        <a:bodyPr/>
        <a:lstStyle/>
        <a:p>
          <a:endParaRPr lang="en-US"/>
        </a:p>
      </dgm:t>
    </dgm:pt>
    <dgm:pt modelId="{27BBFFA0-DFB1-4D0B-B948-CF3674A2103B}" type="sibTrans" cxnId="{5DC944BC-2DDB-4EB4-B997-A593C3EB7D3B}">
      <dgm:prSet/>
      <dgm:spPr/>
      <dgm:t>
        <a:bodyPr/>
        <a:lstStyle/>
        <a:p>
          <a:endParaRPr lang="en-US"/>
        </a:p>
      </dgm:t>
    </dgm:pt>
    <dgm:pt modelId="{A7B2FB2E-0972-4851-BA52-1631C32A52D7}">
      <dgm:prSet/>
      <dgm:spPr/>
      <dgm:t>
        <a:bodyPr/>
        <a:lstStyle/>
        <a:p>
          <a:r>
            <a:rPr lang="es-AR"/>
            <a:t>Los espíritus son activos y las ideas pasivas.</a:t>
          </a:r>
          <a:endParaRPr lang="en-US"/>
        </a:p>
      </dgm:t>
    </dgm:pt>
    <dgm:pt modelId="{BAC122CD-CC91-44B0-9986-CFE89683CF80}" type="parTrans" cxnId="{45C3A2DD-A9DC-4FFC-8982-FA261F5C97FE}">
      <dgm:prSet/>
      <dgm:spPr/>
      <dgm:t>
        <a:bodyPr/>
        <a:lstStyle/>
        <a:p>
          <a:endParaRPr lang="en-US"/>
        </a:p>
      </dgm:t>
    </dgm:pt>
    <dgm:pt modelId="{3DACF7D0-5A20-42BE-958E-AF0F310C53A6}" type="sibTrans" cxnId="{45C3A2DD-A9DC-4FFC-8982-FA261F5C97FE}">
      <dgm:prSet/>
      <dgm:spPr/>
      <dgm:t>
        <a:bodyPr/>
        <a:lstStyle/>
        <a:p>
          <a:endParaRPr lang="en-US"/>
        </a:p>
      </dgm:t>
    </dgm:pt>
    <dgm:pt modelId="{C0CD7846-E75C-4CDC-8653-DAAD3739A858}" type="pres">
      <dgm:prSet presAssocID="{41DED79B-742B-4C6C-B60D-87764ADDE02B}" presName="root" presStyleCnt="0">
        <dgm:presLayoutVars>
          <dgm:dir/>
          <dgm:resizeHandles val="exact"/>
        </dgm:presLayoutVars>
      </dgm:prSet>
      <dgm:spPr/>
    </dgm:pt>
    <dgm:pt modelId="{BFC95A6A-3580-4907-B8E9-855C208CD798}" type="pres">
      <dgm:prSet presAssocID="{41B28771-0DD3-418A-8393-B3E849CC724C}" presName="compNode" presStyleCnt="0"/>
      <dgm:spPr/>
    </dgm:pt>
    <dgm:pt modelId="{FF2FC7CE-4119-47C6-9BE5-2C44DE2A7AB3}" type="pres">
      <dgm:prSet presAssocID="{41B28771-0DD3-418A-8393-B3E849CC724C}" presName="bgRect" presStyleLbl="bgShp" presStyleIdx="0" presStyleCnt="4"/>
      <dgm:spPr/>
    </dgm:pt>
    <dgm:pt modelId="{F4D56D5B-EDBD-4AEB-AC26-7EEF16057C6D}" type="pres">
      <dgm:prSet presAssocID="{41B28771-0DD3-418A-8393-B3E849CC724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015E44D8-47FA-4BAB-A301-C3F5DC2D0948}" type="pres">
      <dgm:prSet presAssocID="{41B28771-0DD3-418A-8393-B3E849CC724C}" presName="spaceRect" presStyleCnt="0"/>
      <dgm:spPr/>
    </dgm:pt>
    <dgm:pt modelId="{4AC28CA6-A294-40E4-876E-ACF72B364CDB}" type="pres">
      <dgm:prSet presAssocID="{41B28771-0DD3-418A-8393-B3E849CC724C}" presName="parTx" presStyleLbl="revTx" presStyleIdx="0" presStyleCnt="4">
        <dgm:presLayoutVars>
          <dgm:chMax val="0"/>
          <dgm:chPref val="0"/>
        </dgm:presLayoutVars>
      </dgm:prSet>
      <dgm:spPr/>
    </dgm:pt>
    <dgm:pt modelId="{78149562-7A5F-4830-B2D3-B4F0AE9E7877}" type="pres">
      <dgm:prSet presAssocID="{0E64E2C6-2417-43D9-969D-89E4D5A994E6}" presName="sibTrans" presStyleCnt="0"/>
      <dgm:spPr/>
    </dgm:pt>
    <dgm:pt modelId="{93755A31-B287-441B-9EC0-00765CF88366}" type="pres">
      <dgm:prSet presAssocID="{35F8AB91-3377-468B-B91C-3735D1E7FA9E}" presName="compNode" presStyleCnt="0"/>
      <dgm:spPr/>
    </dgm:pt>
    <dgm:pt modelId="{D6F61666-6E43-4877-B884-32B64E57DEB2}" type="pres">
      <dgm:prSet presAssocID="{35F8AB91-3377-468B-B91C-3735D1E7FA9E}" presName="bgRect" presStyleLbl="bgShp" presStyleIdx="1" presStyleCnt="4"/>
      <dgm:spPr/>
    </dgm:pt>
    <dgm:pt modelId="{7B929B74-1C73-46F1-A16C-CD29E987C51C}" type="pres">
      <dgm:prSet presAssocID="{35F8AB91-3377-468B-B91C-3735D1E7FA9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535C45BA-7875-459D-A6E0-3A3D5B8F7B33}" type="pres">
      <dgm:prSet presAssocID="{35F8AB91-3377-468B-B91C-3735D1E7FA9E}" presName="spaceRect" presStyleCnt="0"/>
      <dgm:spPr/>
    </dgm:pt>
    <dgm:pt modelId="{2D80A40A-DF4E-4F65-8E06-7D2CF4BFB24D}" type="pres">
      <dgm:prSet presAssocID="{35F8AB91-3377-468B-B91C-3735D1E7FA9E}" presName="parTx" presStyleLbl="revTx" presStyleIdx="1" presStyleCnt="4">
        <dgm:presLayoutVars>
          <dgm:chMax val="0"/>
          <dgm:chPref val="0"/>
        </dgm:presLayoutVars>
      </dgm:prSet>
      <dgm:spPr/>
    </dgm:pt>
    <dgm:pt modelId="{1A5FDFB4-832F-40B5-9A40-F707E348BCDB}" type="pres">
      <dgm:prSet presAssocID="{A4FCBA62-EFCF-4372-B165-C52617F176F1}" presName="sibTrans" presStyleCnt="0"/>
      <dgm:spPr/>
    </dgm:pt>
    <dgm:pt modelId="{B1DAF152-09B8-48BD-8D63-FE984D522920}" type="pres">
      <dgm:prSet presAssocID="{C3F37DE3-6A6F-45EE-AB98-37D0E8404716}" presName="compNode" presStyleCnt="0"/>
      <dgm:spPr/>
    </dgm:pt>
    <dgm:pt modelId="{4441B1C9-5654-4844-84CF-DE2F20F2DD74}" type="pres">
      <dgm:prSet presAssocID="{C3F37DE3-6A6F-45EE-AB98-37D0E8404716}" presName="bgRect" presStyleLbl="bgShp" presStyleIdx="2" presStyleCnt="4"/>
      <dgm:spPr/>
    </dgm:pt>
    <dgm:pt modelId="{C18E9FA0-22FA-4A44-BFFA-5DA26EB063C8}" type="pres">
      <dgm:prSet presAssocID="{C3F37DE3-6A6F-45EE-AB98-37D0E840471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E30C028-5635-45B4-9552-AAA7C76006E1}" type="pres">
      <dgm:prSet presAssocID="{C3F37DE3-6A6F-45EE-AB98-37D0E8404716}" presName="spaceRect" presStyleCnt="0"/>
      <dgm:spPr/>
    </dgm:pt>
    <dgm:pt modelId="{498A5102-071D-4C12-A8AE-D44D7FAE3B6A}" type="pres">
      <dgm:prSet presAssocID="{C3F37DE3-6A6F-45EE-AB98-37D0E8404716}" presName="parTx" presStyleLbl="revTx" presStyleIdx="2" presStyleCnt="4">
        <dgm:presLayoutVars>
          <dgm:chMax val="0"/>
          <dgm:chPref val="0"/>
        </dgm:presLayoutVars>
      </dgm:prSet>
      <dgm:spPr/>
    </dgm:pt>
    <dgm:pt modelId="{276D7CCC-64D7-4525-8E6B-DC47047C9C5C}" type="pres">
      <dgm:prSet presAssocID="{27BBFFA0-DFB1-4D0B-B948-CF3674A2103B}" presName="sibTrans" presStyleCnt="0"/>
      <dgm:spPr/>
    </dgm:pt>
    <dgm:pt modelId="{01909122-91CF-4E2C-8AF5-B1FEB4BEC7DC}" type="pres">
      <dgm:prSet presAssocID="{A7B2FB2E-0972-4851-BA52-1631C32A52D7}" presName="compNode" presStyleCnt="0"/>
      <dgm:spPr/>
    </dgm:pt>
    <dgm:pt modelId="{3FE20515-5F63-47C1-8F6A-0ADC15D424EE}" type="pres">
      <dgm:prSet presAssocID="{A7B2FB2E-0972-4851-BA52-1631C32A52D7}" presName="bgRect" presStyleLbl="bgShp" presStyleIdx="3" presStyleCnt="4"/>
      <dgm:spPr/>
    </dgm:pt>
    <dgm:pt modelId="{4FB789F0-063A-4D19-A485-095112512D28}" type="pres">
      <dgm:prSet presAssocID="{A7B2FB2E-0972-4851-BA52-1631C32A52D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gregar"/>
        </a:ext>
      </dgm:extLst>
    </dgm:pt>
    <dgm:pt modelId="{A7BEEA7E-31C1-4848-8E25-1AF527618648}" type="pres">
      <dgm:prSet presAssocID="{A7B2FB2E-0972-4851-BA52-1631C32A52D7}" presName="spaceRect" presStyleCnt="0"/>
      <dgm:spPr/>
    </dgm:pt>
    <dgm:pt modelId="{3CE43EF0-9343-41EB-BEA0-7D2557CA1002}" type="pres">
      <dgm:prSet presAssocID="{A7B2FB2E-0972-4851-BA52-1631C32A52D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7627717-AA58-439C-B4C3-644F16F67D14}" type="presOf" srcId="{41DED79B-742B-4C6C-B60D-87764ADDE02B}" destId="{C0CD7846-E75C-4CDC-8653-DAAD3739A858}" srcOrd="0" destOrd="0" presId="urn:microsoft.com/office/officeart/2018/2/layout/IconVerticalSolidList"/>
    <dgm:cxn modelId="{E46A7A37-440D-496E-A0D0-8BD3EF184CAA}" type="presOf" srcId="{41B28771-0DD3-418A-8393-B3E849CC724C}" destId="{4AC28CA6-A294-40E4-876E-ACF72B364CDB}" srcOrd="0" destOrd="0" presId="urn:microsoft.com/office/officeart/2018/2/layout/IconVerticalSolidList"/>
    <dgm:cxn modelId="{A9051F97-5313-4D2E-93A8-763E081707E1}" srcId="{41DED79B-742B-4C6C-B60D-87764ADDE02B}" destId="{41B28771-0DD3-418A-8393-B3E849CC724C}" srcOrd="0" destOrd="0" parTransId="{0C6C8288-F6E2-4AD5-94BF-587B44A9F9AA}" sibTransId="{0E64E2C6-2417-43D9-969D-89E4D5A994E6}"/>
    <dgm:cxn modelId="{5DC944BC-2DDB-4EB4-B997-A593C3EB7D3B}" srcId="{41DED79B-742B-4C6C-B60D-87764ADDE02B}" destId="{C3F37DE3-6A6F-45EE-AB98-37D0E8404716}" srcOrd="2" destOrd="0" parTransId="{6A021CB7-69E0-4989-902C-94229FB08993}" sibTransId="{27BBFFA0-DFB1-4D0B-B948-CF3674A2103B}"/>
    <dgm:cxn modelId="{74A37BCA-1A2E-42A9-8B7C-22B8BC41215E}" srcId="{41DED79B-742B-4C6C-B60D-87764ADDE02B}" destId="{35F8AB91-3377-468B-B91C-3735D1E7FA9E}" srcOrd="1" destOrd="0" parTransId="{8692EBC6-6362-4FCC-BBAD-040AEF710669}" sibTransId="{A4FCBA62-EFCF-4372-B165-C52617F176F1}"/>
    <dgm:cxn modelId="{E60590D5-7C45-4D34-85F4-D2135CE41065}" type="presOf" srcId="{35F8AB91-3377-468B-B91C-3735D1E7FA9E}" destId="{2D80A40A-DF4E-4F65-8E06-7D2CF4BFB24D}" srcOrd="0" destOrd="0" presId="urn:microsoft.com/office/officeart/2018/2/layout/IconVerticalSolidList"/>
    <dgm:cxn modelId="{45C3A2DD-A9DC-4FFC-8982-FA261F5C97FE}" srcId="{41DED79B-742B-4C6C-B60D-87764ADDE02B}" destId="{A7B2FB2E-0972-4851-BA52-1631C32A52D7}" srcOrd="3" destOrd="0" parTransId="{BAC122CD-CC91-44B0-9986-CFE89683CF80}" sibTransId="{3DACF7D0-5A20-42BE-958E-AF0F310C53A6}"/>
    <dgm:cxn modelId="{A40DCDE2-971D-486D-A607-E92480209DD4}" type="presOf" srcId="{C3F37DE3-6A6F-45EE-AB98-37D0E8404716}" destId="{498A5102-071D-4C12-A8AE-D44D7FAE3B6A}" srcOrd="0" destOrd="0" presId="urn:microsoft.com/office/officeart/2018/2/layout/IconVerticalSolidList"/>
    <dgm:cxn modelId="{1C01EDF5-9B97-43DE-AC48-3A0E6312B0D9}" type="presOf" srcId="{A7B2FB2E-0972-4851-BA52-1631C32A52D7}" destId="{3CE43EF0-9343-41EB-BEA0-7D2557CA1002}" srcOrd="0" destOrd="0" presId="urn:microsoft.com/office/officeart/2018/2/layout/IconVerticalSolidList"/>
    <dgm:cxn modelId="{B0CE3935-8078-48D4-8433-0D4A8A5B2CD7}" type="presParOf" srcId="{C0CD7846-E75C-4CDC-8653-DAAD3739A858}" destId="{BFC95A6A-3580-4907-B8E9-855C208CD798}" srcOrd="0" destOrd="0" presId="urn:microsoft.com/office/officeart/2018/2/layout/IconVerticalSolidList"/>
    <dgm:cxn modelId="{BFF584E6-8C52-4184-83EB-AA0699CA03EC}" type="presParOf" srcId="{BFC95A6A-3580-4907-B8E9-855C208CD798}" destId="{FF2FC7CE-4119-47C6-9BE5-2C44DE2A7AB3}" srcOrd="0" destOrd="0" presId="urn:microsoft.com/office/officeart/2018/2/layout/IconVerticalSolidList"/>
    <dgm:cxn modelId="{E4F67C9C-66D1-477B-B718-62FD70C7AC42}" type="presParOf" srcId="{BFC95A6A-3580-4907-B8E9-855C208CD798}" destId="{F4D56D5B-EDBD-4AEB-AC26-7EEF16057C6D}" srcOrd="1" destOrd="0" presId="urn:microsoft.com/office/officeart/2018/2/layout/IconVerticalSolidList"/>
    <dgm:cxn modelId="{A1B562CF-8C32-4A76-819F-C7B5565914C5}" type="presParOf" srcId="{BFC95A6A-3580-4907-B8E9-855C208CD798}" destId="{015E44D8-47FA-4BAB-A301-C3F5DC2D0948}" srcOrd="2" destOrd="0" presId="urn:microsoft.com/office/officeart/2018/2/layout/IconVerticalSolidList"/>
    <dgm:cxn modelId="{918F1277-D2B2-4A18-92CA-00F6FB6BD704}" type="presParOf" srcId="{BFC95A6A-3580-4907-B8E9-855C208CD798}" destId="{4AC28CA6-A294-40E4-876E-ACF72B364CDB}" srcOrd="3" destOrd="0" presId="urn:microsoft.com/office/officeart/2018/2/layout/IconVerticalSolidList"/>
    <dgm:cxn modelId="{62B0E23F-DEEA-4D96-9F03-2B09E2C29A3B}" type="presParOf" srcId="{C0CD7846-E75C-4CDC-8653-DAAD3739A858}" destId="{78149562-7A5F-4830-B2D3-B4F0AE9E7877}" srcOrd="1" destOrd="0" presId="urn:microsoft.com/office/officeart/2018/2/layout/IconVerticalSolidList"/>
    <dgm:cxn modelId="{39EDE285-638C-4F32-966F-19862A3A3252}" type="presParOf" srcId="{C0CD7846-E75C-4CDC-8653-DAAD3739A858}" destId="{93755A31-B287-441B-9EC0-00765CF88366}" srcOrd="2" destOrd="0" presId="urn:microsoft.com/office/officeart/2018/2/layout/IconVerticalSolidList"/>
    <dgm:cxn modelId="{9BD57DE0-6CEB-4813-BEC5-2E1DD0F2DEF4}" type="presParOf" srcId="{93755A31-B287-441B-9EC0-00765CF88366}" destId="{D6F61666-6E43-4877-B884-32B64E57DEB2}" srcOrd="0" destOrd="0" presId="urn:microsoft.com/office/officeart/2018/2/layout/IconVerticalSolidList"/>
    <dgm:cxn modelId="{6184B6DE-5FAE-4891-8689-0D523638394E}" type="presParOf" srcId="{93755A31-B287-441B-9EC0-00765CF88366}" destId="{7B929B74-1C73-46F1-A16C-CD29E987C51C}" srcOrd="1" destOrd="0" presId="urn:microsoft.com/office/officeart/2018/2/layout/IconVerticalSolidList"/>
    <dgm:cxn modelId="{312CC9C1-9918-40BD-8748-715D22CEDEE4}" type="presParOf" srcId="{93755A31-B287-441B-9EC0-00765CF88366}" destId="{535C45BA-7875-459D-A6E0-3A3D5B8F7B33}" srcOrd="2" destOrd="0" presId="urn:microsoft.com/office/officeart/2018/2/layout/IconVerticalSolidList"/>
    <dgm:cxn modelId="{219574A1-2AFD-468F-8176-C6A7D1EDC403}" type="presParOf" srcId="{93755A31-B287-441B-9EC0-00765CF88366}" destId="{2D80A40A-DF4E-4F65-8E06-7D2CF4BFB24D}" srcOrd="3" destOrd="0" presId="urn:microsoft.com/office/officeart/2018/2/layout/IconVerticalSolidList"/>
    <dgm:cxn modelId="{8366ABFC-4436-43F2-9098-68C7C2B93AA2}" type="presParOf" srcId="{C0CD7846-E75C-4CDC-8653-DAAD3739A858}" destId="{1A5FDFB4-832F-40B5-9A40-F707E348BCDB}" srcOrd="3" destOrd="0" presId="urn:microsoft.com/office/officeart/2018/2/layout/IconVerticalSolidList"/>
    <dgm:cxn modelId="{DC23DCFB-3A0C-4C0A-B1AC-19360E523A03}" type="presParOf" srcId="{C0CD7846-E75C-4CDC-8653-DAAD3739A858}" destId="{B1DAF152-09B8-48BD-8D63-FE984D522920}" srcOrd="4" destOrd="0" presId="urn:microsoft.com/office/officeart/2018/2/layout/IconVerticalSolidList"/>
    <dgm:cxn modelId="{5DE1E054-B44C-46A7-BF0A-AE0AAE6D26FA}" type="presParOf" srcId="{B1DAF152-09B8-48BD-8D63-FE984D522920}" destId="{4441B1C9-5654-4844-84CF-DE2F20F2DD74}" srcOrd="0" destOrd="0" presId="urn:microsoft.com/office/officeart/2018/2/layout/IconVerticalSolidList"/>
    <dgm:cxn modelId="{F25F4DF2-4C57-4A37-AB7F-0106BE973210}" type="presParOf" srcId="{B1DAF152-09B8-48BD-8D63-FE984D522920}" destId="{C18E9FA0-22FA-4A44-BFFA-5DA26EB063C8}" srcOrd="1" destOrd="0" presId="urn:microsoft.com/office/officeart/2018/2/layout/IconVerticalSolidList"/>
    <dgm:cxn modelId="{6D436456-1DE0-4F31-AF43-B1E8A68CB61C}" type="presParOf" srcId="{B1DAF152-09B8-48BD-8D63-FE984D522920}" destId="{4E30C028-5635-45B4-9552-AAA7C76006E1}" srcOrd="2" destOrd="0" presId="urn:microsoft.com/office/officeart/2018/2/layout/IconVerticalSolidList"/>
    <dgm:cxn modelId="{FD549530-6D5A-48DD-A828-88E4A63A8D84}" type="presParOf" srcId="{B1DAF152-09B8-48BD-8D63-FE984D522920}" destId="{498A5102-071D-4C12-A8AE-D44D7FAE3B6A}" srcOrd="3" destOrd="0" presId="urn:microsoft.com/office/officeart/2018/2/layout/IconVerticalSolidList"/>
    <dgm:cxn modelId="{EE5E3416-4176-42AF-8A3C-D0E2E087AF7E}" type="presParOf" srcId="{C0CD7846-E75C-4CDC-8653-DAAD3739A858}" destId="{276D7CCC-64D7-4525-8E6B-DC47047C9C5C}" srcOrd="5" destOrd="0" presId="urn:microsoft.com/office/officeart/2018/2/layout/IconVerticalSolidList"/>
    <dgm:cxn modelId="{F281B8F2-EFE3-46AB-8CA8-076B0ACB8899}" type="presParOf" srcId="{C0CD7846-E75C-4CDC-8653-DAAD3739A858}" destId="{01909122-91CF-4E2C-8AF5-B1FEB4BEC7DC}" srcOrd="6" destOrd="0" presId="urn:microsoft.com/office/officeart/2018/2/layout/IconVerticalSolidList"/>
    <dgm:cxn modelId="{02F390CC-A839-492D-9969-C222D1FF9180}" type="presParOf" srcId="{01909122-91CF-4E2C-8AF5-B1FEB4BEC7DC}" destId="{3FE20515-5F63-47C1-8F6A-0ADC15D424EE}" srcOrd="0" destOrd="0" presId="urn:microsoft.com/office/officeart/2018/2/layout/IconVerticalSolidList"/>
    <dgm:cxn modelId="{78D077C3-73A4-42A2-A54C-555C9EA3DF5B}" type="presParOf" srcId="{01909122-91CF-4E2C-8AF5-B1FEB4BEC7DC}" destId="{4FB789F0-063A-4D19-A485-095112512D28}" srcOrd="1" destOrd="0" presId="urn:microsoft.com/office/officeart/2018/2/layout/IconVerticalSolidList"/>
    <dgm:cxn modelId="{2A25D91B-EB8D-4D0C-BB23-242196021A20}" type="presParOf" srcId="{01909122-91CF-4E2C-8AF5-B1FEB4BEC7DC}" destId="{A7BEEA7E-31C1-4848-8E25-1AF527618648}" srcOrd="2" destOrd="0" presId="urn:microsoft.com/office/officeart/2018/2/layout/IconVerticalSolidList"/>
    <dgm:cxn modelId="{6D3D7E6F-9200-405E-8AE8-EAA906183F76}" type="presParOf" srcId="{01909122-91CF-4E2C-8AF5-B1FEB4BEC7DC}" destId="{3CE43EF0-9343-41EB-BEA0-7D2557CA10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F468AD-7F83-43A8-B7DD-7BE83AF2492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C7BFFF1-7B20-4646-886F-24B5CD83BA61}">
      <dgm:prSet/>
      <dgm:spPr/>
      <dgm:t>
        <a:bodyPr/>
        <a:lstStyle/>
        <a:p>
          <a:r>
            <a:rPr lang="es-AR"/>
            <a:t>Los ciegos y sordos: como no tienen las impresiones no pueden tener las ideas </a:t>
          </a:r>
          <a:endParaRPr lang="en-US"/>
        </a:p>
      </dgm:t>
    </dgm:pt>
    <dgm:pt modelId="{0681799F-017A-4FAB-BAE9-E5180BC90A5F}" type="parTrans" cxnId="{C80224E5-3F1C-463D-B20D-0068E5BB5EF1}">
      <dgm:prSet/>
      <dgm:spPr/>
      <dgm:t>
        <a:bodyPr/>
        <a:lstStyle/>
        <a:p>
          <a:endParaRPr lang="en-US"/>
        </a:p>
      </dgm:t>
    </dgm:pt>
    <dgm:pt modelId="{7DFD75FB-D984-4A78-8E74-6A57FD21C95D}" type="sibTrans" cxnId="{C80224E5-3F1C-463D-B20D-0068E5BB5EF1}">
      <dgm:prSet/>
      <dgm:spPr/>
      <dgm:t>
        <a:bodyPr/>
        <a:lstStyle/>
        <a:p>
          <a:endParaRPr lang="en-US"/>
        </a:p>
      </dgm:t>
    </dgm:pt>
    <dgm:pt modelId="{C2211A4B-F4E0-4D2A-A644-821060ADB9C2}">
      <dgm:prSet/>
      <dgm:spPr/>
      <dgm:t>
        <a:bodyPr/>
        <a:lstStyle/>
        <a:p>
          <a:r>
            <a:rPr lang="es-AR"/>
            <a:t>El sabor de la piña: si alguien no ha probado nunca una piña no puede tener una idea de su sabor</a:t>
          </a:r>
          <a:endParaRPr lang="en-US"/>
        </a:p>
      </dgm:t>
    </dgm:pt>
    <dgm:pt modelId="{0CAD6D1F-D309-445E-A254-16A9C6DF21EF}" type="parTrans" cxnId="{2546C03A-3402-4C6D-93B4-79E0C2D8DA8C}">
      <dgm:prSet/>
      <dgm:spPr/>
      <dgm:t>
        <a:bodyPr/>
        <a:lstStyle/>
        <a:p>
          <a:endParaRPr lang="en-US"/>
        </a:p>
      </dgm:t>
    </dgm:pt>
    <dgm:pt modelId="{742A76B2-2D05-4654-9AC6-BBE20F93E392}" type="sibTrans" cxnId="{2546C03A-3402-4C6D-93B4-79E0C2D8DA8C}">
      <dgm:prSet/>
      <dgm:spPr/>
      <dgm:t>
        <a:bodyPr/>
        <a:lstStyle/>
        <a:p>
          <a:endParaRPr lang="en-US"/>
        </a:p>
      </dgm:t>
    </dgm:pt>
    <dgm:pt modelId="{9CA0A6DE-6370-4E36-AC58-60941FCBC2F7}">
      <dgm:prSet/>
      <dgm:spPr/>
      <dgm:t>
        <a:bodyPr/>
        <a:lstStyle/>
        <a:p>
          <a:r>
            <a:rPr lang="es-AR"/>
            <a:t>Contraargumento: el matiz de azul. Es tan específico y particular que lo deja de lado</a:t>
          </a:r>
          <a:endParaRPr lang="en-US"/>
        </a:p>
      </dgm:t>
    </dgm:pt>
    <dgm:pt modelId="{A65AE8D7-1031-4427-AEAA-2D6B63F551B7}" type="parTrans" cxnId="{2B4F4754-3003-4757-85EE-D823E6646749}">
      <dgm:prSet/>
      <dgm:spPr/>
      <dgm:t>
        <a:bodyPr/>
        <a:lstStyle/>
        <a:p>
          <a:endParaRPr lang="en-US"/>
        </a:p>
      </dgm:t>
    </dgm:pt>
    <dgm:pt modelId="{09EA1C7A-77B6-4058-BED9-FDB31C29E339}" type="sibTrans" cxnId="{2B4F4754-3003-4757-85EE-D823E6646749}">
      <dgm:prSet/>
      <dgm:spPr/>
      <dgm:t>
        <a:bodyPr/>
        <a:lstStyle/>
        <a:p>
          <a:endParaRPr lang="en-US"/>
        </a:p>
      </dgm:t>
    </dgm:pt>
    <dgm:pt modelId="{3BF3852F-421D-41A4-96BC-3C2D89A380A8}" type="pres">
      <dgm:prSet presAssocID="{CAF468AD-7F83-43A8-B7DD-7BE83AF24920}" presName="root" presStyleCnt="0">
        <dgm:presLayoutVars>
          <dgm:dir/>
          <dgm:resizeHandles val="exact"/>
        </dgm:presLayoutVars>
      </dgm:prSet>
      <dgm:spPr/>
    </dgm:pt>
    <dgm:pt modelId="{949A14B9-B984-4CF3-B91C-17F1EB5FAE13}" type="pres">
      <dgm:prSet presAssocID="{5C7BFFF1-7B20-4646-886F-24B5CD83BA61}" presName="compNode" presStyleCnt="0"/>
      <dgm:spPr/>
    </dgm:pt>
    <dgm:pt modelId="{16820733-B22C-4AA2-A950-4BAC59FF7D83}" type="pres">
      <dgm:prSet presAssocID="{5C7BFFF1-7B20-4646-886F-24B5CD83BA61}" presName="bgRect" presStyleLbl="bgShp" presStyleIdx="0" presStyleCnt="3"/>
      <dgm:spPr/>
    </dgm:pt>
    <dgm:pt modelId="{3357BA58-118C-46EB-8715-72D6D7E1AC2E}" type="pres">
      <dgm:prSet presAssocID="{5C7BFFF1-7B20-4646-886F-24B5CD83BA6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ECF5AFC1-CF3D-41DB-9A45-09A3A4030B9D}" type="pres">
      <dgm:prSet presAssocID="{5C7BFFF1-7B20-4646-886F-24B5CD83BA61}" presName="spaceRect" presStyleCnt="0"/>
      <dgm:spPr/>
    </dgm:pt>
    <dgm:pt modelId="{60A6C268-915A-4217-A249-6A7EC8737E4E}" type="pres">
      <dgm:prSet presAssocID="{5C7BFFF1-7B20-4646-886F-24B5CD83BA61}" presName="parTx" presStyleLbl="revTx" presStyleIdx="0" presStyleCnt="3">
        <dgm:presLayoutVars>
          <dgm:chMax val="0"/>
          <dgm:chPref val="0"/>
        </dgm:presLayoutVars>
      </dgm:prSet>
      <dgm:spPr/>
    </dgm:pt>
    <dgm:pt modelId="{CCEE32CF-7ED1-4572-A464-CB4C766B3AEE}" type="pres">
      <dgm:prSet presAssocID="{7DFD75FB-D984-4A78-8E74-6A57FD21C95D}" presName="sibTrans" presStyleCnt="0"/>
      <dgm:spPr/>
    </dgm:pt>
    <dgm:pt modelId="{50527F54-9A57-4492-B859-FC8F43C08C9E}" type="pres">
      <dgm:prSet presAssocID="{C2211A4B-F4E0-4D2A-A644-821060ADB9C2}" presName="compNode" presStyleCnt="0"/>
      <dgm:spPr/>
    </dgm:pt>
    <dgm:pt modelId="{62626A2F-A215-4ACA-B0C3-26298A669836}" type="pres">
      <dgm:prSet presAssocID="{C2211A4B-F4E0-4D2A-A644-821060ADB9C2}" presName="bgRect" presStyleLbl="bgShp" presStyleIdx="1" presStyleCnt="3"/>
      <dgm:spPr/>
    </dgm:pt>
    <dgm:pt modelId="{00BA7A5D-1EE7-4C19-939E-258EACFA7FAA}" type="pres">
      <dgm:prSet presAssocID="{C2211A4B-F4E0-4D2A-A644-821060ADB9C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ne Decoration"/>
        </a:ext>
      </dgm:extLst>
    </dgm:pt>
    <dgm:pt modelId="{FC153330-CFA1-414F-B98C-8643045CB74F}" type="pres">
      <dgm:prSet presAssocID="{C2211A4B-F4E0-4D2A-A644-821060ADB9C2}" presName="spaceRect" presStyleCnt="0"/>
      <dgm:spPr/>
    </dgm:pt>
    <dgm:pt modelId="{6D84FC37-7920-4826-8D3E-2DD905C9B390}" type="pres">
      <dgm:prSet presAssocID="{C2211A4B-F4E0-4D2A-A644-821060ADB9C2}" presName="parTx" presStyleLbl="revTx" presStyleIdx="1" presStyleCnt="3">
        <dgm:presLayoutVars>
          <dgm:chMax val="0"/>
          <dgm:chPref val="0"/>
        </dgm:presLayoutVars>
      </dgm:prSet>
      <dgm:spPr/>
    </dgm:pt>
    <dgm:pt modelId="{B9238FF9-C2CF-45D1-BC9D-E447203AB942}" type="pres">
      <dgm:prSet presAssocID="{742A76B2-2D05-4654-9AC6-BBE20F93E392}" presName="sibTrans" presStyleCnt="0"/>
      <dgm:spPr/>
    </dgm:pt>
    <dgm:pt modelId="{15F4BF4D-A142-43EA-831E-F4E9AE888EC8}" type="pres">
      <dgm:prSet presAssocID="{9CA0A6DE-6370-4E36-AC58-60941FCBC2F7}" presName="compNode" presStyleCnt="0"/>
      <dgm:spPr/>
    </dgm:pt>
    <dgm:pt modelId="{1FA8614E-5941-4DC9-9741-3E606A43094E}" type="pres">
      <dgm:prSet presAssocID="{9CA0A6DE-6370-4E36-AC58-60941FCBC2F7}" presName="bgRect" presStyleLbl="bgShp" presStyleIdx="2" presStyleCnt="3"/>
      <dgm:spPr/>
    </dgm:pt>
    <dgm:pt modelId="{ECEF01FB-7A58-4F91-9360-3AFB01112944}" type="pres">
      <dgm:prSet presAssocID="{9CA0A6DE-6370-4E36-AC58-60941FCBC2F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abata Tree"/>
        </a:ext>
      </dgm:extLst>
    </dgm:pt>
    <dgm:pt modelId="{63178F23-2490-426B-8664-7D00CB4941DD}" type="pres">
      <dgm:prSet presAssocID="{9CA0A6DE-6370-4E36-AC58-60941FCBC2F7}" presName="spaceRect" presStyleCnt="0"/>
      <dgm:spPr/>
    </dgm:pt>
    <dgm:pt modelId="{C6331F70-AC0D-4AA1-8D94-E1735BF4D8EB}" type="pres">
      <dgm:prSet presAssocID="{9CA0A6DE-6370-4E36-AC58-60941FCBC2F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E823616-1664-4379-9D39-3F065289D247}" type="presOf" srcId="{9CA0A6DE-6370-4E36-AC58-60941FCBC2F7}" destId="{C6331F70-AC0D-4AA1-8D94-E1735BF4D8EB}" srcOrd="0" destOrd="0" presId="urn:microsoft.com/office/officeart/2018/2/layout/IconVerticalSolidList"/>
    <dgm:cxn modelId="{07A41F24-9C61-46C8-86D5-35851AB1E67C}" type="presOf" srcId="{CAF468AD-7F83-43A8-B7DD-7BE83AF24920}" destId="{3BF3852F-421D-41A4-96BC-3C2D89A380A8}" srcOrd="0" destOrd="0" presId="urn:microsoft.com/office/officeart/2018/2/layout/IconVerticalSolidList"/>
    <dgm:cxn modelId="{2D139F27-57E9-49C5-8DC8-AD4289D67AC2}" type="presOf" srcId="{C2211A4B-F4E0-4D2A-A644-821060ADB9C2}" destId="{6D84FC37-7920-4826-8D3E-2DD905C9B390}" srcOrd="0" destOrd="0" presId="urn:microsoft.com/office/officeart/2018/2/layout/IconVerticalSolidList"/>
    <dgm:cxn modelId="{2546C03A-3402-4C6D-93B4-79E0C2D8DA8C}" srcId="{CAF468AD-7F83-43A8-B7DD-7BE83AF24920}" destId="{C2211A4B-F4E0-4D2A-A644-821060ADB9C2}" srcOrd="1" destOrd="0" parTransId="{0CAD6D1F-D309-445E-A254-16A9C6DF21EF}" sibTransId="{742A76B2-2D05-4654-9AC6-BBE20F93E392}"/>
    <dgm:cxn modelId="{DB57666B-C1F5-4501-B21D-614B16B6BDD0}" type="presOf" srcId="{5C7BFFF1-7B20-4646-886F-24B5CD83BA61}" destId="{60A6C268-915A-4217-A249-6A7EC8737E4E}" srcOrd="0" destOrd="0" presId="urn:microsoft.com/office/officeart/2018/2/layout/IconVerticalSolidList"/>
    <dgm:cxn modelId="{2B4F4754-3003-4757-85EE-D823E6646749}" srcId="{CAF468AD-7F83-43A8-B7DD-7BE83AF24920}" destId="{9CA0A6DE-6370-4E36-AC58-60941FCBC2F7}" srcOrd="2" destOrd="0" parTransId="{A65AE8D7-1031-4427-AEAA-2D6B63F551B7}" sibTransId="{09EA1C7A-77B6-4058-BED9-FDB31C29E339}"/>
    <dgm:cxn modelId="{C80224E5-3F1C-463D-B20D-0068E5BB5EF1}" srcId="{CAF468AD-7F83-43A8-B7DD-7BE83AF24920}" destId="{5C7BFFF1-7B20-4646-886F-24B5CD83BA61}" srcOrd="0" destOrd="0" parTransId="{0681799F-017A-4FAB-BAE9-E5180BC90A5F}" sibTransId="{7DFD75FB-D984-4A78-8E74-6A57FD21C95D}"/>
    <dgm:cxn modelId="{379E85FE-27DC-45DB-8234-E64DEFFC9686}" type="presParOf" srcId="{3BF3852F-421D-41A4-96BC-3C2D89A380A8}" destId="{949A14B9-B984-4CF3-B91C-17F1EB5FAE13}" srcOrd="0" destOrd="0" presId="urn:microsoft.com/office/officeart/2018/2/layout/IconVerticalSolidList"/>
    <dgm:cxn modelId="{2B9FB768-B296-44ED-B402-B44E479419E0}" type="presParOf" srcId="{949A14B9-B984-4CF3-B91C-17F1EB5FAE13}" destId="{16820733-B22C-4AA2-A950-4BAC59FF7D83}" srcOrd="0" destOrd="0" presId="urn:microsoft.com/office/officeart/2018/2/layout/IconVerticalSolidList"/>
    <dgm:cxn modelId="{59FACB2E-549D-4CB8-9AD4-D60390245860}" type="presParOf" srcId="{949A14B9-B984-4CF3-B91C-17F1EB5FAE13}" destId="{3357BA58-118C-46EB-8715-72D6D7E1AC2E}" srcOrd="1" destOrd="0" presId="urn:microsoft.com/office/officeart/2018/2/layout/IconVerticalSolidList"/>
    <dgm:cxn modelId="{4D0BC243-F1E1-4BA1-9A21-7A3ED5DE788C}" type="presParOf" srcId="{949A14B9-B984-4CF3-B91C-17F1EB5FAE13}" destId="{ECF5AFC1-CF3D-41DB-9A45-09A3A4030B9D}" srcOrd="2" destOrd="0" presId="urn:microsoft.com/office/officeart/2018/2/layout/IconVerticalSolidList"/>
    <dgm:cxn modelId="{EEB0E449-2370-462F-B31C-510F52108365}" type="presParOf" srcId="{949A14B9-B984-4CF3-B91C-17F1EB5FAE13}" destId="{60A6C268-915A-4217-A249-6A7EC8737E4E}" srcOrd="3" destOrd="0" presId="urn:microsoft.com/office/officeart/2018/2/layout/IconVerticalSolidList"/>
    <dgm:cxn modelId="{5F1854C1-D710-416E-B37D-F01F01BB6905}" type="presParOf" srcId="{3BF3852F-421D-41A4-96BC-3C2D89A380A8}" destId="{CCEE32CF-7ED1-4572-A464-CB4C766B3AEE}" srcOrd="1" destOrd="0" presId="urn:microsoft.com/office/officeart/2018/2/layout/IconVerticalSolidList"/>
    <dgm:cxn modelId="{97AC5C2C-0D2F-4C5F-ADC1-F42D66EE851B}" type="presParOf" srcId="{3BF3852F-421D-41A4-96BC-3C2D89A380A8}" destId="{50527F54-9A57-4492-B859-FC8F43C08C9E}" srcOrd="2" destOrd="0" presId="urn:microsoft.com/office/officeart/2018/2/layout/IconVerticalSolidList"/>
    <dgm:cxn modelId="{1712B121-31AA-42B4-815F-98DC817A312A}" type="presParOf" srcId="{50527F54-9A57-4492-B859-FC8F43C08C9E}" destId="{62626A2F-A215-4ACA-B0C3-26298A669836}" srcOrd="0" destOrd="0" presId="urn:microsoft.com/office/officeart/2018/2/layout/IconVerticalSolidList"/>
    <dgm:cxn modelId="{C39C0ED9-D76B-4B01-AAA3-7344B7ADBE83}" type="presParOf" srcId="{50527F54-9A57-4492-B859-FC8F43C08C9E}" destId="{00BA7A5D-1EE7-4C19-939E-258EACFA7FAA}" srcOrd="1" destOrd="0" presId="urn:microsoft.com/office/officeart/2018/2/layout/IconVerticalSolidList"/>
    <dgm:cxn modelId="{58B288F6-D9D9-4086-B235-5239AC79AC48}" type="presParOf" srcId="{50527F54-9A57-4492-B859-FC8F43C08C9E}" destId="{FC153330-CFA1-414F-B98C-8643045CB74F}" srcOrd="2" destOrd="0" presId="urn:microsoft.com/office/officeart/2018/2/layout/IconVerticalSolidList"/>
    <dgm:cxn modelId="{ACF73A3E-934F-4B84-8BD5-EB67FAF94052}" type="presParOf" srcId="{50527F54-9A57-4492-B859-FC8F43C08C9E}" destId="{6D84FC37-7920-4826-8D3E-2DD905C9B390}" srcOrd="3" destOrd="0" presId="urn:microsoft.com/office/officeart/2018/2/layout/IconVerticalSolidList"/>
    <dgm:cxn modelId="{342AADE8-61FC-49E1-8DE4-69CFE07A95C8}" type="presParOf" srcId="{3BF3852F-421D-41A4-96BC-3C2D89A380A8}" destId="{B9238FF9-C2CF-45D1-BC9D-E447203AB942}" srcOrd="3" destOrd="0" presId="urn:microsoft.com/office/officeart/2018/2/layout/IconVerticalSolidList"/>
    <dgm:cxn modelId="{DA350EC5-FA42-4BD2-8BAB-B711CB993EFB}" type="presParOf" srcId="{3BF3852F-421D-41A4-96BC-3C2D89A380A8}" destId="{15F4BF4D-A142-43EA-831E-F4E9AE888EC8}" srcOrd="4" destOrd="0" presId="urn:microsoft.com/office/officeart/2018/2/layout/IconVerticalSolidList"/>
    <dgm:cxn modelId="{7935D721-AF01-4A81-99A9-07A1549679CA}" type="presParOf" srcId="{15F4BF4D-A142-43EA-831E-F4E9AE888EC8}" destId="{1FA8614E-5941-4DC9-9741-3E606A43094E}" srcOrd="0" destOrd="0" presId="urn:microsoft.com/office/officeart/2018/2/layout/IconVerticalSolidList"/>
    <dgm:cxn modelId="{306802AD-A8D4-4844-BA9D-2FF698599571}" type="presParOf" srcId="{15F4BF4D-A142-43EA-831E-F4E9AE888EC8}" destId="{ECEF01FB-7A58-4F91-9360-3AFB01112944}" srcOrd="1" destOrd="0" presId="urn:microsoft.com/office/officeart/2018/2/layout/IconVerticalSolidList"/>
    <dgm:cxn modelId="{69291C83-5989-4E75-983A-5ACF95B55CCA}" type="presParOf" srcId="{15F4BF4D-A142-43EA-831E-F4E9AE888EC8}" destId="{63178F23-2490-426B-8664-7D00CB4941DD}" srcOrd="2" destOrd="0" presId="urn:microsoft.com/office/officeart/2018/2/layout/IconVerticalSolidList"/>
    <dgm:cxn modelId="{3E01F01A-3094-4FD4-BED9-CEF26C339EBC}" type="presParOf" srcId="{15F4BF4D-A142-43EA-831E-F4E9AE888EC8}" destId="{C6331F70-AC0D-4AA1-8D94-E1735BF4D8E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9F2A58-1A14-4FB8-BB01-7748033EA488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80BC9B5-6CE2-48E8-B267-65DFC3B80465}">
      <dgm:prSet/>
      <dgm:spPr/>
      <dgm:t>
        <a:bodyPr/>
        <a:lstStyle/>
        <a:p>
          <a:pPr>
            <a:defRPr cap="all"/>
          </a:pPr>
          <a:r>
            <a:rPr lang="es-AR" dirty="0"/>
            <a:t>Las matemáticas pertenecen a las relaciones de ideas, son necesarias y universales,  pero no dicen nada sobre el mundo, sobre los hechos.</a:t>
          </a:r>
          <a:endParaRPr lang="en-US" dirty="0"/>
        </a:p>
      </dgm:t>
    </dgm:pt>
    <dgm:pt modelId="{7D3DD792-6DD2-4B7F-A930-521B36576CD0}" type="parTrans" cxnId="{0722FAFC-FB80-432B-B8AB-B8F4AE70E320}">
      <dgm:prSet/>
      <dgm:spPr/>
      <dgm:t>
        <a:bodyPr/>
        <a:lstStyle/>
        <a:p>
          <a:endParaRPr lang="en-US"/>
        </a:p>
      </dgm:t>
    </dgm:pt>
    <dgm:pt modelId="{896CB0AC-D0FE-4976-BD57-231C40EE69DD}" type="sibTrans" cxnId="{0722FAFC-FB80-432B-B8AB-B8F4AE70E320}">
      <dgm:prSet/>
      <dgm:spPr/>
      <dgm:t>
        <a:bodyPr/>
        <a:lstStyle/>
        <a:p>
          <a:endParaRPr lang="en-US"/>
        </a:p>
      </dgm:t>
    </dgm:pt>
    <dgm:pt modelId="{CBA3E547-6955-417B-AA73-62E329F04573}">
      <dgm:prSet/>
      <dgm:spPr/>
      <dgm:t>
        <a:bodyPr/>
        <a:lstStyle/>
        <a:p>
          <a:pPr>
            <a:defRPr cap="all"/>
          </a:pPr>
          <a:r>
            <a:rPr lang="es-AR"/>
            <a:t>Para establecer un criterio de verdad o legitimidad de las ideas basta preguntarnos de qué impresión deriva, en caso de no encontrar una impresión correspondiente, tal idea es ilegítima.</a:t>
          </a:r>
          <a:endParaRPr lang="en-US"/>
        </a:p>
      </dgm:t>
    </dgm:pt>
    <dgm:pt modelId="{D785EF62-9BA7-44BE-90BC-702A2507077A}" type="parTrans" cxnId="{A3C2F19C-0C9B-48EB-8CC1-F46ED2548ED3}">
      <dgm:prSet/>
      <dgm:spPr/>
      <dgm:t>
        <a:bodyPr/>
        <a:lstStyle/>
        <a:p>
          <a:endParaRPr lang="en-US"/>
        </a:p>
      </dgm:t>
    </dgm:pt>
    <dgm:pt modelId="{C9B7CE95-2B5F-4A1D-B293-79BEBB285828}" type="sibTrans" cxnId="{A3C2F19C-0C9B-48EB-8CC1-F46ED2548ED3}">
      <dgm:prSet/>
      <dgm:spPr/>
      <dgm:t>
        <a:bodyPr/>
        <a:lstStyle/>
        <a:p>
          <a:endParaRPr lang="en-US"/>
        </a:p>
      </dgm:t>
    </dgm:pt>
    <dgm:pt modelId="{5F1BCDCB-1D88-4C6E-A16D-50CD84B3C8DC}" type="pres">
      <dgm:prSet presAssocID="{B59F2A58-1A14-4FB8-BB01-7748033EA488}" presName="vert0" presStyleCnt="0">
        <dgm:presLayoutVars>
          <dgm:dir/>
          <dgm:animOne val="branch"/>
          <dgm:animLvl val="lvl"/>
        </dgm:presLayoutVars>
      </dgm:prSet>
      <dgm:spPr/>
    </dgm:pt>
    <dgm:pt modelId="{FA089A51-AC31-4E10-ABF1-BA67CB4F8E52}" type="pres">
      <dgm:prSet presAssocID="{880BC9B5-6CE2-48E8-B267-65DFC3B80465}" presName="thickLine" presStyleLbl="alignNode1" presStyleIdx="0" presStyleCnt="2"/>
      <dgm:spPr/>
    </dgm:pt>
    <dgm:pt modelId="{0C4D331F-ECC0-44AC-8C8C-B8E1D59D2086}" type="pres">
      <dgm:prSet presAssocID="{880BC9B5-6CE2-48E8-B267-65DFC3B80465}" presName="horz1" presStyleCnt="0"/>
      <dgm:spPr/>
    </dgm:pt>
    <dgm:pt modelId="{73B4256D-5033-4AF1-AB32-1B528832C23A}" type="pres">
      <dgm:prSet presAssocID="{880BC9B5-6CE2-48E8-B267-65DFC3B80465}" presName="tx1" presStyleLbl="revTx" presStyleIdx="0" presStyleCnt="2"/>
      <dgm:spPr/>
    </dgm:pt>
    <dgm:pt modelId="{0E6E0563-1EDD-4BDC-8363-BDCB43DAFFAE}" type="pres">
      <dgm:prSet presAssocID="{880BC9B5-6CE2-48E8-B267-65DFC3B80465}" presName="vert1" presStyleCnt="0"/>
      <dgm:spPr/>
    </dgm:pt>
    <dgm:pt modelId="{61AC49C5-DCFE-4D6E-BC14-DCEDDE14FFEB}" type="pres">
      <dgm:prSet presAssocID="{CBA3E547-6955-417B-AA73-62E329F04573}" presName="thickLine" presStyleLbl="alignNode1" presStyleIdx="1" presStyleCnt="2"/>
      <dgm:spPr/>
    </dgm:pt>
    <dgm:pt modelId="{CEE8028A-4769-4A35-9784-93BA5D05A53B}" type="pres">
      <dgm:prSet presAssocID="{CBA3E547-6955-417B-AA73-62E329F04573}" presName="horz1" presStyleCnt="0"/>
      <dgm:spPr/>
    </dgm:pt>
    <dgm:pt modelId="{9B0F58C3-6967-47FC-BB93-F5CA9050DC4B}" type="pres">
      <dgm:prSet presAssocID="{CBA3E547-6955-417B-AA73-62E329F04573}" presName="tx1" presStyleLbl="revTx" presStyleIdx="1" presStyleCnt="2"/>
      <dgm:spPr/>
    </dgm:pt>
    <dgm:pt modelId="{3C45BEDC-B994-4368-8456-D1B0A1C009AE}" type="pres">
      <dgm:prSet presAssocID="{CBA3E547-6955-417B-AA73-62E329F04573}" presName="vert1" presStyleCnt="0"/>
      <dgm:spPr/>
    </dgm:pt>
  </dgm:ptLst>
  <dgm:cxnLst>
    <dgm:cxn modelId="{A76D476D-2950-4488-A0D0-732FE963CD7E}" type="presOf" srcId="{B59F2A58-1A14-4FB8-BB01-7748033EA488}" destId="{5F1BCDCB-1D88-4C6E-A16D-50CD84B3C8DC}" srcOrd="0" destOrd="0" presId="urn:microsoft.com/office/officeart/2008/layout/LinedList"/>
    <dgm:cxn modelId="{A3C2F19C-0C9B-48EB-8CC1-F46ED2548ED3}" srcId="{B59F2A58-1A14-4FB8-BB01-7748033EA488}" destId="{CBA3E547-6955-417B-AA73-62E329F04573}" srcOrd="1" destOrd="0" parTransId="{D785EF62-9BA7-44BE-90BC-702A2507077A}" sibTransId="{C9B7CE95-2B5F-4A1D-B293-79BEBB285828}"/>
    <dgm:cxn modelId="{13212FE9-C53D-463B-BD0A-23187BE4FC67}" type="presOf" srcId="{880BC9B5-6CE2-48E8-B267-65DFC3B80465}" destId="{73B4256D-5033-4AF1-AB32-1B528832C23A}" srcOrd="0" destOrd="0" presId="urn:microsoft.com/office/officeart/2008/layout/LinedList"/>
    <dgm:cxn modelId="{0722FAFC-FB80-432B-B8AB-B8F4AE70E320}" srcId="{B59F2A58-1A14-4FB8-BB01-7748033EA488}" destId="{880BC9B5-6CE2-48E8-B267-65DFC3B80465}" srcOrd="0" destOrd="0" parTransId="{7D3DD792-6DD2-4B7F-A930-521B36576CD0}" sibTransId="{896CB0AC-D0FE-4976-BD57-231C40EE69DD}"/>
    <dgm:cxn modelId="{E55E05FD-F332-43AB-B27B-0D59515D6516}" type="presOf" srcId="{CBA3E547-6955-417B-AA73-62E329F04573}" destId="{9B0F58C3-6967-47FC-BB93-F5CA9050DC4B}" srcOrd="0" destOrd="0" presId="urn:microsoft.com/office/officeart/2008/layout/LinedList"/>
    <dgm:cxn modelId="{FEBB943F-0B5F-41AB-A308-69E89F0B1901}" type="presParOf" srcId="{5F1BCDCB-1D88-4C6E-A16D-50CD84B3C8DC}" destId="{FA089A51-AC31-4E10-ABF1-BA67CB4F8E52}" srcOrd="0" destOrd="0" presId="urn:microsoft.com/office/officeart/2008/layout/LinedList"/>
    <dgm:cxn modelId="{8A7E8569-02BD-4321-BEB8-E7DD41A3E212}" type="presParOf" srcId="{5F1BCDCB-1D88-4C6E-A16D-50CD84B3C8DC}" destId="{0C4D331F-ECC0-44AC-8C8C-B8E1D59D2086}" srcOrd="1" destOrd="0" presId="urn:microsoft.com/office/officeart/2008/layout/LinedList"/>
    <dgm:cxn modelId="{F718CF04-3CBC-4921-9448-793AE8AA6754}" type="presParOf" srcId="{0C4D331F-ECC0-44AC-8C8C-B8E1D59D2086}" destId="{73B4256D-5033-4AF1-AB32-1B528832C23A}" srcOrd="0" destOrd="0" presId="urn:microsoft.com/office/officeart/2008/layout/LinedList"/>
    <dgm:cxn modelId="{602AA842-35E6-4047-9938-8E8DD4A752EC}" type="presParOf" srcId="{0C4D331F-ECC0-44AC-8C8C-B8E1D59D2086}" destId="{0E6E0563-1EDD-4BDC-8363-BDCB43DAFFAE}" srcOrd="1" destOrd="0" presId="urn:microsoft.com/office/officeart/2008/layout/LinedList"/>
    <dgm:cxn modelId="{C6EE001E-C8CE-4AF4-9E27-DFD941451747}" type="presParOf" srcId="{5F1BCDCB-1D88-4C6E-A16D-50CD84B3C8DC}" destId="{61AC49C5-DCFE-4D6E-BC14-DCEDDE14FFEB}" srcOrd="2" destOrd="0" presId="urn:microsoft.com/office/officeart/2008/layout/LinedList"/>
    <dgm:cxn modelId="{4D52842A-2164-437A-87B3-AF46CF8C2878}" type="presParOf" srcId="{5F1BCDCB-1D88-4C6E-A16D-50CD84B3C8DC}" destId="{CEE8028A-4769-4A35-9784-93BA5D05A53B}" srcOrd="3" destOrd="0" presId="urn:microsoft.com/office/officeart/2008/layout/LinedList"/>
    <dgm:cxn modelId="{B1EFEDCB-071C-4F9C-AE99-0CA9EE061053}" type="presParOf" srcId="{CEE8028A-4769-4A35-9784-93BA5D05A53B}" destId="{9B0F58C3-6967-47FC-BB93-F5CA9050DC4B}" srcOrd="0" destOrd="0" presId="urn:microsoft.com/office/officeart/2008/layout/LinedList"/>
    <dgm:cxn modelId="{4C1ECEA0-87D0-4073-9C51-45F6E1CF5AA0}" type="presParOf" srcId="{CEE8028A-4769-4A35-9784-93BA5D05A53B}" destId="{3C45BEDC-B994-4368-8456-D1B0A1C009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4B1FD-7608-4897-9B01-2EED354E7747}">
      <dsp:nvSpPr>
        <dsp:cNvPr id="0" name=""/>
        <dsp:cNvSpPr/>
      </dsp:nvSpPr>
      <dsp:spPr>
        <a:xfrm>
          <a:off x="0" y="748625"/>
          <a:ext cx="5012532" cy="138207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E4540-1EC9-461E-B698-46CCA88F81E3}">
      <dsp:nvSpPr>
        <dsp:cNvPr id="0" name=""/>
        <dsp:cNvSpPr/>
      </dsp:nvSpPr>
      <dsp:spPr>
        <a:xfrm>
          <a:off x="418078" y="1059592"/>
          <a:ext cx="760142" cy="7601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61374-A1EE-4E61-926F-921C1799BA0C}">
      <dsp:nvSpPr>
        <dsp:cNvPr id="0" name=""/>
        <dsp:cNvSpPr/>
      </dsp:nvSpPr>
      <dsp:spPr>
        <a:xfrm>
          <a:off x="1596299" y="748625"/>
          <a:ext cx="3416232" cy="138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270" tIns="146270" rIns="146270" bIns="1462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/>
            <a:t>Platón, Agustín y Descartes sostenían la existencia de ideas innatas en el ser humano.</a:t>
          </a:r>
          <a:endParaRPr lang="en-US" sz="1700" kern="1200"/>
        </a:p>
      </dsp:txBody>
      <dsp:txXfrm>
        <a:off x="1596299" y="748625"/>
        <a:ext cx="3416232" cy="1382077"/>
      </dsp:txXfrm>
    </dsp:sp>
    <dsp:sp modelId="{BA2E5292-198C-4859-A6DC-35D8789FA49F}">
      <dsp:nvSpPr>
        <dsp:cNvPr id="0" name=""/>
        <dsp:cNvSpPr/>
      </dsp:nvSpPr>
      <dsp:spPr>
        <a:xfrm>
          <a:off x="0" y="2476222"/>
          <a:ext cx="5012532" cy="138207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D6181-B59D-4D84-A9BC-97F2E3BC0868}">
      <dsp:nvSpPr>
        <dsp:cNvPr id="0" name=""/>
        <dsp:cNvSpPr/>
      </dsp:nvSpPr>
      <dsp:spPr>
        <a:xfrm>
          <a:off x="418078" y="2787189"/>
          <a:ext cx="760142" cy="7601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B1F22-AACD-4010-AD63-B8C11A8808C8}">
      <dsp:nvSpPr>
        <dsp:cNvPr id="0" name=""/>
        <dsp:cNvSpPr/>
      </dsp:nvSpPr>
      <dsp:spPr>
        <a:xfrm>
          <a:off x="1596299" y="2476222"/>
          <a:ext cx="3416232" cy="138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270" tIns="146270" rIns="146270" bIns="1462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700" kern="1200"/>
            <a:t>Las ideas innatas eran entendidas como principios lógicos evidentes por sí mismos y normas morales (en ambos casos se consideran universalmente verdaderos)</a:t>
          </a:r>
          <a:endParaRPr lang="en-US" sz="1700" kern="1200"/>
        </a:p>
      </dsp:txBody>
      <dsp:txXfrm>
        <a:off x="1596299" y="2476222"/>
        <a:ext cx="3416232" cy="1382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FC7CE-4119-47C6-9BE5-2C44DE2A7AB3}">
      <dsp:nvSpPr>
        <dsp:cNvPr id="0" name=""/>
        <dsp:cNvSpPr/>
      </dsp:nvSpPr>
      <dsp:spPr>
        <a:xfrm>
          <a:off x="0" y="1912"/>
          <a:ext cx="5012532" cy="9690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D56D5B-EDBD-4AEB-AC26-7EEF16057C6D}">
      <dsp:nvSpPr>
        <dsp:cNvPr id="0" name=""/>
        <dsp:cNvSpPr/>
      </dsp:nvSpPr>
      <dsp:spPr>
        <a:xfrm>
          <a:off x="293144" y="219953"/>
          <a:ext cx="532990" cy="5329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28CA6-A294-40E4-876E-ACF72B364CDB}">
      <dsp:nvSpPr>
        <dsp:cNvPr id="0" name=""/>
        <dsp:cNvSpPr/>
      </dsp:nvSpPr>
      <dsp:spPr>
        <a:xfrm>
          <a:off x="1119280" y="1912"/>
          <a:ext cx="3893251" cy="96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60" tIns="102560" rIns="102560" bIns="1025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/>
            <a:t>Idealismo inmaterialista</a:t>
          </a:r>
          <a:endParaRPr lang="en-US" sz="1600" kern="1200"/>
        </a:p>
      </dsp:txBody>
      <dsp:txXfrm>
        <a:off x="1119280" y="1912"/>
        <a:ext cx="3893251" cy="969073"/>
      </dsp:txXfrm>
    </dsp:sp>
    <dsp:sp modelId="{D6F61666-6E43-4877-B884-32B64E57DEB2}">
      <dsp:nvSpPr>
        <dsp:cNvPr id="0" name=""/>
        <dsp:cNvSpPr/>
      </dsp:nvSpPr>
      <dsp:spPr>
        <a:xfrm>
          <a:off x="0" y="1213254"/>
          <a:ext cx="5012532" cy="9690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929B74-1C73-46F1-A16C-CD29E987C51C}">
      <dsp:nvSpPr>
        <dsp:cNvPr id="0" name=""/>
        <dsp:cNvSpPr/>
      </dsp:nvSpPr>
      <dsp:spPr>
        <a:xfrm>
          <a:off x="293144" y="1431296"/>
          <a:ext cx="532990" cy="5329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0A40A-DF4E-4F65-8E06-7D2CF4BFB24D}">
      <dsp:nvSpPr>
        <dsp:cNvPr id="0" name=""/>
        <dsp:cNvSpPr/>
      </dsp:nvSpPr>
      <dsp:spPr>
        <a:xfrm>
          <a:off x="1119280" y="1213254"/>
          <a:ext cx="3893251" cy="96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60" tIns="102560" rIns="102560" bIns="1025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/>
            <a:t>“Ser es ser percibido” es para Berkeley un principio lógico conceptual.</a:t>
          </a:r>
          <a:endParaRPr lang="en-US" sz="1600" kern="1200"/>
        </a:p>
      </dsp:txBody>
      <dsp:txXfrm>
        <a:off x="1119280" y="1213254"/>
        <a:ext cx="3893251" cy="969073"/>
      </dsp:txXfrm>
    </dsp:sp>
    <dsp:sp modelId="{4441B1C9-5654-4844-84CF-DE2F20F2DD74}">
      <dsp:nvSpPr>
        <dsp:cNvPr id="0" name=""/>
        <dsp:cNvSpPr/>
      </dsp:nvSpPr>
      <dsp:spPr>
        <a:xfrm>
          <a:off x="0" y="2424596"/>
          <a:ext cx="5012532" cy="9690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E9FA0-22FA-4A44-BFFA-5DA26EB063C8}">
      <dsp:nvSpPr>
        <dsp:cNvPr id="0" name=""/>
        <dsp:cNvSpPr/>
      </dsp:nvSpPr>
      <dsp:spPr>
        <a:xfrm>
          <a:off x="293144" y="2642638"/>
          <a:ext cx="532990" cy="5329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8A5102-071D-4C12-A8AE-D44D7FAE3B6A}">
      <dsp:nvSpPr>
        <dsp:cNvPr id="0" name=""/>
        <dsp:cNvSpPr/>
      </dsp:nvSpPr>
      <dsp:spPr>
        <a:xfrm>
          <a:off x="1119280" y="2424596"/>
          <a:ext cx="3893251" cy="96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60" tIns="102560" rIns="102560" bIns="1025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/>
            <a:t>Los problemas surgen porque no entendemos que significa existir. Sólo existen dos tipos de cosas los espíritus y las ideas.</a:t>
          </a:r>
          <a:endParaRPr lang="en-US" sz="1600" kern="1200"/>
        </a:p>
      </dsp:txBody>
      <dsp:txXfrm>
        <a:off x="1119280" y="2424596"/>
        <a:ext cx="3893251" cy="969073"/>
      </dsp:txXfrm>
    </dsp:sp>
    <dsp:sp modelId="{3FE20515-5F63-47C1-8F6A-0ADC15D424EE}">
      <dsp:nvSpPr>
        <dsp:cNvPr id="0" name=""/>
        <dsp:cNvSpPr/>
      </dsp:nvSpPr>
      <dsp:spPr>
        <a:xfrm>
          <a:off x="0" y="3635939"/>
          <a:ext cx="5012532" cy="9690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789F0-063A-4D19-A485-095112512D28}">
      <dsp:nvSpPr>
        <dsp:cNvPr id="0" name=""/>
        <dsp:cNvSpPr/>
      </dsp:nvSpPr>
      <dsp:spPr>
        <a:xfrm>
          <a:off x="293144" y="3853980"/>
          <a:ext cx="532990" cy="5329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43EF0-9343-41EB-BEA0-7D2557CA1002}">
      <dsp:nvSpPr>
        <dsp:cNvPr id="0" name=""/>
        <dsp:cNvSpPr/>
      </dsp:nvSpPr>
      <dsp:spPr>
        <a:xfrm>
          <a:off x="1119280" y="3635939"/>
          <a:ext cx="3893251" cy="96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60" tIns="102560" rIns="102560" bIns="1025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/>
            <a:t>Los espíritus son activos y las ideas pasivas.</a:t>
          </a:r>
          <a:endParaRPr lang="en-US" sz="1600" kern="1200"/>
        </a:p>
      </dsp:txBody>
      <dsp:txXfrm>
        <a:off x="1119280" y="3635939"/>
        <a:ext cx="3893251" cy="9690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20733-B22C-4AA2-A950-4BAC59FF7D83}">
      <dsp:nvSpPr>
        <dsp:cNvPr id="0" name=""/>
        <dsp:cNvSpPr/>
      </dsp:nvSpPr>
      <dsp:spPr>
        <a:xfrm>
          <a:off x="0" y="562"/>
          <a:ext cx="5012532" cy="1315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57BA58-118C-46EB-8715-72D6D7E1AC2E}">
      <dsp:nvSpPr>
        <dsp:cNvPr id="0" name=""/>
        <dsp:cNvSpPr/>
      </dsp:nvSpPr>
      <dsp:spPr>
        <a:xfrm>
          <a:off x="398072" y="296649"/>
          <a:ext cx="723768" cy="7237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6C268-915A-4217-A249-6A7EC8737E4E}">
      <dsp:nvSpPr>
        <dsp:cNvPr id="0" name=""/>
        <dsp:cNvSpPr/>
      </dsp:nvSpPr>
      <dsp:spPr>
        <a:xfrm>
          <a:off x="1519914" y="562"/>
          <a:ext cx="3492617" cy="1315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71" tIns="139271" rIns="139271" bIns="13927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/>
            <a:t>Los ciegos y sordos: como no tienen las impresiones no pueden tener las ideas </a:t>
          </a:r>
          <a:endParaRPr lang="en-US" sz="2000" kern="1200"/>
        </a:p>
      </dsp:txBody>
      <dsp:txXfrm>
        <a:off x="1519914" y="562"/>
        <a:ext cx="3492617" cy="1315942"/>
      </dsp:txXfrm>
    </dsp:sp>
    <dsp:sp modelId="{62626A2F-A215-4ACA-B0C3-26298A669836}">
      <dsp:nvSpPr>
        <dsp:cNvPr id="0" name=""/>
        <dsp:cNvSpPr/>
      </dsp:nvSpPr>
      <dsp:spPr>
        <a:xfrm>
          <a:off x="0" y="1645491"/>
          <a:ext cx="5012532" cy="1315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A7A5D-1EE7-4C19-939E-258EACFA7FAA}">
      <dsp:nvSpPr>
        <dsp:cNvPr id="0" name=""/>
        <dsp:cNvSpPr/>
      </dsp:nvSpPr>
      <dsp:spPr>
        <a:xfrm>
          <a:off x="398072" y="1941578"/>
          <a:ext cx="723768" cy="7237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4FC37-7920-4826-8D3E-2DD905C9B390}">
      <dsp:nvSpPr>
        <dsp:cNvPr id="0" name=""/>
        <dsp:cNvSpPr/>
      </dsp:nvSpPr>
      <dsp:spPr>
        <a:xfrm>
          <a:off x="1519914" y="1645491"/>
          <a:ext cx="3492617" cy="1315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71" tIns="139271" rIns="139271" bIns="13927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/>
            <a:t>El sabor de la piña: si alguien no ha probado nunca una piña no puede tener una idea de su sabor</a:t>
          </a:r>
          <a:endParaRPr lang="en-US" sz="2000" kern="1200"/>
        </a:p>
      </dsp:txBody>
      <dsp:txXfrm>
        <a:off x="1519914" y="1645491"/>
        <a:ext cx="3492617" cy="1315942"/>
      </dsp:txXfrm>
    </dsp:sp>
    <dsp:sp modelId="{1FA8614E-5941-4DC9-9741-3E606A43094E}">
      <dsp:nvSpPr>
        <dsp:cNvPr id="0" name=""/>
        <dsp:cNvSpPr/>
      </dsp:nvSpPr>
      <dsp:spPr>
        <a:xfrm>
          <a:off x="0" y="3290419"/>
          <a:ext cx="5012532" cy="1315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F01FB-7A58-4F91-9360-3AFB01112944}">
      <dsp:nvSpPr>
        <dsp:cNvPr id="0" name=""/>
        <dsp:cNvSpPr/>
      </dsp:nvSpPr>
      <dsp:spPr>
        <a:xfrm>
          <a:off x="398072" y="3586506"/>
          <a:ext cx="723768" cy="7237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31F70-AC0D-4AA1-8D94-E1735BF4D8EB}">
      <dsp:nvSpPr>
        <dsp:cNvPr id="0" name=""/>
        <dsp:cNvSpPr/>
      </dsp:nvSpPr>
      <dsp:spPr>
        <a:xfrm>
          <a:off x="1519914" y="3290419"/>
          <a:ext cx="3492617" cy="1315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71" tIns="139271" rIns="139271" bIns="13927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/>
            <a:t>Contraargumento: el matiz de azul. Es tan específico y particular que lo deja de lado</a:t>
          </a:r>
          <a:endParaRPr lang="en-US" sz="2000" kern="1200"/>
        </a:p>
      </dsp:txBody>
      <dsp:txXfrm>
        <a:off x="1519914" y="3290419"/>
        <a:ext cx="3492617" cy="13159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089A51-AC31-4E10-ABF1-BA67CB4F8E52}">
      <dsp:nvSpPr>
        <dsp:cNvPr id="0" name=""/>
        <dsp:cNvSpPr/>
      </dsp:nvSpPr>
      <dsp:spPr>
        <a:xfrm>
          <a:off x="0" y="0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B4256D-5033-4AF1-AB32-1B528832C23A}">
      <dsp:nvSpPr>
        <dsp:cNvPr id="0" name=""/>
        <dsp:cNvSpPr/>
      </dsp:nvSpPr>
      <dsp:spPr>
        <a:xfrm>
          <a:off x="0" y="0"/>
          <a:ext cx="5012532" cy="2303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AR" sz="2400" kern="1200" dirty="0"/>
            <a:t>Las matemáticas pertenecen a las relaciones de ideas, son necesarias y universales,  pero no dicen nada sobre el mundo, sobre los hechos.</a:t>
          </a:r>
          <a:endParaRPr lang="en-US" sz="2400" kern="1200" dirty="0"/>
        </a:p>
      </dsp:txBody>
      <dsp:txXfrm>
        <a:off x="0" y="0"/>
        <a:ext cx="5012532" cy="2303462"/>
      </dsp:txXfrm>
    </dsp:sp>
    <dsp:sp modelId="{61AC49C5-DCFE-4D6E-BC14-DCEDDE14FFEB}">
      <dsp:nvSpPr>
        <dsp:cNvPr id="0" name=""/>
        <dsp:cNvSpPr/>
      </dsp:nvSpPr>
      <dsp:spPr>
        <a:xfrm>
          <a:off x="0" y="2303462"/>
          <a:ext cx="5012532" cy="0"/>
        </a:xfrm>
        <a:prstGeom prst="line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0F58C3-6967-47FC-BB93-F5CA9050DC4B}">
      <dsp:nvSpPr>
        <dsp:cNvPr id="0" name=""/>
        <dsp:cNvSpPr/>
      </dsp:nvSpPr>
      <dsp:spPr>
        <a:xfrm>
          <a:off x="0" y="2303462"/>
          <a:ext cx="5012532" cy="2303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AR" sz="2400" kern="1200"/>
            <a:t>Para establecer un criterio de verdad o legitimidad de las ideas basta preguntarnos de qué impresión deriva, en caso de no encontrar una impresión correspondiente, tal idea es ilegítima.</a:t>
          </a:r>
          <a:endParaRPr lang="en-US" sz="2400" kern="1200"/>
        </a:p>
      </dsp:txBody>
      <dsp:txXfrm>
        <a:off x="0" y="2303462"/>
        <a:ext cx="5012532" cy="2303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DB7FD-E171-4D0C-B15A-C6428EC97A01}" type="datetimeFigureOut">
              <a:rPr lang="es-AR" smtClean="0"/>
              <a:t>10/4/2025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43403-478A-4B65-A80A-B8CB5494BA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887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43403-478A-4B65-A80A-B8CB5494BA55}" type="slidenum">
              <a:rPr lang="es-AR" smtClean="0"/>
              <a:t>42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086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43403-478A-4B65-A80A-B8CB5494BA55}" type="slidenum">
              <a:rPr lang="es-AR" smtClean="0"/>
              <a:t>55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620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936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223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051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689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380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405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55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805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717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5832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0741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8372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5022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37269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8661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0321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8461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381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D9D57C1-F752-4736-B354-577B56F34868}" type="datetimeFigureOut">
              <a:rPr lang="es-AR" smtClean="0"/>
              <a:pPr/>
              <a:t>10/4/2025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537F2D-6F74-4676-A140-80FFE1D8130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586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hyperlink" Target="https://es.wikipedia.org/wiki/Fuego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entesaludable.com/beneficios-de-jugar-billar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hyperlink" Target="https://www.diversidadyunpocodetodo.com/cisne-negro-cygnus-atratus-rumania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s/illustrations/psicolog%C3%ADa-mente-pensamientos-2422442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trainfo.com/25762/moral-del-pueblo-y-moral-burguesa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6Tt-Ni5F-Q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es-es/foto/1387022/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193C720-BAE2-4A39-9751-F1518A809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286708"/>
          </a:xfrm>
          <a:prstGeom prst="rect">
            <a:avLst/>
          </a:prstGeom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1B7961-B8F2-4DF3-8A5C-FECC83259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69"/>
          <a:stretch/>
        </p:blipFill>
        <p:spPr>
          <a:xfrm>
            <a:off x="0" y="0"/>
            <a:ext cx="9144000" cy="16274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0C739E-344C-45ED-B321-957FFBB02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1" t="72447" r="32841"/>
          <a:stretch/>
        </p:blipFill>
        <p:spPr>
          <a:xfrm>
            <a:off x="4894600" y="3384053"/>
            <a:ext cx="1728905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99E10D-E5EA-4427-B5BF-FBCA38682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72447" r="62822"/>
          <a:stretch/>
        </p:blipFill>
        <p:spPr>
          <a:xfrm>
            <a:off x="4082298" y="3371019"/>
            <a:ext cx="1088938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8200506-6F68-497A-8BF1-03E63E8C6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5" t="47340"/>
          <a:stretch/>
        </p:blipFill>
        <p:spPr>
          <a:xfrm>
            <a:off x="6724184" y="1675248"/>
            <a:ext cx="2428214" cy="3611460"/>
          </a:xfrm>
          <a:custGeom>
            <a:avLst/>
            <a:gdLst>
              <a:gd name="connsiteX0" fmla="*/ 2237500 w 3237619"/>
              <a:gd name="connsiteY0" fmla="*/ 2921316 h 3611460"/>
              <a:gd name="connsiteX1" fmla="*/ 2237500 w 3237619"/>
              <a:gd name="connsiteY1" fmla="*/ 3598426 h 3611460"/>
              <a:gd name="connsiteX2" fmla="*/ 2563236 w 3237619"/>
              <a:gd name="connsiteY2" fmla="*/ 3598426 h 3611460"/>
              <a:gd name="connsiteX3" fmla="*/ 2563236 w 3237619"/>
              <a:gd name="connsiteY3" fmla="*/ 2921316 h 3611460"/>
              <a:gd name="connsiteX4" fmla="*/ 0 w 3237619"/>
              <a:gd name="connsiteY4" fmla="*/ 0 h 3611460"/>
              <a:gd name="connsiteX5" fmla="*/ 3237619 w 3237619"/>
              <a:gd name="connsiteY5" fmla="*/ 0 h 3611460"/>
              <a:gd name="connsiteX6" fmla="*/ 3237619 w 3237619"/>
              <a:gd name="connsiteY6" fmla="*/ 3611460 h 3611460"/>
              <a:gd name="connsiteX7" fmla="*/ 557562 w 3237619"/>
              <a:gd name="connsiteY7" fmla="*/ 3611460 h 3611460"/>
              <a:gd name="connsiteX8" fmla="*/ 557562 w 3237619"/>
              <a:gd name="connsiteY8" fmla="*/ 2822752 h 3611460"/>
              <a:gd name="connsiteX9" fmla="*/ 0 w 3237619"/>
              <a:gd name="connsiteY9" fmla="*/ 2822752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7619" h="3611460">
                <a:moveTo>
                  <a:pt x="2237500" y="2921316"/>
                </a:moveTo>
                <a:lnTo>
                  <a:pt x="2237500" y="3598426"/>
                </a:lnTo>
                <a:lnTo>
                  <a:pt x="2563236" y="3598426"/>
                </a:lnTo>
                <a:lnTo>
                  <a:pt x="2563236" y="2921316"/>
                </a:lnTo>
                <a:close/>
                <a:moveTo>
                  <a:pt x="0" y="0"/>
                </a:moveTo>
                <a:lnTo>
                  <a:pt x="3237619" y="0"/>
                </a:lnTo>
                <a:lnTo>
                  <a:pt x="3237619" y="3611460"/>
                </a:lnTo>
                <a:lnTo>
                  <a:pt x="557562" y="3611460"/>
                </a:lnTo>
                <a:lnTo>
                  <a:pt x="557562" y="2822752"/>
                </a:lnTo>
                <a:lnTo>
                  <a:pt x="0" y="2822752"/>
                </a:ln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68026" y="1124125"/>
            <a:ext cx="6517482" cy="1844385"/>
          </a:xfrm>
        </p:spPr>
        <p:txBody>
          <a:bodyPr>
            <a:normAutofit/>
          </a:bodyPr>
          <a:lstStyle/>
          <a:p>
            <a:r>
              <a:rPr lang="es-AR" sz="3800"/>
              <a:t>El empirismo consecuente o escéptico de David Hume</a:t>
            </a:r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368026" y="3013746"/>
            <a:ext cx="6517482" cy="1078889"/>
          </a:xfrm>
        </p:spPr>
        <p:txBody>
          <a:bodyPr>
            <a:normAutofit/>
          </a:bodyPr>
          <a:lstStyle/>
          <a:p>
            <a:r>
              <a:rPr lang="es-AR" sz="2100">
                <a:solidFill>
                  <a:schemeClr val="tx1">
                    <a:lumMod val="75000"/>
                    <a:lumOff val="25000"/>
                  </a:schemeClr>
                </a:solidFill>
              </a:rPr>
              <a:t>Profesora Alejandra Bertucci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35FD9-9DF6-4DCA-9E6A-82F00F5B2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60639"/>
            <a:ext cx="9141714" cy="1597361"/>
          </a:xfrm>
          <a:prstGeom prst="rect">
            <a:avLst/>
          </a:prstGeom>
          <a:solidFill>
            <a:srgbClr val="1C1C1C"/>
          </a:solidFill>
          <a:ln>
            <a:noFill/>
          </a:ln>
          <a:effectLst>
            <a:outerShdw blurRad="88900" dist="254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3200"/>
              <a:t>Objetivos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600" dirty="0"/>
              <a:t>Les alumnes tienen que manejar los temas y problemáticas que se detallan a continuación: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La oposición racionalismo- empirismo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La crítica de Locke a las ideas innatas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La clasificación de las precepciones en Hume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El criterio empirista de verdad 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Las leyes de asociación de ideas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La distinción entre relaciones de ideas y cuestiones de hecho</a:t>
            </a:r>
          </a:p>
          <a:p>
            <a:pPr>
              <a:lnSpc>
                <a:spcPct val="110000"/>
              </a:lnSpc>
              <a:buNone/>
            </a:pPr>
            <a:r>
              <a:rPr lang="es-AR" sz="1600" dirty="0"/>
              <a:t>Las consecuencias escépticas de la crítica a las nociones de substancia, causalidad y “yo”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El debate racionalismo - empirismo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r>
              <a:rPr lang="es-AR" sz="1600"/>
              <a:t>Interpretación tradicional de las disputas filosóficas durante la modernidad</a:t>
            </a:r>
          </a:p>
          <a:p>
            <a:r>
              <a:rPr lang="es-AR" sz="1600"/>
              <a:t>Descartes  es un ejemplo de filósofo racionalista. La clave del conocimiento del mundo externo está en la razón.</a:t>
            </a:r>
          </a:p>
          <a:p>
            <a:r>
              <a:rPr lang="es-AR" sz="1600"/>
              <a:t>En Descartes la distinción entre intuición y deducción (los primeros principios y los razonamientos que podemos deducir de ellos) y las ideas innatas son  lo que permite validar el conocimiento del mundo.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3200"/>
              <a:t>Empirismo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/>
              <a:t>Para el empirismo por el contrario será la experiencia la única fuente de información con respecto a la naturaleza del mundo más allá de nuestras conciencias.</a:t>
            </a:r>
          </a:p>
          <a:p>
            <a:r>
              <a:rPr lang="es-AR" dirty="0"/>
              <a:t>La razón puede explicar la relación entre nuestras ideas, pero las ideas mismas sólo pueden ser obtenidas a través de la experiencia.</a:t>
            </a:r>
          </a:p>
          <a:p>
            <a:pPr>
              <a:buNone/>
            </a:pPr>
            <a:endParaRPr lang="es-AR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2400">
                <a:solidFill>
                  <a:schemeClr val="tx1">
                    <a:lumMod val="75000"/>
                    <a:lumOff val="25000"/>
                  </a:schemeClr>
                </a:solidFill>
              </a:rPr>
              <a:t>Representantes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endParaRPr lang="es-AR" dirty="0"/>
          </a:p>
          <a:p>
            <a:r>
              <a:rPr lang="es-AR" dirty="0"/>
              <a:t>John </a:t>
            </a:r>
            <a:r>
              <a:rPr lang="es-AR" dirty="0" err="1"/>
              <a:t>Locke</a:t>
            </a:r>
            <a:r>
              <a:rPr lang="es-AR" dirty="0"/>
              <a:t> (inglés)</a:t>
            </a:r>
          </a:p>
          <a:p>
            <a:endParaRPr lang="es-AR" dirty="0"/>
          </a:p>
          <a:p>
            <a:r>
              <a:rPr lang="es-AR" dirty="0"/>
              <a:t>George Berkeley (irlandés)</a:t>
            </a:r>
          </a:p>
          <a:p>
            <a:endParaRPr lang="es-AR" dirty="0"/>
          </a:p>
          <a:p>
            <a:r>
              <a:rPr lang="es-AR" dirty="0"/>
              <a:t>David </a:t>
            </a:r>
            <a:r>
              <a:rPr lang="es-AR" dirty="0" err="1"/>
              <a:t>Hume</a:t>
            </a:r>
            <a:r>
              <a:rPr lang="es-AR" dirty="0"/>
              <a:t> (escocés)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69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3 Marcador de contenido" descr="Godfrey_Kneller_-_Portrait_of_John_Locke_(Hermitage).jpg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14102" r="21419"/>
          <a:stretch/>
        </p:blipFill>
        <p:spPr>
          <a:xfrm>
            <a:off x="5517955" y="10"/>
            <a:ext cx="3626045" cy="685799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35806" y="1358901"/>
            <a:ext cx="3960019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John Locke (1632-1704)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3200" dirty="0"/>
              <a:t>Locke: fundador del empirismo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endParaRPr lang="es-AR" dirty="0"/>
          </a:p>
          <a:p>
            <a:pPr>
              <a:buNone/>
            </a:pPr>
            <a:r>
              <a:rPr lang="es-AR" dirty="0"/>
              <a:t>	Definición general de empirismo “La creencia de que todo el material del conocimiento humano deriva de la experiencia, sea del mundo externo a través de los sentidos, sea de nuestra propia vida mental a través de la introspección” (</a:t>
            </a:r>
            <a:r>
              <a:rPr lang="es-AR" dirty="0" err="1"/>
              <a:t>O’Connor</a:t>
            </a:r>
            <a:r>
              <a:rPr lang="es-AR" dirty="0"/>
              <a:t>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3800"/>
              <a:t>Crítica a las ideas innatas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7F5CD162-B97B-6F15-A679-0FE8AE53CE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608052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000" dirty="0"/>
              <a:t>Crítica de Locke a las ideas innatas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 err="1"/>
              <a:t>Locke</a:t>
            </a:r>
            <a:r>
              <a:rPr lang="es-AR" dirty="0"/>
              <a:t> refuta su universalidad. Los niños, los enfermos mentales no aceptan esos principios lógicos y basta haber viajado un poco para saber que las normas morales varían.</a:t>
            </a:r>
          </a:p>
          <a:p>
            <a:r>
              <a:rPr lang="es-AR" dirty="0"/>
              <a:t>Por otra parte, aunque fueran universales eso no implica necesariamente que sean innatas.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3800" i="1">
                <a:solidFill>
                  <a:schemeClr val="tx1">
                    <a:lumMod val="75000"/>
                    <a:lumOff val="25000"/>
                  </a:schemeClr>
                </a:solidFill>
              </a:rPr>
              <a:t>Tabula rasa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r>
              <a:rPr lang="es-AR" dirty="0"/>
              <a:t>Para Locke, no existen las ideas innatas, la mente  al nacer está “vacía”, es un papel en blanco  (</a:t>
            </a:r>
            <a:r>
              <a:rPr lang="es-AR" i="1" dirty="0"/>
              <a:t>Tabula rasa</a:t>
            </a:r>
            <a:r>
              <a:rPr lang="es-AR" dirty="0"/>
              <a:t>).</a:t>
            </a:r>
          </a:p>
          <a:p>
            <a:r>
              <a:rPr lang="es-AR" dirty="0"/>
              <a:t>Todos los contenidos de la mente provienen de la experiencia.</a:t>
            </a:r>
          </a:p>
          <a:p>
            <a:r>
              <a:rPr lang="es-AR" dirty="0"/>
              <a:t>Entiende por experiencia todas las sensaciones que provienen del mundo exterior y las reflexiones del mundo interno.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F4DB63-A191-45D9-8A53-9B18F8FE2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0BB8E50-9569-495A-A548-A5AD5055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D6F26545-4582-4DBE-973B-ED1BC9CBD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91"/>
            <a:ext cx="9141714" cy="228600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3">
            <a:extLst>
              <a:ext uri="{FF2B5EF4-FFF2-40B4-BE49-F238E27FC236}">
                <a16:creationId xmlns:a16="http://schemas.microsoft.com/office/drawing/2014/main" id="{E47A6981-7EBF-4F2B-BD20-3124170BF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57957" y="-1"/>
            <a:ext cx="954016" cy="841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97DCFF-C2AA-4065-BFCF-1E7535B0D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24" t="86960" r="29150"/>
          <a:stretch/>
        </p:blipFill>
        <p:spPr>
          <a:xfrm>
            <a:off x="8296316" y="-1"/>
            <a:ext cx="845398" cy="5539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E1159C-5B31-49A8-A933-C1179723C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9" t="72411" r="-74" b="13790"/>
          <a:stretch/>
        </p:blipFill>
        <p:spPr>
          <a:xfrm>
            <a:off x="57957" y="1444827"/>
            <a:ext cx="822228" cy="841175"/>
          </a:xfrm>
          <a:custGeom>
            <a:avLst/>
            <a:gdLst>
              <a:gd name="connsiteX0" fmla="*/ 0 w 915864"/>
              <a:gd name="connsiteY0" fmla="*/ 0 h 702727"/>
              <a:gd name="connsiteX1" fmla="*/ 915864 w 915864"/>
              <a:gd name="connsiteY1" fmla="*/ 0 h 702727"/>
              <a:gd name="connsiteX2" fmla="*/ 915864 w 915864"/>
              <a:gd name="connsiteY2" fmla="*/ 702727 h 702727"/>
              <a:gd name="connsiteX3" fmla="*/ 176126 w 915864"/>
              <a:gd name="connsiteY3" fmla="*/ 702727 h 702727"/>
              <a:gd name="connsiteX4" fmla="*/ 175195 w 915864"/>
              <a:gd name="connsiteY4" fmla="*/ 702179 h 702727"/>
              <a:gd name="connsiteX5" fmla="*/ 45222 w 915864"/>
              <a:gd name="connsiteY5" fmla="*/ 592499 h 702727"/>
              <a:gd name="connsiteX6" fmla="*/ 0 w 915864"/>
              <a:gd name="connsiteY6" fmla="*/ 531614 h 702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864" h="702727">
                <a:moveTo>
                  <a:pt x="0" y="0"/>
                </a:moveTo>
                <a:lnTo>
                  <a:pt x="915864" y="0"/>
                </a:lnTo>
                <a:lnTo>
                  <a:pt x="915864" y="702727"/>
                </a:lnTo>
                <a:lnTo>
                  <a:pt x="176126" y="702727"/>
                </a:lnTo>
                <a:lnTo>
                  <a:pt x="175195" y="702179"/>
                </a:lnTo>
                <a:cubicBezTo>
                  <a:pt x="126139" y="669596"/>
                  <a:pt x="82453" y="632772"/>
                  <a:pt x="45222" y="592499"/>
                </a:cubicBezTo>
                <a:lnTo>
                  <a:pt x="0" y="531614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9BD01A-0D38-48EA-98E5-BB66386F3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4" t="71774" r="2564"/>
          <a:stretch/>
        </p:blipFill>
        <p:spPr>
          <a:xfrm>
            <a:off x="8277514" y="1071807"/>
            <a:ext cx="866486" cy="123008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439924"/>
            <a:ext cx="7773338" cy="1437937"/>
          </a:xfrm>
        </p:spPr>
        <p:txBody>
          <a:bodyPr>
            <a:norm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El problema de la  substancia en Locke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705878"/>
            <a:ext cx="7772870" cy="308532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/>
              <a:t>	</a:t>
            </a:r>
          </a:p>
          <a:p>
            <a:pPr>
              <a:buNone/>
            </a:pPr>
            <a:r>
              <a:rPr lang="es-AR"/>
              <a:t>	“La idea que tenemos y designamos con el nombre general de sustancia no es más que el soporte supuesto o desconocido de unas cualidades que existen y que imaginamos no pueden existir </a:t>
            </a:r>
            <a:r>
              <a:rPr lang="es-AR" i="1"/>
              <a:t>sine re substante, sin algo que las soporte, a lo que llamamos substancia....” Locke, Ensayo sobre el entendimiento humano, Libro XXIII, 2. </a:t>
            </a:r>
          </a:p>
          <a:p>
            <a:pPr>
              <a:buNone/>
            </a:pPr>
            <a:endParaRPr lang="es-A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69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3 Marcador de contenido" descr="330px-John_Smibert_-_Bishop_George_Berkeley_-_Google_Art_Project (1).jpg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14347" r="14682"/>
          <a:stretch/>
        </p:blipFill>
        <p:spPr>
          <a:xfrm>
            <a:off x="5517955" y="10"/>
            <a:ext cx="3626045" cy="685799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35806" y="1358901"/>
            <a:ext cx="3960019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George Berkeley (1685-1753)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3800"/>
              <a:t>George Berkeley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7AA8425A-AC22-247F-28C3-8BA9FA91E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574076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3800"/>
              <a:t>El Dios de Berkeley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/>
              <a:t>Nosotros somos espíritus finitos.</a:t>
            </a:r>
          </a:p>
          <a:p>
            <a:r>
              <a:rPr lang="es-AR" dirty="0"/>
              <a:t>Dios es un espíritu infinito.</a:t>
            </a:r>
          </a:p>
          <a:p>
            <a:r>
              <a:rPr lang="es-AR" dirty="0"/>
              <a:t>Cuando un espíritu finito mira al sol  tiene una idea causada por Dios, cuando recuerda o piensa acerca del sol él mismo es la causa de esa idea.</a:t>
            </a:r>
          </a:p>
          <a:p>
            <a:r>
              <a:rPr lang="es-AR" dirty="0"/>
              <a:t>Como Dios es la causa de las ideas no puedo tener idea de Dios. Lo que indica su existencia no es algo en el mundo, sino que hay mundo.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26043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6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3 Marcador de contenido" descr="330px-Allan_Ramsay_-_David_Hume,_1711_-_1776._Historian_and_philosopher_-_Google_Art_Project.jpg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19261" r="17742" b="1"/>
          <a:stretch/>
        </p:blipFill>
        <p:spPr>
          <a:xfrm>
            <a:off x="20" y="10"/>
            <a:ext cx="3626024" cy="685799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48174" y="1358901"/>
            <a:ext cx="3960019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David Hume (1711-1776)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dificios antiguos">
            <a:extLst>
              <a:ext uri="{FF2B5EF4-FFF2-40B4-BE49-F238E27FC236}">
                <a16:creationId xmlns:a16="http://schemas.microsoft.com/office/drawing/2014/main" id="{6F942408-F0A7-53C0-2B1B-C626421357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17" r="41254" b="2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/>
              <a:t>Datos biográficos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r>
              <a:rPr lang="es-AR" dirty="0"/>
              <a:t>Nace en Edimburgo, Escocia en 1711.</a:t>
            </a:r>
          </a:p>
          <a:p>
            <a:r>
              <a:rPr lang="es-AR" dirty="0"/>
              <a:t>Trabaja de secretario, bibliotecario y funcionarios. Nunca obtuvo un cargo en la universidad debido a las acusaciones de ateísmo.</a:t>
            </a:r>
          </a:p>
          <a:p>
            <a:r>
              <a:rPr lang="es-AR" dirty="0"/>
              <a:t>Viajo varias veces a Francia.</a:t>
            </a:r>
          </a:p>
          <a:p>
            <a:r>
              <a:rPr lang="es-AR" dirty="0"/>
              <a:t>Gran amigo de Adam Smith (</a:t>
            </a:r>
            <a:r>
              <a:rPr lang="es-AR" i="1" dirty="0"/>
              <a:t>La riqueza de las naciones 1776</a:t>
            </a:r>
            <a:r>
              <a:rPr lang="es-AR" dirty="0"/>
              <a:t>)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400"/>
              <a:t>Datos biográficos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/>
              <a:t>Amistad y conflicto con Rousseau.</a:t>
            </a:r>
          </a:p>
          <a:p>
            <a:r>
              <a:rPr lang="es-AR" dirty="0"/>
              <a:t>Fama como historiador por su “Historia de Inglaterra”.  No termina los últimos tomos aduciendo cuatro razones “por que soy demasiado viejo, demasiado gordo, demasiado perezoso y demasiado rico” (Citado por </a:t>
            </a:r>
            <a:r>
              <a:rPr lang="es-AR" dirty="0" err="1"/>
              <a:t>O’connor</a:t>
            </a:r>
            <a:r>
              <a:rPr lang="es-AR" dirty="0"/>
              <a:t>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900"/>
              <a:t>Obras (selección)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400"/>
              <a:t>1739 </a:t>
            </a:r>
            <a:r>
              <a:rPr lang="es-AR" sz="1400" i="1"/>
              <a:t>Tratado de la naturaleza humana </a:t>
            </a:r>
            <a:r>
              <a:rPr lang="es-AR" sz="1400"/>
              <a:t>(tomo I y II)</a:t>
            </a:r>
          </a:p>
          <a:p>
            <a:pPr>
              <a:lnSpc>
                <a:spcPct val="110000"/>
              </a:lnSpc>
            </a:pPr>
            <a:r>
              <a:rPr lang="es-AR" sz="1400"/>
              <a:t>1740</a:t>
            </a:r>
            <a:r>
              <a:rPr lang="es-AR" sz="1400" i="1"/>
              <a:t> Tratado de la naturaleza humana </a:t>
            </a:r>
            <a:r>
              <a:rPr lang="es-AR" sz="1400"/>
              <a:t>(tomo III) </a:t>
            </a:r>
          </a:p>
          <a:p>
            <a:pPr>
              <a:lnSpc>
                <a:spcPct val="110000"/>
              </a:lnSpc>
            </a:pPr>
            <a:r>
              <a:rPr lang="es-AR" sz="1400"/>
              <a:t>1742 </a:t>
            </a:r>
            <a:r>
              <a:rPr lang="es-AR" sz="1400" i="1"/>
              <a:t>Ensayos morales y políticos</a:t>
            </a:r>
          </a:p>
          <a:p>
            <a:pPr>
              <a:lnSpc>
                <a:spcPct val="110000"/>
              </a:lnSpc>
            </a:pPr>
            <a:r>
              <a:rPr lang="es-AR" sz="1400"/>
              <a:t>1748 </a:t>
            </a:r>
            <a:r>
              <a:rPr lang="es-AR" sz="1400" i="1"/>
              <a:t>Investigación sobre el entendimiento humano</a:t>
            </a:r>
          </a:p>
          <a:p>
            <a:pPr>
              <a:lnSpc>
                <a:spcPct val="110000"/>
              </a:lnSpc>
            </a:pPr>
            <a:r>
              <a:rPr lang="es-AR" sz="1400"/>
              <a:t>1751 </a:t>
            </a:r>
            <a:r>
              <a:rPr lang="es-AR" sz="1400" i="1"/>
              <a:t>Investigación sobre los principios de la moral</a:t>
            </a:r>
          </a:p>
          <a:p>
            <a:pPr>
              <a:lnSpc>
                <a:spcPct val="110000"/>
              </a:lnSpc>
            </a:pPr>
            <a:r>
              <a:rPr lang="es-AR" sz="1400"/>
              <a:t>1752 </a:t>
            </a:r>
            <a:r>
              <a:rPr lang="es-AR" sz="1400" i="1"/>
              <a:t>Discurso político </a:t>
            </a:r>
            <a:r>
              <a:rPr lang="es-AR" sz="1400"/>
              <a:t>(tuvo gran influencia en la independencia de EE.UU)</a:t>
            </a:r>
          </a:p>
          <a:p>
            <a:pPr>
              <a:lnSpc>
                <a:spcPct val="110000"/>
              </a:lnSpc>
            </a:pPr>
            <a:r>
              <a:rPr lang="es-AR" sz="1400"/>
              <a:t>1754 </a:t>
            </a:r>
            <a:r>
              <a:rPr lang="es-AR" sz="1400" i="1"/>
              <a:t>Historia de Inglaterra</a:t>
            </a:r>
          </a:p>
          <a:p>
            <a:pPr>
              <a:lnSpc>
                <a:spcPct val="110000"/>
              </a:lnSpc>
            </a:pPr>
            <a:r>
              <a:rPr lang="es-AR" sz="1400"/>
              <a:t>1757 </a:t>
            </a:r>
            <a:r>
              <a:rPr lang="es-AR" sz="1400" i="1"/>
              <a:t>Cuatro disertaciones </a:t>
            </a:r>
            <a:r>
              <a:rPr lang="es-AR" sz="1400"/>
              <a:t>(dos sobre estética: “De la tragedia” y “De la norma de gusto”)</a:t>
            </a:r>
          </a:p>
          <a:p>
            <a:pPr>
              <a:lnSpc>
                <a:spcPct val="110000"/>
              </a:lnSpc>
            </a:pPr>
            <a:r>
              <a:rPr lang="es-AR" sz="1400"/>
              <a:t>1779 </a:t>
            </a:r>
            <a:r>
              <a:rPr lang="es-AR" sz="1400" i="1"/>
              <a:t>Los diálogos sobre la religión natural</a:t>
            </a:r>
            <a:r>
              <a:rPr lang="es-AR" sz="1400"/>
              <a:t>.</a:t>
            </a:r>
          </a:p>
          <a:p>
            <a:pPr>
              <a:lnSpc>
                <a:spcPct val="110000"/>
              </a:lnSpc>
            </a:pPr>
            <a:endParaRPr lang="es-AR" sz="1400" i="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E50CAEE-CAC0-4F18-9593-F09A3338C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DA77D5-12C4-446D-AC72-A514960A5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6149767" y="290557"/>
            <a:ext cx="2994233" cy="3905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E04E4F-6B32-4651-ACE0-DACABF1FC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t="1120" r="54326" b="73832"/>
          <a:stretch/>
        </p:blipFill>
        <p:spPr>
          <a:xfrm>
            <a:off x="3435997" y="0"/>
            <a:ext cx="5071806" cy="286776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5199" y="2213361"/>
            <a:ext cx="4685791" cy="22048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i="1"/>
              <a:t>Tratado de la naturaleza humana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type="body" idx="1"/>
          </p:nvPr>
        </p:nvSpPr>
        <p:spPr>
          <a:xfrm>
            <a:off x="965200" y="4418176"/>
            <a:ext cx="4685791" cy="1264209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	Ensayo para introducir el método del razonamiento experimental en los asuntos morales</a:t>
            </a:r>
          </a:p>
          <a:p>
            <a:pPr algn="l">
              <a:lnSpc>
                <a:spcPct val="110000"/>
              </a:lnSpc>
            </a:pPr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10000"/>
              </a:lnSpc>
            </a:pP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1739/1740</a:t>
            </a:r>
          </a:p>
          <a:p>
            <a:pPr algn="l">
              <a:lnSpc>
                <a:spcPct val="110000"/>
              </a:lnSpc>
            </a:pPr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3D4F2B0-7771-46FC-9763-240E8F55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7684805" y="5429242"/>
            <a:ext cx="1459195" cy="1428758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pic>
        <p:nvPicPr>
          <p:cNvPr id="26" name="Picture 19">
            <a:extLst>
              <a:ext uri="{FF2B5EF4-FFF2-40B4-BE49-F238E27FC236}">
                <a16:creationId xmlns:a16="http://schemas.microsoft.com/office/drawing/2014/main" id="{6164F387-6750-4AFF-8A10-65C64D31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7346744" y="4064996"/>
            <a:ext cx="2037502" cy="1658803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100"/>
              <a:t>Libro primero: Del entendimiento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buNone/>
            </a:pPr>
            <a:endParaRPr lang="es-AR"/>
          </a:p>
          <a:p>
            <a:pPr>
              <a:buNone/>
            </a:pPr>
            <a:r>
              <a:rPr lang="es-AR" dirty="0"/>
              <a:t>Parte primera: de las ideas, su origen, composición, abstracción, etc.</a:t>
            </a:r>
            <a:endParaRPr lang="es-AR"/>
          </a:p>
          <a:p>
            <a:pPr>
              <a:buNone/>
            </a:pPr>
            <a:endParaRPr lang="es-AR"/>
          </a:p>
          <a:p>
            <a:pPr>
              <a:buNone/>
            </a:pPr>
            <a:r>
              <a:rPr lang="es-AR" dirty="0"/>
              <a:t>Sección I</a:t>
            </a:r>
            <a:endParaRPr lang="es-AR"/>
          </a:p>
          <a:p>
            <a:pPr>
              <a:buNone/>
            </a:pPr>
            <a:r>
              <a:rPr lang="es-AR" dirty="0"/>
              <a:t>Del origen de nuestras ideas</a:t>
            </a:r>
            <a:endParaRPr lang="es-A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8D7DD0-110F-43F3-A7E4-B51873CBF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3525756" y="1193576"/>
            <a:ext cx="4932443" cy="4470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cap="all"/>
              <a:t>“Todas las percepciones de la mente humana se reducen a dos clases distintas que denominaré impresiones e ideas. La diferencia entre ambas consiste en los grados de fuerza y vivacidad con que inciden sobre la mente y se abren camino en nuestro pensamiento o conciencia. A las percepciones que entran  con más fuerza y violencia las podemos denominar </a:t>
            </a:r>
            <a:r>
              <a:rPr lang="en-US" sz="1500" i="1" cap="all"/>
              <a:t>impresiones</a:t>
            </a:r>
            <a:r>
              <a:rPr lang="en-US" sz="1500" cap="all"/>
              <a:t>, e incluyo bajo este nombre todas nuestras sensaciones, pasiones y emociones tal como hacen su primera aparición en el alma. Por ideas entiendo las imágenes débiles de las impresiones, cuando  pensamos y razonamos. (…)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cap="all"/>
              <a:t>Creo que no será preciso emplear muchas palabras para explicar esta distinción. Cada uno percibirá en seguida por sí mismo la diferencia entre sentir y pensar”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23528" y="3212976"/>
            <a:ext cx="2376264" cy="7920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/>
              <a:t>Percepciones</a:t>
            </a:r>
            <a:endParaRPr lang="es-AR" sz="2800" dirty="0">
              <a:solidFill>
                <a:srgbClr val="FF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059832" y="1556792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/>
              <a:t>impresiones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059832" y="4653136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/>
              <a:t>Ideas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940152" y="332656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/>
              <a:t>De la sensación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940152" y="3429000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/>
              <a:t>De la imaginación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012160" y="5301208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/>
              <a:t>De la memoria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6012160" y="1988840"/>
            <a:ext cx="237626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/>
              <a:t>De la reflexión</a:t>
            </a:r>
          </a:p>
        </p:txBody>
      </p:sp>
      <p:sp>
        <p:nvSpPr>
          <p:cNvPr id="17" name="16 Abrir llave"/>
          <p:cNvSpPr/>
          <p:nvPr/>
        </p:nvSpPr>
        <p:spPr>
          <a:xfrm>
            <a:off x="2627784" y="2060848"/>
            <a:ext cx="443479" cy="30243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23 Abrir llave"/>
          <p:cNvSpPr/>
          <p:nvPr/>
        </p:nvSpPr>
        <p:spPr>
          <a:xfrm>
            <a:off x="5580112" y="3933056"/>
            <a:ext cx="432048" cy="18722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24 Abrir llave"/>
          <p:cNvSpPr/>
          <p:nvPr/>
        </p:nvSpPr>
        <p:spPr>
          <a:xfrm>
            <a:off x="5508104" y="620688"/>
            <a:ext cx="360040" cy="19442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400"/>
              <a:t>Percepciones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/>
              <a:t>Todo acto de conciencia.</a:t>
            </a:r>
          </a:p>
          <a:p>
            <a:r>
              <a:rPr lang="es-AR" dirty="0"/>
              <a:t>Equivalente a pensamiento en Descartes.</a:t>
            </a:r>
          </a:p>
          <a:p>
            <a:r>
              <a:rPr lang="es-AR" dirty="0"/>
              <a:t>El análisis de </a:t>
            </a:r>
            <a:r>
              <a:rPr lang="es-AR" dirty="0" err="1"/>
              <a:t>Hume</a:t>
            </a:r>
            <a:r>
              <a:rPr lang="es-AR" dirty="0"/>
              <a:t> es psicológico, su empirismo es psicológico.</a:t>
            </a:r>
          </a:p>
          <a:p>
            <a:r>
              <a:rPr lang="es-AR" dirty="0"/>
              <a:t>No se pronuncia sobre los objetos exteriores o como funciona el cuerpo en el proceso de percepción. Análisis fenomenológico de la conciencia.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045EDB-9848-48E1-AF93-51B94A6B4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F662BF-A3E5-F739-83C1-2A920F5C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1343991"/>
            <a:ext cx="2358979" cy="4157256"/>
          </a:xfrm>
        </p:spPr>
        <p:txBody>
          <a:bodyPr>
            <a:normAutofit/>
          </a:bodyPr>
          <a:lstStyle/>
          <a:p>
            <a:pPr algn="l"/>
            <a:r>
              <a:rPr lang="es-AR" sz="2400" b="1"/>
              <a:t>Percepciones</a:t>
            </a:r>
            <a:endParaRPr lang="es-AR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9DAEF2-2587-42F9-A6E0-D0002FD4D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1253578"/>
            <a:ext cx="5194739" cy="4338083"/>
          </a:xfrm>
          <a:prstGeom prst="roundRect">
            <a:avLst>
              <a:gd name="adj" fmla="val 2158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82550" cap="sq">
            <a:solidFill>
              <a:schemeClr val="bg1">
                <a:lumMod val="95000"/>
              </a:schemeClr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6B48BD-04DD-4A15-B184-476ECCC40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41"/>
          <a:stretch/>
        </p:blipFill>
        <p:spPr>
          <a:xfrm>
            <a:off x="0" y="1"/>
            <a:ext cx="9144000" cy="1773382"/>
          </a:xfrm>
          <a:prstGeom prst="rect">
            <a:avLst/>
          </a:prstGeom>
        </p:spPr>
      </p:pic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4A47F489-184A-FE98-DDDC-7AB18AC004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75790"/>
              </p:ext>
            </p:extLst>
          </p:nvPr>
        </p:nvGraphicFramePr>
        <p:xfrm>
          <a:off x="3723577" y="1752883"/>
          <a:ext cx="4729028" cy="3339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117">
                  <a:extLst>
                    <a:ext uri="{9D8B030D-6E8A-4147-A177-3AD203B41FA5}">
                      <a16:colId xmlns:a16="http://schemas.microsoft.com/office/drawing/2014/main" val="3231735698"/>
                    </a:ext>
                  </a:extLst>
                </a:gridCol>
                <a:gridCol w="2392911">
                  <a:extLst>
                    <a:ext uri="{9D8B030D-6E8A-4147-A177-3AD203B41FA5}">
                      <a16:colId xmlns:a16="http://schemas.microsoft.com/office/drawing/2014/main" val="767006906"/>
                    </a:ext>
                  </a:extLst>
                </a:gridCol>
              </a:tblGrid>
              <a:tr h="504329">
                <a:tc>
                  <a:txBody>
                    <a:bodyPr/>
                    <a:lstStyle/>
                    <a:p>
                      <a:r>
                        <a:rPr lang="es-AR" sz="2700">
                          <a:solidFill>
                            <a:schemeClr val="tx1"/>
                          </a:solidFill>
                        </a:rPr>
                        <a:t>impresiones</a:t>
                      </a:r>
                    </a:p>
                  </a:txBody>
                  <a:tcPr marL="68153" marR="68153" marT="34076" marB="3407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2700">
                          <a:solidFill>
                            <a:srgbClr val="002060"/>
                          </a:solidFill>
                        </a:rPr>
                        <a:t>Ideas</a:t>
                      </a:r>
                      <a:endParaRPr lang="es-AR" sz="2700"/>
                    </a:p>
                  </a:txBody>
                  <a:tcPr marL="68153" marR="68153" marT="34076" marB="3407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96432"/>
                  </a:ext>
                </a:extLst>
              </a:tr>
              <a:tr h="9132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>
                          <a:solidFill>
                            <a:schemeClr val="tx1"/>
                          </a:solidFill>
                        </a:rPr>
                        <a:t>Son semejantes a sus correspondientes ideas</a:t>
                      </a:r>
                    </a:p>
                    <a:p>
                      <a:endParaRPr lang="es-AR" sz="1300">
                        <a:solidFill>
                          <a:schemeClr val="tx1"/>
                        </a:solidFill>
                      </a:endParaRPr>
                    </a:p>
                  </a:txBody>
                  <a:tcPr marL="68153" marR="68153" marT="34076" marB="3407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/>
                        <a:t>Son semejantes a sus correspondientes impresiones</a:t>
                      </a:r>
                    </a:p>
                    <a:p>
                      <a:endParaRPr lang="es-AR" sz="1300"/>
                    </a:p>
                  </a:txBody>
                  <a:tcPr marL="68153" marR="68153" marT="34076" marB="34076"/>
                </a:tc>
                <a:extLst>
                  <a:ext uri="{0D108BD9-81ED-4DB2-BD59-A6C34878D82A}">
                    <a16:rowId xmlns:a16="http://schemas.microsoft.com/office/drawing/2014/main" val="3599923575"/>
                  </a:ext>
                </a:extLst>
              </a:tr>
              <a:tr h="7087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>
                          <a:solidFill>
                            <a:schemeClr val="tx1"/>
                          </a:solidFill>
                        </a:rPr>
                        <a:t>Son más intensas, fuertes y vivaces</a:t>
                      </a:r>
                    </a:p>
                    <a:p>
                      <a:endParaRPr lang="es-AR" sz="1300">
                        <a:solidFill>
                          <a:schemeClr val="tx1"/>
                        </a:solidFill>
                      </a:endParaRPr>
                    </a:p>
                  </a:txBody>
                  <a:tcPr marL="68153" marR="68153" marT="34076" marB="3407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/>
                        <a:t>Son menos intensas, fuertes y vivaces</a:t>
                      </a:r>
                    </a:p>
                    <a:p>
                      <a:endParaRPr lang="es-AR" sz="1300"/>
                    </a:p>
                  </a:txBody>
                  <a:tcPr marL="68153" marR="68153" marT="34076" marB="34076"/>
                </a:tc>
                <a:extLst>
                  <a:ext uri="{0D108BD9-81ED-4DB2-BD59-A6C34878D82A}">
                    <a16:rowId xmlns:a16="http://schemas.microsoft.com/office/drawing/2014/main" val="3811289419"/>
                  </a:ext>
                </a:extLst>
              </a:tr>
              <a:tr h="7087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>
                          <a:solidFill>
                            <a:schemeClr val="tx1"/>
                          </a:solidFill>
                        </a:rPr>
                        <a:t>Son originarias</a:t>
                      </a:r>
                    </a:p>
                    <a:p>
                      <a:endParaRPr lang="es-AR" sz="1300">
                        <a:solidFill>
                          <a:schemeClr val="tx1"/>
                        </a:solidFill>
                      </a:endParaRPr>
                    </a:p>
                  </a:txBody>
                  <a:tcPr marL="68153" marR="68153" marT="34076" marB="3407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/>
                        <a:t>Son derivadas (copias o imágenes)</a:t>
                      </a:r>
                    </a:p>
                    <a:p>
                      <a:endParaRPr lang="es-AR" sz="1300"/>
                    </a:p>
                  </a:txBody>
                  <a:tcPr marL="68153" marR="68153" marT="34076" marB="34076"/>
                </a:tc>
                <a:extLst>
                  <a:ext uri="{0D108BD9-81ED-4DB2-BD59-A6C34878D82A}">
                    <a16:rowId xmlns:a16="http://schemas.microsoft.com/office/drawing/2014/main" val="423674519"/>
                  </a:ext>
                </a:extLst>
              </a:tr>
              <a:tr h="504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 dirty="0">
                          <a:solidFill>
                            <a:schemeClr val="tx1"/>
                          </a:solidFill>
                        </a:rPr>
                        <a:t>Sentir</a:t>
                      </a:r>
                    </a:p>
                    <a:p>
                      <a:endParaRPr lang="es-AR" sz="1300" dirty="0">
                        <a:solidFill>
                          <a:schemeClr val="tx1"/>
                        </a:solidFill>
                      </a:endParaRPr>
                    </a:p>
                  </a:txBody>
                  <a:tcPr marL="68153" marR="68153" marT="34076" marB="3407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300" dirty="0"/>
                        <a:t>Pensar</a:t>
                      </a:r>
                    </a:p>
                    <a:p>
                      <a:endParaRPr lang="es-AR" sz="1300" dirty="0"/>
                    </a:p>
                  </a:txBody>
                  <a:tcPr marL="68153" marR="68153" marT="34076" marB="34076"/>
                </a:tc>
                <a:extLst>
                  <a:ext uri="{0D108BD9-81ED-4DB2-BD59-A6C34878D82A}">
                    <a16:rowId xmlns:a16="http://schemas.microsoft.com/office/drawing/2014/main" val="4284760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403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900"/>
              <a:t>Problemas con la distinción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endParaRPr lang="es-AR" dirty="0"/>
          </a:p>
          <a:p>
            <a:endParaRPr lang="es-AR" dirty="0"/>
          </a:p>
          <a:p>
            <a:pPr>
              <a:buNone/>
            </a:pPr>
            <a:r>
              <a:rPr lang="es-AR" dirty="0"/>
              <a:t>	Admite que hay casos en que es difícil distinguir las impresiones de las ideas: sueño, estado febril, locura, emoción violenta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900"/>
              <a:t>Revisión del principio de semejanza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/>
              <a:t>Jerusalén de oro es una idea compleja que no tiene una impresión compleja que se le corresponda.</a:t>
            </a:r>
          </a:p>
          <a:p>
            <a:endParaRPr lang="es-AR" dirty="0"/>
          </a:p>
          <a:p>
            <a:r>
              <a:rPr lang="es-AR" dirty="0"/>
              <a:t>La ciudad de París, Hume, no tiene una idea completa que represente toda la ciudad a pesar de haberla recorrido.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E2BA2D5-46A3-46C0-98C9-A072D543B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573895B-DA42-4260-AE1E-182BA412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85596F27-5DF0-9721-1964-3D051E29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7786" y="957486"/>
            <a:ext cx="2780883" cy="31319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/>
              <a:t>Percepciones</a:t>
            </a:r>
            <a:endParaRPr lang="en-US" sz="3000"/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8E3C8887-D9CB-49CE-CBAE-A4CD88846C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251569"/>
              </p:ext>
            </p:extLst>
          </p:nvPr>
        </p:nvGraphicFramePr>
        <p:xfrm>
          <a:off x="720090" y="2302886"/>
          <a:ext cx="4501825" cy="2249595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2392995">
                  <a:extLst>
                    <a:ext uri="{9D8B030D-6E8A-4147-A177-3AD203B41FA5}">
                      <a16:colId xmlns:a16="http://schemas.microsoft.com/office/drawing/2014/main" val="2773875138"/>
                    </a:ext>
                  </a:extLst>
                </a:gridCol>
                <a:gridCol w="2108830">
                  <a:extLst>
                    <a:ext uri="{9D8B030D-6E8A-4147-A177-3AD203B41FA5}">
                      <a16:colId xmlns:a16="http://schemas.microsoft.com/office/drawing/2014/main" val="3755155211"/>
                    </a:ext>
                  </a:extLst>
                </a:gridCol>
              </a:tblGrid>
              <a:tr h="565364">
                <a:tc>
                  <a:txBody>
                    <a:bodyPr/>
                    <a:lstStyle/>
                    <a:p>
                      <a:r>
                        <a:rPr lang="es-AR" sz="2100" b="1" cap="none" spc="0">
                          <a:solidFill>
                            <a:schemeClr val="tx1"/>
                          </a:solidFill>
                        </a:rPr>
                        <a:t>Simples</a:t>
                      </a:r>
                    </a:p>
                  </a:txBody>
                  <a:tcPr marL="83025" marR="118608" marT="23722" marB="177912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100" b="1" cap="none" spc="0">
                          <a:solidFill>
                            <a:schemeClr val="tx1"/>
                          </a:solidFill>
                        </a:rPr>
                        <a:t>Complejas</a:t>
                      </a:r>
                    </a:p>
                  </a:txBody>
                  <a:tcPr marL="83025" marR="118608" marT="23722" marB="177912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611264"/>
                  </a:ext>
                </a:extLst>
              </a:tr>
              <a:tr h="9607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cap="none" spc="0">
                          <a:solidFill>
                            <a:schemeClr val="tx1"/>
                          </a:solidFill>
                        </a:rPr>
                        <a:t>No admiten distinción o separación</a:t>
                      </a:r>
                    </a:p>
                    <a:p>
                      <a:endParaRPr lang="es-AR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83025" marR="118608" marT="23722" marB="177912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cap="none" spc="0">
                          <a:solidFill>
                            <a:schemeClr val="tx1"/>
                          </a:solidFill>
                        </a:rPr>
                        <a:t>Admiten distinción o separación</a:t>
                      </a:r>
                    </a:p>
                    <a:p>
                      <a:endParaRPr lang="es-AR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83025" marR="118608" marT="23722" marB="1779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5237"/>
                  </a:ext>
                </a:extLst>
              </a:tr>
              <a:tr h="723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cap="none" spc="0">
                          <a:solidFill>
                            <a:schemeClr val="tx1"/>
                          </a:solidFill>
                        </a:rPr>
                        <a:t>Ejemplo: color rojo</a:t>
                      </a:r>
                    </a:p>
                    <a:p>
                      <a:endParaRPr lang="es-AR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83025" marR="118608" marT="23722" marB="177912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cap="none" spc="0">
                          <a:solidFill>
                            <a:schemeClr val="tx1"/>
                          </a:solidFill>
                        </a:rPr>
                        <a:t>Ejemplo: manzana</a:t>
                      </a:r>
                    </a:p>
                    <a:p>
                      <a:endParaRPr lang="es-AR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83025" marR="118608" marT="23722" marB="1779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83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789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E3F012C5-2940-4F3E-BB5E-B8B2C9E82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999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B37C977-E7E3-44AC-AEC8-2E2764190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10407" cy="6858000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A70DF37D-86A3-45DB-B1C1-580462D4B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0" y="-2"/>
            <a:ext cx="2491484" cy="219679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9922" y="960814"/>
            <a:ext cx="2049186" cy="4912936"/>
          </a:xfrm>
        </p:spPr>
        <p:txBody>
          <a:bodyPr anchor="b">
            <a:normAutofit/>
          </a:bodyPr>
          <a:lstStyle/>
          <a:p>
            <a:pPr algn="r"/>
            <a:r>
              <a:rPr lang="es-AR" sz="2200">
                <a:solidFill>
                  <a:schemeClr val="bg1"/>
                </a:solidFill>
              </a:rPr>
              <a:t>Proposición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34308" y="960814"/>
            <a:ext cx="4685792" cy="4830385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sz="1600"/>
              <a:t>	</a:t>
            </a:r>
          </a:p>
          <a:p>
            <a:pPr>
              <a:buNone/>
            </a:pPr>
            <a:r>
              <a:rPr lang="es-AR" sz="1600"/>
              <a:t>	“Todas nuestras ideas simples, en su primera aparición se derivan de impresiones simples a las que corresponden y representan exactamente”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3800"/>
              <a:t>Método del desafío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dirty="0"/>
              <a:t>	</a:t>
            </a:r>
          </a:p>
          <a:p>
            <a:pPr>
              <a:buNone/>
            </a:pPr>
            <a:r>
              <a:rPr lang="es-AR" dirty="0"/>
              <a:t>	Desafía a encontrar una idea simple que no tenga una impresión semejante o una impresión simple que no tenga una idea semejante. No van a encontrarla, asegura Hume.</a:t>
            </a:r>
          </a:p>
          <a:p>
            <a:pPr>
              <a:buNone/>
            </a:pPr>
            <a:endParaRPr lang="es-AR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2400"/>
              <a:t>Argumentos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07C5F762-9266-3D6B-2B65-6A5A000C1B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518824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no con símbolos">
            <a:extLst>
              <a:ext uri="{FF2B5EF4-FFF2-40B4-BE49-F238E27FC236}">
                <a16:creationId xmlns:a16="http://schemas.microsoft.com/office/drawing/2014/main" id="{92C9156F-8015-FB0B-068B-FFCEEFBC59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69" r="43013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Primer principio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AR" sz="1900"/>
          </a:p>
          <a:p>
            <a:pPr>
              <a:lnSpc>
                <a:spcPct val="110000"/>
              </a:lnSpc>
            </a:pPr>
            <a:r>
              <a:rPr lang="es-AR" sz="1900"/>
              <a:t>Que las impresiones simples son la causa de sus ideas simples correspondientes es el primer principio de la ciencia de la naturaleza humana</a:t>
            </a:r>
          </a:p>
          <a:p>
            <a:pPr>
              <a:lnSpc>
                <a:spcPct val="110000"/>
              </a:lnSpc>
            </a:pPr>
            <a:endParaRPr lang="es-AR" sz="1900"/>
          </a:p>
          <a:p>
            <a:pPr>
              <a:lnSpc>
                <a:spcPct val="110000"/>
              </a:lnSpc>
            </a:pPr>
            <a:r>
              <a:rPr lang="es-AR" sz="1900"/>
              <a:t>Para </a:t>
            </a:r>
            <a:r>
              <a:rPr lang="es-AR" sz="1900" err="1"/>
              <a:t>Hume</a:t>
            </a:r>
            <a:r>
              <a:rPr lang="es-AR" sz="1900"/>
              <a:t>, este principio permite reemplazar  todos los debates sobre la posibilidad de las ideas innatas (</a:t>
            </a:r>
            <a:r>
              <a:rPr lang="es-AR" sz="1900" err="1"/>
              <a:t>Locke</a:t>
            </a:r>
            <a:r>
              <a:rPr lang="es-AR" sz="1900"/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E2C0A-88D2-C4EA-6AF4-5D9F54B9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618517"/>
            <a:ext cx="7773338" cy="1596177"/>
          </a:xfrm>
        </p:spPr>
        <p:txBody>
          <a:bodyPr>
            <a:normAutofit/>
          </a:bodyPr>
          <a:lstStyle/>
          <a:p>
            <a:r>
              <a:rPr lang="es-AR"/>
              <a:t>Sección II: división del tema</a:t>
            </a:r>
            <a:br>
              <a:rPr lang="es-AR"/>
            </a:br>
            <a:r>
              <a:rPr lang="es-AR"/>
              <a:t>Impresiones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CE8EBF22-99CE-00A3-9EC2-09AB8C9FFE0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59256536"/>
              </p:ext>
            </p:extLst>
          </p:nvPr>
        </p:nvGraphicFramePr>
        <p:xfrm>
          <a:off x="685800" y="2705539"/>
          <a:ext cx="7772401" cy="2682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8527">
                  <a:extLst>
                    <a:ext uri="{9D8B030D-6E8A-4147-A177-3AD203B41FA5}">
                      <a16:colId xmlns:a16="http://schemas.microsoft.com/office/drawing/2014/main" val="479630480"/>
                    </a:ext>
                  </a:extLst>
                </a:gridCol>
                <a:gridCol w="3843874">
                  <a:extLst>
                    <a:ext uri="{9D8B030D-6E8A-4147-A177-3AD203B41FA5}">
                      <a16:colId xmlns:a16="http://schemas.microsoft.com/office/drawing/2014/main" val="1207823312"/>
                    </a:ext>
                  </a:extLst>
                </a:gridCol>
              </a:tblGrid>
              <a:tr h="544972">
                <a:tc>
                  <a:txBody>
                    <a:bodyPr/>
                    <a:lstStyle/>
                    <a:p>
                      <a:r>
                        <a:rPr lang="es-AR" sz="2800" dirty="0">
                          <a:solidFill>
                            <a:schemeClr val="tx1"/>
                          </a:solidFill>
                        </a:rPr>
                        <a:t>De la sensación</a:t>
                      </a:r>
                    </a:p>
                  </a:txBody>
                  <a:tcPr marL="89831" marR="89831" marT="44915" marB="4491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800" dirty="0">
                          <a:solidFill>
                            <a:schemeClr val="tx1"/>
                          </a:solidFill>
                        </a:rPr>
                        <a:t>De la reflexión</a:t>
                      </a:r>
                    </a:p>
                  </a:txBody>
                  <a:tcPr marL="89831" marR="89831" marT="44915" marB="4491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223875"/>
                  </a:ext>
                </a:extLst>
              </a:tr>
              <a:tr h="9342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/>
                        <a:t>Surge en el alma de causas desconocidas </a:t>
                      </a:r>
                    </a:p>
                    <a:p>
                      <a:endParaRPr lang="es-AR" sz="1800"/>
                    </a:p>
                  </a:txBody>
                  <a:tcPr marL="89831" marR="89831" marT="44915" marB="4491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/>
                        <a:t>Se derivan en gran medida de nuestras ideas</a:t>
                      </a:r>
                    </a:p>
                    <a:p>
                      <a:endParaRPr lang="es-AR" sz="1800"/>
                    </a:p>
                  </a:txBody>
                  <a:tcPr marL="89831" marR="89831" marT="44915" marB="4491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864501"/>
                  </a:ext>
                </a:extLst>
              </a:tr>
              <a:tr h="1203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/>
                        <a:t>Su estudio corresponde para Hume a los anatomistas y a la filosofía natural. No a la filosofía moral</a:t>
                      </a:r>
                    </a:p>
                    <a:p>
                      <a:endParaRPr lang="es-AR" sz="1800"/>
                    </a:p>
                  </a:txBody>
                  <a:tcPr marL="89831" marR="89831" marT="44915" marB="449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/>
                        <a:t>Pero esas ideas fueron causadas por impresiones, el principio general del empirismo se mantiene en pié.</a:t>
                      </a:r>
                    </a:p>
                    <a:p>
                      <a:endParaRPr lang="es-AR" sz="1800"/>
                    </a:p>
                  </a:txBody>
                  <a:tcPr marL="89831" marR="89831" marT="44915" marB="44915"/>
                </a:tc>
                <a:extLst>
                  <a:ext uri="{0D108BD9-81ED-4DB2-BD59-A6C34878D82A}">
                    <a16:rowId xmlns:a16="http://schemas.microsoft.com/office/drawing/2014/main" val="3729071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421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B8862840-A590-42DB-83BF-CCA7204B7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6291816" y="1316665"/>
            <a:ext cx="2166853" cy="4221125"/>
          </a:xfrm>
        </p:spPr>
        <p:txBody>
          <a:bodyPr anchor="ctr">
            <a:normAutofit/>
          </a:bodyPr>
          <a:lstStyle/>
          <a:p>
            <a:r>
              <a:rPr lang="es-AR" sz="2800"/>
              <a:t>Impresiones de la reflexión</a:t>
            </a:r>
          </a:p>
        </p:txBody>
      </p:sp>
      <p:sp>
        <p:nvSpPr>
          <p:cNvPr id="25" name="Rectangle: Rounded Corners 15">
            <a:extLst>
              <a:ext uri="{FF2B5EF4-FFF2-40B4-BE49-F238E27FC236}">
                <a16:creationId xmlns:a16="http://schemas.microsoft.com/office/drawing/2014/main" id="{E401D5F1-59E9-48EF-A49B-24365CE15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605" y="1316665"/>
            <a:ext cx="5497798" cy="4221125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82550" cap="sq">
            <a:solidFill>
              <a:schemeClr val="bg1">
                <a:lumMod val="95000"/>
              </a:schemeClr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7">
            <a:extLst>
              <a:ext uri="{FF2B5EF4-FFF2-40B4-BE49-F238E27FC236}">
                <a16:creationId xmlns:a16="http://schemas.microsoft.com/office/drawing/2014/main" id="{AAB6FADE-267D-439D-9449-A2124220B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6"/>
          <a:stretch/>
        </p:blipFill>
        <p:spPr>
          <a:xfrm>
            <a:off x="0" y="0"/>
            <a:ext cx="9144000" cy="1745673"/>
          </a:xfrm>
          <a:prstGeom prst="rect">
            <a:avLst/>
          </a:prstGeom>
        </p:spPr>
      </p:pic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498248"/>
              </p:ext>
            </p:extLst>
          </p:nvPr>
        </p:nvGraphicFramePr>
        <p:xfrm>
          <a:off x="937875" y="1993113"/>
          <a:ext cx="4821260" cy="28682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0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0681">
                <a:tc>
                  <a:txBody>
                    <a:bodyPr/>
                    <a:lstStyle/>
                    <a:p>
                      <a:pPr algn="ctr"/>
                      <a:r>
                        <a:rPr lang="es-AR" sz="1900"/>
                        <a:t>Impresión</a:t>
                      </a:r>
                    </a:p>
                    <a:p>
                      <a:pPr algn="ctr"/>
                      <a:endParaRPr lang="es-AR" sz="1900"/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900"/>
                        <a:t>idea</a:t>
                      </a:r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900"/>
                        <a:t>impresión</a:t>
                      </a:r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077">
                <a:tc>
                  <a:txBody>
                    <a:bodyPr/>
                    <a:lstStyle/>
                    <a:p>
                      <a:pPr algn="ctr"/>
                      <a:r>
                        <a:rPr lang="es-AR" sz="1900"/>
                        <a:t>De la sensación</a:t>
                      </a:r>
                    </a:p>
                    <a:p>
                      <a:pPr algn="ctr"/>
                      <a:endParaRPr lang="es-AR" sz="1900"/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AR" sz="1900"/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900"/>
                        <a:t>De la reflexión</a:t>
                      </a:r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1472">
                <a:tc>
                  <a:txBody>
                    <a:bodyPr/>
                    <a:lstStyle/>
                    <a:p>
                      <a:r>
                        <a:rPr lang="es-AR" sz="1900"/>
                        <a:t>Frio - calor /  placer - dolor</a:t>
                      </a:r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900"/>
                        <a:t> idea de frio - calor/</a:t>
                      </a:r>
                      <a:r>
                        <a:rPr lang="es-AR" sz="1900" baseline="0"/>
                        <a:t>   idea de placer - dolor</a:t>
                      </a:r>
                      <a:endParaRPr lang="es-AR" sz="1900"/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900"/>
                        <a:t>Deseo - aversión / esperanza - temor</a:t>
                      </a:r>
                    </a:p>
                  </a:txBody>
                  <a:tcPr marL="71349" marR="71349" marT="35674" marB="356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8862840-A590-42DB-83BF-CCA7204B7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245B66-E49E-8706-047C-D843FA85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816" y="1316665"/>
            <a:ext cx="2166853" cy="4221125"/>
          </a:xfrm>
        </p:spPr>
        <p:txBody>
          <a:bodyPr anchor="ctr">
            <a:normAutofit/>
          </a:bodyPr>
          <a:lstStyle/>
          <a:p>
            <a:r>
              <a:rPr lang="es-AR" sz="2000" dirty="0"/>
              <a:t>Sección III: De las ideas de la memoria y la imaginación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401D5F1-59E9-48EF-A49B-24365CE15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605" y="1316665"/>
            <a:ext cx="5497798" cy="4221125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82550" cap="sq">
            <a:solidFill>
              <a:schemeClr val="bg1">
                <a:lumMod val="95000"/>
              </a:schemeClr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B6FADE-267D-439D-9449-A2124220B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6"/>
          <a:stretch/>
        </p:blipFill>
        <p:spPr>
          <a:xfrm>
            <a:off x="0" y="0"/>
            <a:ext cx="9144000" cy="1745673"/>
          </a:xfrm>
          <a:prstGeom prst="rect">
            <a:avLst/>
          </a:prstGeom>
        </p:spPr>
      </p:pic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39E68B32-A43D-4205-18D0-AB54929045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34939468"/>
              </p:ext>
            </p:extLst>
          </p:nvPr>
        </p:nvGraphicFramePr>
        <p:xfrm>
          <a:off x="937875" y="1886720"/>
          <a:ext cx="4821258" cy="3081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015">
                  <a:extLst>
                    <a:ext uri="{9D8B030D-6E8A-4147-A177-3AD203B41FA5}">
                      <a16:colId xmlns:a16="http://schemas.microsoft.com/office/drawing/2014/main" val="320735013"/>
                    </a:ext>
                  </a:extLst>
                </a:gridCol>
                <a:gridCol w="2479243">
                  <a:extLst>
                    <a:ext uri="{9D8B030D-6E8A-4147-A177-3AD203B41FA5}">
                      <a16:colId xmlns:a16="http://schemas.microsoft.com/office/drawing/2014/main" val="434622298"/>
                    </a:ext>
                  </a:extLst>
                </a:gridCol>
              </a:tblGrid>
              <a:tr h="645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200">
                          <a:solidFill>
                            <a:schemeClr val="tx1"/>
                          </a:solidFill>
                        </a:rPr>
                        <a:t>De la memoria</a:t>
                      </a:r>
                    </a:p>
                    <a:p>
                      <a:endParaRPr lang="es-AR" sz="1400"/>
                    </a:p>
                  </a:txBody>
                  <a:tcPr marL="71210" marR="71210" marT="35605" marB="35605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200">
                          <a:solidFill>
                            <a:schemeClr val="tx1"/>
                          </a:solidFill>
                        </a:rPr>
                        <a:t>De la imaginación</a:t>
                      </a:r>
                    </a:p>
                    <a:p>
                      <a:endParaRPr lang="es-AR" sz="1400"/>
                    </a:p>
                  </a:txBody>
                  <a:tcPr marL="71210" marR="71210" marT="35605" marB="35605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968287"/>
                  </a:ext>
                </a:extLst>
              </a:tr>
              <a:tr h="5269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/>
                        <a:t>Son más fuertes y vivaces</a:t>
                      </a:r>
                    </a:p>
                    <a:p>
                      <a:endParaRPr lang="es-AR" sz="1400"/>
                    </a:p>
                  </a:txBody>
                  <a:tcPr marL="71210" marR="71210" marT="35605" marB="3560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/>
                        <a:t>Son tenues y lánguidas</a:t>
                      </a:r>
                    </a:p>
                    <a:p>
                      <a:endParaRPr lang="es-AR" sz="1400"/>
                    </a:p>
                  </a:txBody>
                  <a:tcPr marL="71210" marR="71210" marT="35605" marB="35605"/>
                </a:tc>
                <a:extLst>
                  <a:ext uri="{0D108BD9-81ED-4DB2-BD59-A6C34878D82A}">
                    <a16:rowId xmlns:a16="http://schemas.microsoft.com/office/drawing/2014/main" val="614934189"/>
                  </a:ext>
                </a:extLst>
              </a:tr>
              <a:tr h="9542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dirty="0"/>
                        <a:t>Son precisas en relación con las impresiones que las causaron</a:t>
                      </a:r>
                    </a:p>
                    <a:p>
                      <a:endParaRPr lang="es-AR" sz="1400" dirty="0"/>
                    </a:p>
                  </a:txBody>
                  <a:tcPr marL="71210" marR="71210" marT="35605" marB="3560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dirty="0"/>
                        <a:t>No son fieles en relación con las impresiones que las causaron</a:t>
                      </a:r>
                    </a:p>
                    <a:p>
                      <a:endParaRPr lang="es-AR" sz="1400" dirty="0"/>
                    </a:p>
                  </a:txBody>
                  <a:tcPr marL="71210" marR="71210" marT="35605" marB="35605"/>
                </a:tc>
                <a:extLst>
                  <a:ext uri="{0D108BD9-81ED-4DB2-BD59-A6C34878D82A}">
                    <a16:rowId xmlns:a16="http://schemas.microsoft.com/office/drawing/2014/main" val="3916242017"/>
                  </a:ext>
                </a:extLst>
              </a:tr>
              <a:tr h="9542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dirty="0"/>
                        <a:t>En su ser son algo intermedio entre una impresión y una idea</a:t>
                      </a:r>
                    </a:p>
                    <a:p>
                      <a:endParaRPr lang="es-AR" sz="1400" dirty="0"/>
                    </a:p>
                  </a:txBody>
                  <a:tcPr marL="71210" marR="71210" marT="35605" marB="3560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dirty="0"/>
                        <a:t>Son enteramente ideas</a:t>
                      </a:r>
                    </a:p>
                    <a:p>
                      <a:endParaRPr lang="es-AR" sz="1400" dirty="0"/>
                    </a:p>
                  </a:txBody>
                  <a:tcPr marL="71210" marR="71210" marT="35605" marB="35605"/>
                </a:tc>
                <a:extLst>
                  <a:ext uri="{0D108BD9-81ED-4DB2-BD59-A6C34878D82A}">
                    <a16:rowId xmlns:a16="http://schemas.microsoft.com/office/drawing/2014/main" val="3852469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38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7551E19-41F4-CD7B-87CF-16185B9E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3800" b="1"/>
              <a:t>ideas</a:t>
            </a:r>
            <a:endParaRPr lang="es-AR" sz="3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86076028-BB95-8173-3289-AA9792B612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942920"/>
              </p:ext>
            </p:extLst>
          </p:nvPr>
        </p:nvGraphicFramePr>
        <p:xfrm>
          <a:off x="3631750" y="1566354"/>
          <a:ext cx="4640369" cy="3252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247">
                  <a:extLst>
                    <a:ext uri="{9D8B030D-6E8A-4147-A177-3AD203B41FA5}">
                      <a16:colId xmlns:a16="http://schemas.microsoft.com/office/drawing/2014/main" val="1752445764"/>
                    </a:ext>
                  </a:extLst>
                </a:gridCol>
                <a:gridCol w="2582122">
                  <a:extLst>
                    <a:ext uri="{9D8B030D-6E8A-4147-A177-3AD203B41FA5}">
                      <a16:colId xmlns:a16="http://schemas.microsoft.com/office/drawing/2014/main" val="600166666"/>
                    </a:ext>
                  </a:extLst>
                </a:gridCol>
              </a:tblGrid>
              <a:tr h="1374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3300">
                          <a:solidFill>
                            <a:schemeClr val="tx1"/>
                          </a:solidFill>
                        </a:rPr>
                        <a:t>La memoria</a:t>
                      </a:r>
                    </a:p>
                    <a:p>
                      <a:endParaRPr lang="es-AR" sz="1700"/>
                    </a:p>
                  </a:txBody>
                  <a:tcPr marL="83820" marR="83820" marT="41910" marB="4191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3300">
                          <a:solidFill>
                            <a:schemeClr val="tx1"/>
                          </a:solidFill>
                        </a:rPr>
                        <a:t>La imaginación</a:t>
                      </a:r>
                    </a:p>
                    <a:p>
                      <a:endParaRPr lang="es-AR" sz="1700"/>
                    </a:p>
                  </a:txBody>
                  <a:tcPr marL="83820" marR="83820" marT="41910" marB="4191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19404"/>
                  </a:ext>
                </a:extLst>
              </a:tr>
              <a:tr h="1877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700"/>
                        <a:t>La función primordial de la memoria no es preservar las ideas simples sino su orden y posición</a:t>
                      </a:r>
                    </a:p>
                    <a:p>
                      <a:endParaRPr lang="es-AR" sz="1700"/>
                    </a:p>
                  </a:txBody>
                  <a:tcPr marL="83820" marR="83820" marT="41910" marB="4191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700"/>
                        <a:t>La imaginación tiene la libertad de trastocar  y alterar el orden de las ideas</a:t>
                      </a:r>
                    </a:p>
                    <a:p>
                      <a:endParaRPr lang="es-AR" sz="1700"/>
                    </a:p>
                  </a:txBody>
                  <a:tcPr marL="83820" marR="83820" marT="41910" marB="41910"/>
                </a:tc>
                <a:extLst>
                  <a:ext uri="{0D108BD9-81ED-4DB2-BD59-A6C34878D82A}">
                    <a16:rowId xmlns:a16="http://schemas.microsoft.com/office/drawing/2014/main" val="1021112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478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400"/>
              <a:t>Imaginación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endParaRPr lang="es-AR" dirty="0"/>
          </a:p>
          <a:p>
            <a:r>
              <a:rPr lang="es-AR" dirty="0"/>
              <a:t>La libertad de la imaginación se ve en los poemas y las fábulas: caballos alados, dragones y monstruos.</a:t>
            </a:r>
          </a:p>
          <a:p>
            <a:endParaRPr lang="es-AR" dirty="0"/>
          </a:p>
          <a:p>
            <a:r>
              <a:rPr lang="es-AR" dirty="0"/>
              <a:t>Esto es posible por la división de las percepciones en simples y complejas, la imaginación puede dividir las ideas y recombinarlas como quiera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uces generadas por ordenador">
            <a:extLst>
              <a:ext uri="{FF2B5EF4-FFF2-40B4-BE49-F238E27FC236}">
                <a16:creationId xmlns:a16="http://schemas.microsoft.com/office/drawing/2014/main" id="{4DA67517-FE4C-06FB-6484-B455F935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00" r="38949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Sección IV: la conexión y asociación de ideas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700"/>
              <a:t>La imaginación tiende a combinar las ideas según tres principios o “leyes”: </a:t>
            </a:r>
            <a:r>
              <a:rPr lang="es-AR" sz="1700" b="1"/>
              <a:t>semejanza</a:t>
            </a:r>
            <a:r>
              <a:rPr lang="es-AR" sz="1700"/>
              <a:t>, </a:t>
            </a:r>
            <a:r>
              <a:rPr lang="es-AR" sz="1700" b="1"/>
              <a:t>contigüidad </a:t>
            </a:r>
            <a:r>
              <a:rPr lang="es-AR" sz="1700"/>
              <a:t>y; </a:t>
            </a:r>
            <a:r>
              <a:rPr lang="es-AR" sz="1700" b="1"/>
              <a:t>causa y efecto </a:t>
            </a:r>
            <a:r>
              <a:rPr lang="es-AR" sz="1700"/>
              <a:t>(ésta última genera la conexión más fuerte entre ideas).</a:t>
            </a:r>
          </a:p>
          <a:p>
            <a:pPr>
              <a:lnSpc>
                <a:spcPct val="110000"/>
              </a:lnSpc>
            </a:pPr>
            <a:r>
              <a:rPr lang="es-AR" sz="1700"/>
              <a:t>No son leyes propiamente dichas sino tendencias, fuerzas suaves que tienden a prevalecer (Naturaleza Humana).</a:t>
            </a:r>
          </a:p>
          <a:p>
            <a:pPr>
              <a:lnSpc>
                <a:spcPct val="110000"/>
              </a:lnSpc>
            </a:pPr>
            <a:r>
              <a:rPr lang="es-AR" sz="1700"/>
              <a:t>Estas leyes explican que los lenguajes convengan entre sí.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olígrafo situado en la parte superior de una línea de firma">
            <a:extLst>
              <a:ext uri="{FF2B5EF4-FFF2-40B4-BE49-F238E27FC236}">
                <a16:creationId xmlns:a16="http://schemas.microsoft.com/office/drawing/2014/main" id="{D8A41EBC-1AB8-3355-BC4A-E497B8E658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301" r="7406" b="-1"/>
          <a:stretch/>
        </p:blipFill>
        <p:spPr>
          <a:xfrm>
            <a:off x="20" y="10"/>
            <a:ext cx="3626024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26043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448174" y="1358901"/>
            <a:ext cx="3960019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Investigación sobre el entendimiento humano (1748)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448173" y="4165600"/>
            <a:ext cx="3855716" cy="137159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dirty="0"/>
              <a:t>Investigación sobre el entendimiento humano (1748)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AR" sz="1800" dirty="0"/>
              <a:t>Todos los objetos de la razón o de la investigación humana</a:t>
            </a:r>
          </a:p>
          <a:p>
            <a:pPr algn="ctr">
              <a:buNone/>
            </a:pPr>
            <a:r>
              <a:rPr lang="es-AR" sz="1800" dirty="0"/>
              <a:t>pueden se divididos en dos tipos</a:t>
            </a:r>
          </a:p>
          <a:p>
            <a:pPr algn="just">
              <a:buNone/>
            </a:pPr>
            <a:endParaRPr lang="es-AR" sz="2400" dirty="0"/>
          </a:p>
          <a:p>
            <a:pPr algn="just">
              <a:buNone/>
            </a:pPr>
            <a:endParaRPr lang="es-AR" sz="2400" dirty="0"/>
          </a:p>
          <a:p>
            <a:pPr algn="just">
              <a:buNone/>
            </a:pPr>
            <a:endParaRPr lang="es-AR" sz="2400" dirty="0"/>
          </a:p>
        </p:txBody>
      </p:sp>
      <p:sp>
        <p:nvSpPr>
          <p:cNvPr id="9" name="8 Rectángulo"/>
          <p:cNvSpPr/>
          <p:nvPr/>
        </p:nvSpPr>
        <p:spPr>
          <a:xfrm>
            <a:off x="5076056" y="3717032"/>
            <a:ext cx="3312368" cy="19442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>
                <a:solidFill>
                  <a:schemeClr val="tx1"/>
                </a:solidFill>
              </a:rPr>
              <a:t>Cuestiones de hecho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682307" y="3717032"/>
            <a:ext cx="3312368" cy="19442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dirty="0">
                <a:solidFill>
                  <a:schemeClr val="tx1"/>
                </a:solidFill>
              </a:rPr>
              <a:t>Relaciones de ideas</a:t>
            </a:r>
            <a:endParaRPr lang="es-AR" sz="3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Fórmulas escritas en una pizarra">
            <a:extLst>
              <a:ext uri="{FF2B5EF4-FFF2-40B4-BE49-F238E27FC236}">
                <a16:creationId xmlns:a16="http://schemas.microsoft.com/office/drawing/2014/main" id="{BC54CD72-19C0-8702-A333-02BB0FEC1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11" r="37209" b="-1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7330657A-DFF0-E9D9-E0CD-898EF1FA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/>
              <a:t>Relaciones de ideas</a:t>
            </a:r>
            <a:br>
              <a:rPr lang="es-AR"/>
            </a:br>
            <a:endParaRPr lang="es-AR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6B55ECE7-D51A-A0F7-B35F-C40B9BCA5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400" dirty="0"/>
              <a:t>Ciencias de la geometría, el algebra y la aritmética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1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400" dirty="0"/>
              <a:t>Toda afirmación que es cierta intuitiva o demostrativamente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1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400" dirty="0"/>
              <a:t>Las proposiciones de este tipo pueden ser descubiertas por el pensamiento sin que dependan de algo existente en el Universo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1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400" dirty="0"/>
              <a:t>Ejemplo: Que tres veces cinco es igual a la mitad de treinta expresa una relación entre esos números</a:t>
            </a:r>
          </a:p>
          <a:p>
            <a:pPr>
              <a:lnSpc>
                <a:spcPct val="110000"/>
              </a:lnSpc>
              <a:buNone/>
            </a:pPr>
            <a:endParaRPr lang="es-AR" sz="1400" dirty="0"/>
          </a:p>
          <a:p>
            <a:pPr>
              <a:lnSpc>
                <a:spcPct val="110000"/>
              </a:lnSpc>
            </a:pPr>
            <a:endParaRPr lang="es-AR" sz="1400" dirty="0"/>
          </a:p>
        </p:txBody>
      </p:sp>
    </p:spTree>
    <p:extLst>
      <p:ext uri="{BB962C8B-B14F-4D97-AF65-F5344CB8AC3E}">
        <p14:creationId xmlns:p14="http://schemas.microsoft.com/office/powerpoint/2010/main" val="2991660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lanta crece en una grieta de hormigón">
            <a:extLst>
              <a:ext uri="{FF2B5EF4-FFF2-40B4-BE49-F238E27FC236}">
                <a16:creationId xmlns:a16="http://schemas.microsoft.com/office/drawing/2014/main" id="{3C459CAF-2B4C-1499-E308-55C4AE38E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41" r="44407" b="-1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9504D51-A32B-2C6D-5490-32616E4F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Cuestiones de hecho</a:t>
            </a:r>
            <a:br>
              <a:rPr lang="es-AR"/>
            </a:b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ECB646-9F5B-FF43-3AFD-301760458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700"/>
              <a:t>No se conocen como las relaciones de ideas ni se demuestran de la misma manera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170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700"/>
              <a:t>Lo contrario es posible, no implica contradicción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170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1700"/>
              <a:t>Ejemplo: que el sol no saldrá mañana  es una proposición menos inteligible ni implica mayor contradicción que la afirmación saldrá mañana.</a:t>
            </a:r>
          </a:p>
          <a:p>
            <a:pPr>
              <a:lnSpc>
                <a:spcPct val="110000"/>
              </a:lnSpc>
              <a:buNone/>
            </a:pPr>
            <a:endParaRPr lang="es-AR" sz="1700"/>
          </a:p>
          <a:p>
            <a:pPr>
              <a:lnSpc>
                <a:spcPct val="110000"/>
              </a:lnSpc>
            </a:pPr>
            <a:endParaRPr lang="es-AR" sz="1700"/>
          </a:p>
        </p:txBody>
      </p:sp>
    </p:spTree>
    <p:extLst>
      <p:ext uri="{BB962C8B-B14F-4D97-AF65-F5344CB8AC3E}">
        <p14:creationId xmlns:p14="http://schemas.microsoft.com/office/powerpoint/2010/main" val="1554517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naturaleza, fuego, edificio, perro&#10;&#10;Descripción generada automáticamente">
            <a:extLst>
              <a:ext uri="{FF2B5EF4-FFF2-40B4-BE49-F238E27FC236}">
                <a16:creationId xmlns:a16="http://schemas.microsoft.com/office/drawing/2014/main" id="{AAC9222D-9F3C-56F3-2646-7BA8F49DB8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8937" r="26940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Rechazo a la metafísica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buNone/>
            </a:pPr>
            <a:endParaRPr lang="es-AR" dirty="0"/>
          </a:p>
          <a:p>
            <a:pPr marL="0" indent="0">
              <a:spcBef>
                <a:spcPts val="0"/>
              </a:spcBef>
              <a:buNone/>
            </a:pPr>
            <a:r>
              <a:rPr lang="es-AR" dirty="0"/>
              <a:t>Dice Hume en </a:t>
            </a:r>
            <a:r>
              <a:rPr lang="es-AR" i="1" dirty="0"/>
              <a:t>la investigación del  entendimiento humano </a:t>
            </a:r>
            <a:r>
              <a:rPr lang="es-AR" dirty="0"/>
              <a:t>que hay que revisar las bibliotecas y los libros, que no contengan ni relaciones de ideas ni cuestiones de hechos,</a:t>
            </a:r>
            <a:endParaRPr lang="es-AR"/>
          </a:p>
          <a:p>
            <a:pPr marL="0" indent="0">
              <a:spcBef>
                <a:spcPts val="0"/>
              </a:spcBef>
              <a:buNone/>
            </a:pPr>
            <a:r>
              <a:rPr lang="es-AR" dirty="0"/>
              <a:t>deben ser tirados al fuego.</a:t>
            </a:r>
            <a:endParaRPr lang="es-A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8" descr="Libros en un estante">
            <a:extLst>
              <a:ext uri="{FF2B5EF4-FFF2-40B4-BE49-F238E27FC236}">
                <a16:creationId xmlns:a16="http://schemas.microsoft.com/office/drawing/2014/main" id="{D3CF8D7F-30AE-0F89-CEF6-B66D050CA8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17" r="32330" b="-1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 sz="3100"/>
              <a:t>Crítica a las ideas de substancia, causalidad y yo o alma substancial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AR" sz="1700"/>
          </a:p>
          <a:p>
            <a:pPr>
              <a:lnSpc>
                <a:spcPct val="110000"/>
              </a:lnSpc>
            </a:pPr>
            <a:r>
              <a:rPr lang="es-AR" sz="1700"/>
              <a:t>Las tres son nociones metafísicas usadas en la tradición filosófica.</a:t>
            </a:r>
          </a:p>
          <a:p>
            <a:pPr>
              <a:lnSpc>
                <a:spcPct val="110000"/>
              </a:lnSpc>
            </a:pPr>
            <a:r>
              <a:rPr lang="es-AR" sz="1700"/>
              <a:t>Las nociones de substancia y yo (o alma substancial) fueron centrales en la filosofía antigua y medieval.</a:t>
            </a:r>
          </a:p>
          <a:p>
            <a:pPr>
              <a:lnSpc>
                <a:spcPct val="110000"/>
              </a:lnSpc>
            </a:pPr>
            <a:r>
              <a:rPr lang="es-AR" sz="1700"/>
              <a:t>La de causalidad adquiere más relevancia en la filosofía moderna de la mano de las ciencias naturales (leyes de la regularidad de la naturaleza).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Crítica a las ideas de substancia, causalidad y yo o alma substancial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endParaRPr lang="es-AR" sz="1600"/>
          </a:p>
          <a:p>
            <a:r>
              <a:rPr lang="es-AR" sz="1600"/>
              <a:t>En Descartes vimos la importancia de la noción de substancia en su sistema filosófico: substancia pensante, extensa e infinita..</a:t>
            </a:r>
          </a:p>
          <a:p>
            <a:r>
              <a:rPr lang="es-AR" sz="1600"/>
              <a:t>Descartes resuelve el problema de la causalidad eficiente, las causas de los hechos del mundo, a través de la identificación de  realidad y racionalidad: ambas tienen un carácter matemático (ideas innatas)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314450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s-AR" sz="3800"/>
              <a:t>Para Hume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38373B09-42C5-9484-2340-73A2D1F779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927023"/>
              </p:ext>
            </p:extLst>
          </p:nvPr>
        </p:nvGraphicFramePr>
        <p:xfrm>
          <a:off x="3445668" y="889000"/>
          <a:ext cx="5012532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900"/>
              <a:t>Crítica a la idea de causalidad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s-AR" sz="1900" dirty="0"/>
              <a:t>La idea de causalidad supone conexiones necesarias entre fenómenos. ¿Cómo surge esta idea?</a:t>
            </a:r>
          </a:p>
          <a:p>
            <a:pPr>
              <a:lnSpc>
                <a:spcPct val="110000"/>
              </a:lnSpc>
              <a:buNone/>
            </a:pPr>
            <a:endParaRPr lang="es-AR" sz="1900" dirty="0"/>
          </a:p>
          <a:p>
            <a:pPr>
              <a:lnSpc>
                <a:spcPct val="110000"/>
              </a:lnSpc>
              <a:buNone/>
            </a:pPr>
            <a:r>
              <a:rPr lang="es-AR" sz="1900" dirty="0"/>
              <a:t>Hipótesis: imaginemos un individuo con capacidades excepcionales que sea traído al mundo por primera vez,  no vería relaciones causales; éstas no son por lo tanto</a:t>
            </a:r>
            <a:r>
              <a:rPr lang="es-AR" sz="1900" i="1" dirty="0"/>
              <a:t> a priori </a:t>
            </a:r>
            <a:r>
              <a:rPr lang="es-AR" sz="1900" dirty="0"/>
              <a:t>(independientes de la experiencia). Lógicamente no hay conexiones necesarias, en las cuestiones de hecho lo contrario es posible.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ubes y humo elevándose">
            <a:extLst>
              <a:ext uri="{FF2B5EF4-FFF2-40B4-BE49-F238E27FC236}">
                <a16:creationId xmlns:a16="http://schemas.microsoft.com/office/drawing/2014/main" id="{6E5070BC-9E69-D804-B4AD-F69614B2EA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74" r="32446" b="-1"/>
          <a:stretch/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s-AR"/>
              <a:t>Crítica a la idea de causalidad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8786" y="2367092"/>
            <a:ext cx="5004665" cy="3424107"/>
          </a:xfrm>
        </p:spPr>
        <p:txBody>
          <a:bodyPr>
            <a:normAutofit/>
          </a:bodyPr>
          <a:lstStyle/>
          <a:p>
            <a:pPr>
              <a:buNone/>
            </a:pPr>
            <a:endParaRPr lang="es-AR" dirty="0"/>
          </a:p>
          <a:p>
            <a:pPr marL="0" indent="0">
              <a:spcBef>
                <a:spcPts val="0"/>
              </a:spcBef>
              <a:buNone/>
            </a:pPr>
            <a:r>
              <a:rPr lang="es-AR" dirty="0"/>
              <a:t>Luego de un tiempo la persona habrá adquirido experiencia y será capaz de predecir las relaciones causales (fuego- humo, nubes – lluvia)</a:t>
            </a:r>
          </a:p>
          <a:p>
            <a:pPr marL="0" indent="0">
              <a:spcBef>
                <a:spcPts val="0"/>
              </a:spcBef>
              <a:buNone/>
            </a:pPr>
            <a:endParaRPr lang="es-AR" dirty="0"/>
          </a:p>
          <a:p>
            <a:pPr marL="0" indent="0">
              <a:spcBef>
                <a:spcPts val="0"/>
              </a:spcBef>
              <a:buNone/>
            </a:pPr>
            <a:r>
              <a:rPr lang="es-AR" dirty="0"/>
              <a:t>En consecuencia, la idea de causalidad se deriva de experiencias reiteradas.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F86BEAF-FD24-4827-AD37-6785EBC9C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08B58CE-A486-4D86-A04C-CEBEC0C6E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7EF397AE-0609-4FFB-A98F-ECD05F0EF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ano con símbolos">
            <a:extLst>
              <a:ext uri="{FF2B5EF4-FFF2-40B4-BE49-F238E27FC236}">
                <a16:creationId xmlns:a16="http://schemas.microsoft.com/office/drawing/2014/main" id="{E9C3C214-E6DA-F196-816C-2CA4E73A36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l="781" r="14552"/>
          <a:stretch/>
        </p:blipFill>
        <p:spPr>
          <a:xfrm>
            <a:off x="-685780" y="10"/>
            <a:ext cx="9143980" cy="68579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F0509A6-53B5-44A9-B59C-1D9C4DD3C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85330" y="2367092"/>
            <a:ext cx="7772870" cy="342410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Pero qué es lo qué experimentamos, en otras palabras de qué impresión se deriva la idea de 	causalidad.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Cuando decimos que un hecho es causa de otro de lo que tenemos impresiones es: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100"/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el hecho que llamamos </a:t>
            </a:r>
            <a:r>
              <a:rPr lang="en-US" sz="1100" b="1"/>
              <a:t>causa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el hecho que llamamos </a:t>
            </a:r>
            <a:r>
              <a:rPr lang="en-US" sz="1100" b="1"/>
              <a:t>efecto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</a:t>
            </a:r>
            <a:r>
              <a:rPr lang="en-US" sz="1100" b="1"/>
              <a:t>contigüidad en el espacio </a:t>
            </a:r>
            <a:r>
              <a:rPr lang="en-US" sz="1100"/>
              <a:t>(de causa y efecto)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</a:t>
            </a:r>
            <a:r>
              <a:rPr lang="en-US" sz="1100" b="1"/>
              <a:t>sucesión en el tiempo </a:t>
            </a:r>
            <a:r>
              <a:rPr lang="en-US" sz="1100"/>
              <a:t>(de causa y efecto)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</a:t>
            </a:r>
            <a:r>
              <a:rPr lang="en-US" sz="1100" b="1"/>
              <a:t>conjunción constante </a:t>
            </a:r>
            <a:r>
              <a:rPr lang="en-US" sz="1100"/>
              <a:t>(reiteración)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/>
              <a:t>	 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F4DB63-A191-45D9-8A53-9B18F8FE2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0BB8E50-9569-495A-A548-A5AD5055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F26545-4582-4DBE-973B-ED1BC9CBD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91"/>
            <a:ext cx="9141714" cy="228600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7A6981-7EBF-4F2B-BD20-3124170BF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57957" y="-1"/>
            <a:ext cx="954016" cy="841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97DCFF-C2AA-4065-BFCF-1E7535B0D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24" t="86960" r="29150"/>
          <a:stretch/>
        </p:blipFill>
        <p:spPr>
          <a:xfrm>
            <a:off x="8296316" y="-1"/>
            <a:ext cx="845398" cy="5539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E1159C-5B31-49A8-A933-C1179723C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9" t="72411" r="-74" b="13790"/>
          <a:stretch/>
        </p:blipFill>
        <p:spPr>
          <a:xfrm>
            <a:off x="57957" y="1444827"/>
            <a:ext cx="822228" cy="841175"/>
          </a:xfrm>
          <a:custGeom>
            <a:avLst/>
            <a:gdLst>
              <a:gd name="connsiteX0" fmla="*/ 0 w 915864"/>
              <a:gd name="connsiteY0" fmla="*/ 0 h 702727"/>
              <a:gd name="connsiteX1" fmla="*/ 915864 w 915864"/>
              <a:gd name="connsiteY1" fmla="*/ 0 h 702727"/>
              <a:gd name="connsiteX2" fmla="*/ 915864 w 915864"/>
              <a:gd name="connsiteY2" fmla="*/ 702727 h 702727"/>
              <a:gd name="connsiteX3" fmla="*/ 176126 w 915864"/>
              <a:gd name="connsiteY3" fmla="*/ 702727 h 702727"/>
              <a:gd name="connsiteX4" fmla="*/ 175195 w 915864"/>
              <a:gd name="connsiteY4" fmla="*/ 702179 h 702727"/>
              <a:gd name="connsiteX5" fmla="*/ 45222 w 915864"/>
              <a:gd name="connsiteY5" fmla="*/ 592499 h 702727"/>
              <a:gd name="connsiteX6" fmla="*/ 0 w 915864"/>
              <a:gd name="connsiteY6" fmla="*/ 531614 h 702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864" h="702727">
                <a:moveTo>
                  <a:pt x="0" y="0"/>
                </a:moveTo>
                <a:lnTo>
                  <a:pt x="915864" y="0"/>
                </a:lnTo>
                <a:lnTo>
                  <a:pt x="915864" y="702727"/>
                </a:lnTo>
                <a:lnTo>
                  <a:pt x="176126" y="702727"/>
                </a:lnTo>
                <a:lnTo>
                  <a:pt x="175195" y="702179"/>
                </a:lnTo>
                <a:cubicBezTo>
                  <a:pt x="126139" y="669596"/>
                  <a:pt x="82453" y="632772"/>
                  <a:pt x="45222" y="592499"/>
                </a:cubicBezTo>
                <a:lnTo>
                  <a:pt x="0" y="531614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9BD01A-0D38-48EA-98E5-BB66386F3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4" t="71774" r="2564"/>
          <a:stretch/>
        </p:blipFill>
        <p:spPr>
          <a:xfrm>
            <a:off x="8277514" y="1071807"/>
            <a:ext cx="866486" cy="123008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439924"/>
            <a:ext cx="7773338" cy="1437937"/>
          </a:xfrm>
        </p:spPr>
        <p:txBody>
          <a:bodyPr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La conexión necesaria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705878"/>
            <a:ext cx="7772870" cy="308532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dirty="0"/>
              <a:t>	</a:t>
            </a:r>
          </a:p>
          <a:p>
            <a:pPr>
              <a:buNone/>
            </a:pPr>
            <a:r>
              <a:rPr lang="es-AR"/>
              <a:t>	De lo que no tenemos impresión es del elemento más importante para poder hablar de una relación causal:</a:t>
            </a:r>
            <a:r>
              <a:rPr lang="es-AR" b="1"/>
              <a:t> la conexión necesaria </a:t>
            </a:r>
            <a:r>
              <a:rPr lang="es-AR"/>
              <a:t>entre causa y efecto.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	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7773338" cy="1596177"/>
          </a:xfrm>
        </p:spPr>
        <p:txBody>
          <a:bodyPr>
            <a:normAutofit/>
          </a:bodyPr>
          <a:lstStyle/>
          <a:p>
            <a:r>
              <a:rPr lang="es-AR"/>
              <a:t>Ejemplo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4572470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s-AR" sz="1600"/>
              <a:t>	Mesa de billar. El movimiento de una bola es la causa del movimiento de otra.</a:t>
            </a:r>
          </a:p>
          <a:p>
            <a:pPr>
              <a:lnSpc>
                <a:spcPct val="110000"/>
              </a:lnSpc>
              <a:buNone/>
            </a:pPr>
            <a:r>
              <a:rPr lang="es-AR" sz="1600"/>
              <a:t>	No podemos predecir lógicamente cómo se va a mover, ni siquiera si se va a mover</a:t>
            </a:r>
          </a:p>
          <a:p>
            <a:pPr>
              <a:lnSpc>
                <a:spcPct val="110000"/>
              </a:lnSpc>
              <a:buNone/>
            </a:pPr>
            <a:r>
              <a:rPr lang="es-AR" sz="1600"/>
              <a:t>	No tenemos impresión de la “fuerza” o conexión necesaria que hace mover a la segunda bola, solo de los elementos listados antes (causa, efecto, sucesión, contigüidad y repetición)</a:t>
            </a:r>
          </a:p>
        </p:txBody>
      </p:sp>
      <p:pic>
        <p:nvPicPr>
          <p:cNvPr id="5" name="Imagen 4" descr="Un conjunto de billar&#10;&#10;Descripción generada automáticamente">
            <a:extLst>
              <a:ext uri="{FF2B5EF4-FFF2-40B4-BE49-F238E27FC236}">
                <a16:creationId xmlns:a16="http://schemas.microsoft.com/office/drawing/2014/main" id="{18EAFF8B-4EA1-59A6-090C-FC36653590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366" r="23666" b="-1"/>
          <a:stretch/>
        </p:blipFill>
        <p:spPr>
          <a:xfrm>
            <a:off x="5527548" y="2505456"/>
            <a:ext cx="2620849" cy="293522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3800" b="1"/>
              <a:t>El hábito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/>
              <a:t>	</a:t>
            </a:r>
          </a:p>
          <a:p>
            <a:pPr>
              <a:buNone/>
            </a:pPr>
            <a:r>
              <a:rPr lang="es-AR"/>
              <a:t>	La conexión necesaria surge por </a:t>
            </a:r>
            <a:r>
              <a:rPr lang="es-AR" b="1"/>
              <a:t>hábito o costumbre.</a:t>
            </a:r>
            <a:r>
              <a:rPr lang="es-AR"/>
              <a:t>  De la repetición constante de hechos surge subjetivamente el sentimiento de necesidad entre causa y efecto.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3200">
                <a:solidFill>
                  <a:schemeClr val="tx1">
                    <a:lumMod val="75000"/>
                    <a:lumOff val="25000"/>
                  </a:schemeClr>
                </a:solidFill>
              </a:rPr>
              <a:t>Conclusión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	La idea de causalidad es una idea inválida porque proyecta una necesidad subjetiva (un sentimiento de necesidad del sujeto) al orden de las relaciones objetivas del mundo.</a:t>
            </a:r>
          </a:p>
          <a:p>
            <a:pPr>
              <a:buNone/>
            </a:pPr>
            <a:endParaRPr lang="es-A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100"/>
              <a:t>Consecuencias de la crítica a la causalidad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AR" dirty="0"/>
              <a:t>	Cuestionamiento de las leyes de la naturaleza que explican la regularidad del mundo dadas por las ciencias naturales.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	La idea de causalidad es indispensable en la vida práctica, no podríamos sobrevivir sin ella. Proyectamos en el futuro lo que experimentamos en el pasado, pero es inválida teóricamente.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Hume pone en evidencia el problema de la inducción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endParaRPr lang="es-AR" sz="1600" dirty="0"/>
          </a:p>
          <a:p>
            <a:r>
              <a:rPr lang="es-AR" sz="1600" dirty="0"/>
              <a:t>La inducción es la operación mental por la cual pasamos de un número de casos particulares a afirmar la generalización o universalización.</a:t>
            </a:r>
          </a:p>
          <a:p>
            <a:r>
              <a:rPr lang="es-AR" sz="1600" dirty="0"/>
              <a:t>Se llama salto inductivo y es lógicamente inválido.</a:t>
            </a:r>
          </a:p>
          <a:p>
            <a:r>
              <a:rPr lang="es-AR" sz="1600" dirty="0"/>
              <a:t>En otras palabras, es inválido proyectar en el futuro lo que sucedió en el pasado. Dice Hume que no sabemos si mañana saldrá el sol.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Ave parado en un cuerpo de agua&#10;&#10;Descripción generada automáticamente">
            <a:extLst>
              <a:ext uri="{FF2B5EF4-FFF2-40B4-BE49-F238E27FC236}">
                <a16:creationId xmlns:a16="http://schemas.microsoft.com/office/drawing/2014/main" id="{8BBA3E72-E540-3AD7-943E-E1698847B6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3508" r="27039" b="-1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El ejemplo del cisne negro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AR" sz="1700"/>
          </a:p>
          <a:p>
            <a:pPr>
              <a:lnSpc>
                <a:spcPct val="110000"/>
              </a:lnSpc>
            </a:pPr>
            <a:r>
              <a:rPr lang="es-AR" sz="1700"/>
              <a:t>La creencia “todos los cisnes son blancos” se debía a la generalización de la experiencia, en Europa los cisnes eran blancos.</a:t>
            </a:r>
          </a:p>
          <a:p>
            <a:pPr>
              <a:lnSpc>
                <a:spcPct val="110000"/>
              </a:lnSpc>
            </a:pPr>
            <a:r>
              <a:rPr lang="es-AR" sz="1700"/>
              <a:t>Pero en 1697 un explorador en Australia encontró cisnes negros.</a:t>
            </a:r>
          </a:p>
          <a:p>
            <a:pPr>
              <a:lnSpc>
                <a:spcPct val="110000"/>
              </a:lnSpc>
            </a:pPr>
            <a:r>
              <a:rPr lang="es-AR" sz="1700"/>
              <a:t>Problema: otras generalizaciones que la ciencia acepta como verdaderas pueden  demostrarse falsas en el futuro.</a:t>
            </a:r>
          </a:p>
          <a:p>
            <a:pPr>
              <a:lnSpc>
                <a:spcPct val="110000"/>
              </a:lnSpc>
              <a:buNone/>
            </a:pPr>
            <a:endParaRPr lang="es-AR" sz="1700"/>
          </a:p>
          <a:p>
            <a:pPr>
              <a:lnSpc>
                <a:spcPct val="110000"/>
              </a:lnSpc>
              <a:buNone/>
            </a:pPr>
            <a:endParaRPr lang="es-AR" sz="17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Crítica a la noción de substancia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endParaRPr lang="es-AR" sz="1600"/>
          </a:p>
          <a:p>
            <a:r>
              <a:rPr lang="es-AR" sz="1600"/>
              <a:t>Substancia etimológicamente significa “lo que está por debajo de”.</a:t>
            </a:r>
          </a:p>
          <a:p>
            <a:r>
              <a:rPr lang="es-AR" sz="1600"/>
              <a:t>Su definición proviene de Aristóteles y refiere al ser individual del cual se predica algo, la “cosa” que posee ciertas características (atributos, accidentes).</a:t>
            </a:r>
          </a:p>
          <a:p>
            <a:r>
              <a:rPr lang="es-AR" sz="1600"/>
              <a:t>Descartes la definió como aquello que no necesita de ninguna otra cosa para existir.</a:t>
            </a:r>
          </a:p>
          <a:p>
            <a:endParaRPr lang="es-AR" sz="160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ojas de revistas recicladas">
            <a:extLst>
              <a:ext uri="{FF2B5EF4-FFF2-40B4-BE49-F238E27FC236}">
                <a16:creationId xmlns:a16="http://schemas.microsoft.com/office/drawing/2014/main" id="{135BB85E-6B7E-05EC-07BE-15F3440A9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35" r="24313" b="-1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Crítica a la noción de substancia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400" dirty="0"/>
              <a:t>Recordemos el criterio de legitimidad de las ideas, una idea es válida si tenemos una impresión que se le corresponda</a:t>
            </a:r>
          </a:p>
          <a:p>
            <a:pPr>
              <a:lnSpc>
                <a:spcPct val="110000"/>
              </a:lnSpc>
            </a:pPr>
            <a:r>
              <a:rPr lang="es-AR" sz="1400" dirty="0"/>
              <a:t>Lo que hay que determinar entonces es de qué impresión se deriva esta idea de substancia.</a:t>
            </a:r>
          </a:p>
          <a:p>
            <a:pPr>
              <a:lnSpc>
                <a:spcPct val="110000"/>
              </a:lnSpc>
            </a:pPr>
            <a:r>
              <a:rPr lang="es-AR" sz="1400" dirty="0"/>
              <a:t>La substancia no deriva de una impresión de la sensación, en ese caso sería un sabor, un color, una textura. El concepto, en realidad  alude al soporte de esos atributos. </a:t>
            </a:r>
          </a:p>
          <a:p>
            <a:pPr>
              <a:lnSpc>
                <a:spcPct val="110000"/>
              </a:lnSpc>
            </a:pPr>
            <a:r>
              <a:rPr lang="es-AR" sz="1400" dirty="0"/>
              <a:t>Tampoco deriva de una impresión de la reflexión, porque entonces la substancia sería un emoción o pasión, lo que es imposible.</a:t>
            </a:r>
          </a:p>
          <a:p>
            <a:pPr>
              <a:lnSpc>
                <a:spcPct val="110000"/>
              </a:lnSpc>
            </a:pPr>
            <a:endParaRPr lang="es-AR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Definición de Substancia para Hume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pPr>
              <a:buNone/>
            </a:pPr>
            <a:endParaRPr lang="es-AR" sz="1600"/>
          </a:p>
          <a:p>
            <a:pPr>
              <a:buNone/>
            </a:pPr>
            <a:r>
              <a:rPr lang="es-AR" sz="1600"/>
              <a:t>	La noción de substancia no consiste sino en una colección de cualidades particulares, es decir de ideas simples, unidas por la imaginación  y a las que se le asigna un nombre particular.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800" dirty="0"/>
              <a:t>Crítica a la noción de yo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dirty="0"/>
              <a:t>Análoga a las anteriores.</a:t>
            </a:r>
          </a:p>
          <a:p>
            <a:r>
              <a:rPr lang="es-AR" dirty="0"/>
              <a:t>Es imposible determinar de qué impresión se deriva la idea de substancia de nuestra mente.</a:t>
            </a:r>
          </a:p>
          <a:p>
            <a:r>
              <a:rPr lang="es-AR" dirty="0"/>
              <a:t>Para Descartes, el pensamiento es el atributo del alma. Sin embargo, para Hume yo sólo tengo impresiones del pensamiento no de lo que estaría por debajo y sería su substrato.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Forma&#10;&#10;Descripción generada automáticamente con confianza baja">
            <a:extLst>
              <a:ext uri="{FF2B5EF4-FFF2-40B4-BE49-F238E27FC236}">
                <a16:creationId xmlns:a16="http://schemas.microsoft.com/office/drawing/2014/main" id="{8AF0248D-B0A9-6F99-DFC3-D957DCE02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0110" y="2004596"/>
            <a:ext cx="2880612" cy="2880612"/>
          </a:xfrm>
          <a:prstGeom prst="rect">
            <a:avLst/>
          </a:prstGeom>
        </p:spPr>
      </p:pic>
      <p:pic>
        <p:nvPicPr>
          <p:cNvPr id="24" name="Picture 20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61890" y="2367092"/>
            <a:ext cx="4391561" cy="38474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AR" dirty="0"/>
              <a:t>	</a:t>
            </a:r>
          </a:p>
          <a:p>
            <a:pPr>
              <a:buNone/>
            </a:pPr>
            <a:r>
              <a:rPr lang="es-AR" dirty="0"/>
              <a:t>	 Los términos “alma” o “yo” no hacen referencia a entidad alguna.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	El yo no es más que un continuo fluir, un haz (</a:t>
            </a:r>
            <a:r>
              <a:rPr lang="es-AR" i="1" dirty="0" err="1"/>
              <a:t>bundle</a:t>
            </a:r>
            <a:r>
              <a:rPr lang="es-AR" dirty="0"/>
              <a:t>) de percepciones.</a:t>
            </a:r>
          </a:p>
          <a:p>
            <a:pPr>
              <a:buNone/>
            </a:pP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1890" y="618517"/>
            <a:ext cx="4391562" cy="1596177"/>
          </a:xfrm>
        </p:spPr>
        <p:txBody>
          <a:bodyPr>
            <a:normAutofit/>
          </a:bodyPr>
          <a:lstStyle/>
          <a:p>
            <a:r>
              <a:rPr lang="es-AR"/>
              <a:t>El yo es sólo un haz de percepciones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2400">
                <a:solidFill>
                  <a:schemeClr val="tx1">
                    <a:lumMod val="75000"/>
                    <a:lumOff val="25000"/>
                  </a:schemeClr>
                </a:solidFill>
              </a:rPr>
              <a:t>Consecuencias escépticas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r>
              <a:rPr lang="es-AR" dirty="0"/>
              <a:t>Para </a:t>
            </a:r>
            <a:r>
              <a:rPr lang="es-AR" dirty="0" err="1"/>
              <a:t>Hume</a:t>
            </a:r>
            <a:r>
              <a:rPr lang="es-AR" dirty="0"/>
              <a:t> no tenemos conocimiento sobre los hechos sino creencias.</a:t>
            </a:r>
          </a:p>
          <a:p>
            <a:r>
              <a:rPr lang="es-AR" dirty="0"/>
              <a:t>Hay que establecer los límites de la mente humana. </a:t>
            </a:r>
            <a:r>
              <a:rPr lang="es-AR" dirty="0" err="1"/>
              <a:t>Hume</a:t>
            </a:r>
            <a:r>
              <a:rPr lang="es-AR" dirty="0"/>
              <a:t> intenta explicar como funciona la mente humana en su </a:t>
            </a:r>
            <a:r>
              <a:rPr lang="es-AR" i="1" dirty="0"/>
              <a:t>tratado de la naturaleza humana </a:t>
            </a:r>
            <a:r>
              <a:rPr lang="es-AR" dirty="0"/>
              <a:t>y en la </a:t>
            </a:r>
            <a:r>
              <a:rPr lang="es-AR" i="1" dirty="0"/>
              <a:t>investigación del entendimiento humano.</a:t>
            </a:r>
            <a:endParaRPr lang="es-AR" dirty="0"/>
          </a:p>
          <a:p>
            <a:r>
              <a:rPr lang="es-AR" dirty="0"/>
              <a:t>La metafísica para </a:t>
            </a:r>
            <a:r>
              <a:rPr lang="es-AR" dirty="0" err="1"/>
              <a:t>Hume</a:t>
            </a:r>
            <a:r>
              <a:rPr lang="es-AR" dirty="0"/>
              <a:t> consiste en meras discusiones verbales.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400"/>
              <a:t>El escepticismo de Hume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700" dirty="0"/>
              <a:t>Hume se presenta como un escéptico moderado.</a:t>
            </a:r>
          </a:p>
          <a:p>
            <a:pPr>
              <a:lnSpc>
                <a:spcPct val="110000"/>
              </a:lnSpc>
            </a:pPr>
            <a:r>
              <a:rPr lang="es-AR" sz="1700" dirty="0"/>
              <a:t>El escepticismo es una corriente filosófica que duda de la posibilidad del conocimiento.</a:t>
            </a:r>
          </a:p>
          <a:p>
            <a:pPr>
              <a:lnSpc>
                <a:spcPct val="110000"/>
              </a:lnSpc>
            </a:pPr>
            <a:r>
              <a:rPr lang="es-AR" sz="1700" dirty="0"/>
              <a:t>En su versión más extrema (la de Pirrón siglo III) es rechazada por Hume.</a:t>
            </a:r>
          </a:p>
          <a:p>
            <a:pPr>
              <a:lnSpc>
                <a:spcPct val="110000"/>
              </a:lnSpc>
            </a:pPr>
            <a:r>
              <a:rPr lang="es-AR" sz="1700" dirty="0"/>
              <a:t>Podemos dudar (de hecho Hume lo hace) de las cuestiones teóricas y esto sirve para marcar los límites de lo que podemos conocer. (Por eso dirá luego Kant que Hume lo despertó del sueño dogmático)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1" y="618517"/>
            <a:ext cx="5894673" cy="1596177"/>
          </a:xfrm>
        </p:spPr>
        <p:txBody>
          <a:bodyPr>
            <a:normAutofit/>
          </a:bodyPr>
          <a:lstStyle/>
          <a:p>
            <a:r>
              <a:rPr lang="es-AR" sz="3500"/>
              <a:t>El naturalismo de Hume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29" y="2367092"/>
            <a:ext cx="5894674" cy="34241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AR" sz="1600"/>
              <a:t>	</a:t>
            </a:r>
          </a:p>
          <a:p>
            <a:pPr>
              <a:buNone/>
            </a:pPr>
            <a:r>
              <a:rPr lang="es-AR" sz="1600"/>
              <a:t>	No podemos combatir la tendencia impuesta por la naturaleza humana a creer en la existencia de los objetos exteriores y en su regularidad. Lo que no tenemos es un conocimiento cierto de ello (como el que buscaba Descartes)</a:t>
            </a:r>
          </a:p>
        </p:txBody>
      </p:sp>
      <p:pic>
        <p:nvPicPr>
          <p:cNvPr id="20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21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2081EA-7107-46FA-A893-B15086A74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889DF-D030-4BCD-9797-4BBD1986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93058" y="643468"/>
            <a:ext cx="2565611" cy="5130046"/>
          </a:xfrm>
        </p:spPr>
        <p:txBody>
          <a:bodyPr anchor="b">
            <a:normAutofit/>
          </a:bodyPr>
          <a:lstStyle/>
          <a:p>
            <a:pPr algn="l"/>
            <a:r>
              <a:rPr lang="es-AR" sz="3800">
                <a:solidFill>
                  <a:schemeClr val="tx1">
                    <a:lumMod val="75000"/>
                    <a:lumOff val="25000"/>
                  </a:schemeClr>
                </a:solidFill>
              </a:rPr>
              <a:t>La moral en Hume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1" y="643467"/>
            <a:ext cx="4965661" cy="5130046"/>
          </a:xfrm>
        </p:spPr>
        <p:txBody>
          <a:bodyPr anchor="ctr">
            <a:normAutofit/>
          </a:bodyPr>
          <a:lstStyle/>
          <a:p>
            <a:r>
              <a:rPr lang="es-AR" dirty="0"/>
              <a:t>Las secciones que estudiamos de </a:t>
            </a:r>
            <a:r>
              <a:rPr lang="es-AR" i="1" dirty="0"/>
              <a:t>El tratado de la naturaleza humana</a:t>
            </a:r>
            <a:r>
              <a:rPr lang="es-AR" dirty="0"/>
              <a:t> son unas pocas, las primeras, el resto trata de la moral.</a:t>
            </a:r>
          </a:p>
          <a:p>
            <a:r>
              <a:rPr lang="es-AR" dirty="0"/>
              <a:t>La moral de </a:t>
            </a:r>
            <a:r>
              <a:rPr lang="es-AR" dirty="0" err="1"/>
              <a:t>Hume</a:t>
            </a:r>
            <a:r>
              <a:rPr lang="es-AR" dirty="0"/>
              <a:t> es un </a:t>
            </a:r>
            <a:r>
              <a:rPr lang="es-AR" dirty="0" err="1"/>
              <a:t>emotivismo</a:t>
            </a:r>
            <a:r>
              <a:rPr lang="es-AR" dirty="0"/>
              <a:t> que tendrá influencia en el utilitarismo de </a:t>
            </a:r>
            <a:r>
              <a:rPr lang="es-AR" dirty="0" err="1"/>
              <a:t>Bentham</a:t>
            </a:r>
            <a:r>
              <a:rPr lang="es-AR" dirty="0"/>
              <a:t> (S.XVIII) y Stuart </a:t>
            </a:r>
            <a:r>
              <a:rPr lang="es-AR" dirty="0" err="1"/>
              <a:t>Mill</a:t>
            </a:r>
            <a:r>
              <a:rPr lang="es-AR" dirty="0"/>
              <a:t> (S. XIX).</a:t>
            </a:r>
          </a:p>
          <a:p>
            <a:r>
              <a:rPr lang="es-AR" dirty="0"/>
              <a:t>La razón nos permite elegir los medios para alcanzar un fin, pero los fines los elegimos por sentimientos.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Man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E16ABE58-A740-C33A-6B40-16686A2E7C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2443" r="49246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Moral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600"/>
              <a:t>Dice en el </a:t>
            </a:r>
            <a:r>
              <a:rPr lang="es-AR" sz="1600" i="1"/>
              <a:t>Tratado</a:t>
            </a:r>
            <a:r>
              <a:rPr lang="es-AR" sz="1600"/>
              <a:t> “la razón nunca puede provocar ninguna acción o dar origen a ninguna volición”</a:t>
            </a:r>
          </a:p>
          <a:p>
            <a:pPr>
              <a:lnSpc>
                <a:spcPct val="110000"/>
              </a:lnSpc>
            </a:pPr>
            <a:r>
              <a:rPr lang="es-AR" sz="1600"/>
              <a:t>Hay en la Naturaleza Humana una tendencia a la benevolencia general, un deseo de felicidad para la humanidad y el rechazo del dolor.</a:t>
            </a:r>
          </a:p>
          <a:p>
            <a:pPr>
              <a:lnSpc>
                <a:spcPct val="110000"/>
              </a:lnSpc>
            </a:pPr>
            <a:r>
              <a:rPr lang="es-AR" sz="1600"/>
              <a:t>También en el </a:t>
            </a:r>
            <a:r>
              <a:rPr lang="es-AR" sz="1600" i="1"/>
              <a:t>Tratado</a:t>
            </a:r>
            <a:r>
              <a:rPr lang="es-AR" sz="1600"/>
              <a:t> está la distinción entre hechos y valores (el salto del ser al deber) que será central en las discusiones éticas del siglo XX.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2900"/>
              <a:t>Influencia posterior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r>
              <a:rPr lang="es-AR" sz="1900"/>
              <a:t>Su influencia sobre Kant en el siglo XVIII es reconocida por el mismo Kant</a:t>
            </a:r>
          </a:p>
          <a:p>
            <a:r>
              <a:rPr lang="es-AR" sz="1900"/>
              <a:t>En el siglo XX será muy importante para la filosofía analítica anglosajona como veremos en esta misma unidad del programa en torno al problema de la demarcación entre ciencia y metafísica.</a:t>
            </a:r>
          </a:p>
          <a:p>
            <a:r>
              <a:rPr lang="es-AR" sz="1900"/>
              <a:t>También tiene una influencia apreciable en la fenomenología de Husserl</a:t>
            </a:r>
          </a:p>
          <a:p>
            <a:endParaRPr lang="es-AR" sz="19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s-AR" sz="1800"/>
              <a:t>Para una mejor comprensión del tema recomendamos: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25756" y="1193576"/>
            <a:ext cx="4932443" cy="447085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400"/>
              <a:t>Leer las siguientes secciones del libro de </a:t>
            </a:r>
            <a:r>
              <a:rPr lang="pt-BR" sz="1400" err="1"/>
              <a:t>Hume</a:t>
            </a:r>
            <a:r>
              <a:rPr lang="pt-BR" sz="1400"/>
              <a:t>: </a:t>
            </a:r>
            <a:r>
              <a:rPr lang="pt-BR" sz="1400" i="1"/>
              <a:t>Tratado de </a:t>
            </a:r>
            <a:r>
              <a:rPr lang="pt-BR" sz="1400" i="1" err="1"/>
              <a:t>la</a:t>
            </a:r>
            <a:r>
              <a:rPr lang="pt-BR" sz="1400" i="1"/>
              <a:t> </a:t>
            </a:r>
            <a:r>
              <a:rPr lang="pt-BR" sz="1400" i="1" err="1"/>
              <a:t>naturaleza</a:t>
            </a:r>
            <a:r>
              <a:rPr lang="pt-BR" sz="1400" i="1"/>
              <a:t> humana, Parte I, i-v. </a:t>
            </a:r>
            <a:r>
              <a:rPr lang="pt-BR" sz="1400"/>
              <a:t>(</a:t>
            </a:r>
            <a:r>
              <a:rPr lang="pt-BR" sz="1400" err="1"/>
              <a:t>en</a:t>
            </a:r>
            <a:r>
              <a:rPr lang="pt-BR" sz="1400"/>
              <a:t> </a:t>
            </a:r>
            <a:r>
              <a:rPr lang="pt-BR" sz="1400" err="1"/>
              <a:t>el</a:t>
            </a:r>
            <a:r>
              <a:rPr lang="pt-BR" sz="1400"/>
              <a:t> campus)</a:t>
            </a:r>
          </a:p>
          <a:p>
            <a:pPr>
              <a:lnSpc>
                <a:spcPct val="110000"/>
              </a:lnSpc>
            </a:pPr>
            <a:r>
              <a:rPr lang="es-AR" sz="1400"/>
              <a:t>Leer la clase escrita de la profesora </a:t>
            </a:r>
            <a:r>
              <a:rPr lang="es-AR" sz="1400" err="1"/>
              <a:t>Analía</a:t>
            </a:r>
            <a:r>
              <a:rPr lang="es-AR" sz="1400"/>
              <a:t> </a:t>
            </a:r>
            <a:r>
              <a:rPr lang="es-AR" sz="1400" err="1"/>
              <a:t>Melamed</a:t>
            </a:r>
            <a:r>
              <a:rPr lang="es-AR" sz="1400"/>
              <a:t> “El concepto de substancia en Descartes, antecedentes y proyecciones, de Aristóteles al empirismo”</a:t>
            </a:r>
            <a:endParaRPr lang="pt-BR" sz="1400"/>
          </a:p>
          <a:p>
            <a:pPr>
              <a:lnSpc>
                <a:spcPct val="110000"/>
              </a:lnSpc>
            </a:pPr>
            <a:r>
              <a:rPr lang="es-AR" sz="1400"/>
              <a:t>Leer el ensayo de </a:t>
            </a:r>
            <a:r>
              <a:rPr lang="es-AR" sz="1400" err="1"/>
              <a:t>Analía</a:t>
            </a:r>
            <a:r>
              <a:rPr lang="es-AR" sz="1400"/>
              <a:t> </a:t>
            </a:r>
            <a:r>
              <a:rPr lang="es-AR" sz="1400" err="1"/>
              <a:t>Melamed</a:t>
            </a:r>
            <a:r>
              <a:rPr lang="es-AR" sz="1400"/>
              <a:t>: "Críticas de </a:t>
            </a:r>
            <a:r>
              <a:rPr lang="es-AR" sz="1400" err="1"/>
              <a:t>Hume</a:t>
            </a:r>
            <a:r>
              <a:rPr lang="es-AR" sz="1400"/>
              <a:t> a las nociones de Causalidad, Substancia y Yo" en J C. Moran, </a:t>
            </a:r>
            <a:r>
              <a:rPr lang="es-AR" sz="1400" i="1"/>
              <a:t>Por el camino de la Filosofía </a:t>
            </a:r>
            <a:r>
              <a:rPr lang="es-AR" sz="1400"/>
              <a:t>(en el campus) </a:t>
            </a:r>
          </a:p>
          <a:p>
            <a:pPr>
              <a:lnSpc>
                <a:spcPct val="110000"/>
              </a:lnSpc>
            </a:pPr>
            <a:r>
              <a:rPr lang="es-AR" sz="1400"/>
              <a:t>Leer el capítulo de Carpio “El empirismo clásico </a:t>
            </a:r>
            <a:r>
              <a:rPr lang="es-AR" sz="1400" err="1"/>
              <a:t>Hume</a:t>
            </a:r>
            <a:r>
              <a:rPr lang="es-AR" sz="1400"/>
              <a:t>” (en el campus)</a:t>
            </a:r>
          </a:p>
          <a:p>
            <a:pPr>
              <a:lnSpc>
                <a:spcPct val="110000"/>
              </a:lnSpc>
            </a:pPr>
            <a:r>
              <a:rPr lang="es-AR" sz="1400"/>
              <a:t>Ver el documental “David </a:t>
            </a:r>
            <a:r>
              <a:rPr lang="es-AR" sz="1400" err="1"/>
              <a:t>Hume</a:t>
            </a:r>
            <a:r>
              <a:rPr lang="es-AR" sz="1400"/>
              <a:t>” de Grandes filósofos de canal A link </a:t>
            </a:r>
            <a:r>
              <a:rPr lang="es-AR" sz="1400">
                <a:hlinkClick r:id="rId3"/>
              </a:rPr>
              <a:t>https://www.youtube.com/watch?v=S6Tt-Ni5F-Q</a:t>
            </a:r>
            <a:endParaRPr lang="es-AR" sz="1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libro abierto&#10;&#10;Descripción generada automáticamente con confianza media">
            <a:extLst>
              <a:ext uri="{FF2B5EF4-FFF2-40B4-BE49-F238E27FC236}">
                <a16:creationId xmlns:a16="http://schemas.microsoft.com/office/drawing/2014/main" id="{9D0D5B47-9448-2B07-497A-05CF816FA8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384" r="52163" b="-1"/>
          <a:stretch/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s-AR"/>
              <a:t>Bibliografía usada para preparar la clase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330" y="2367092"/>
            <a:ext cx="5004665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AR" sz="1900"/>
              <a:t>El capítulo sobre Hume, escrito por A. G. N Flew en la compilación de O’Connor, D. J. (1968).</a:t>
            </a:r>
            <a:r>
              <a:rPr lang="es-AR" sz="1900" i="1"/>
              <a:t> Historia crítica de la Filosofía occidental, Bs. As., Paidós.</a:t>
            </a:r>
          </a:p>
          <a:p>
            <a:pPr>
              <a:lnSpc>
                <a:spcPct val="110000"/>
              </a:lnSpc>
            </a:pPr>
            <a:r>
              <a:rPr lang="es-AR" sz="1900" i="1"/>
              <a:t>“An introduction to Hume’s thought” de David Fate Norton </a:t>
            </a:r>
            <a:r>
              <a:rPr lang="es-AR" sz="1900"/>
              <a:t>en la compilación del mismo autor (1993) </a:t>
            </a:r>
            <a:r>
              <a:rPr lang="es-AR" sz="1900" i="1"/>
              <a:t>The Cambrige companion to Hume. Cambrige University Press.</a:t>
            </a:r>
            <a:endParaRPr lang="es-AR" sz="1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6360</TotalTime>
  <Words>3559</Words>
  <Application>Microsoft Office PowerPoint</Application>
  <PresentationFormat>Presentación en pantalla (4:3)</PresentationFormat>
  <Paragraphs>319</Paragraphs>
  <Slides>68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2" baseType="lpstr">
      <vt:lpstr>Arial</vt:lpstr>
      <vt:lpstr>Calibri</vt:lpstr>
      <vt:lpstr>Tw Cen MT</vt:lpstr>
      <vt:lpstr>Gota</vt:lpstr>
      <vt:lpstr>El empirismo consecuente o escéptico de David Hume</vt:lpstr>
      <vt:lpstr>Objetivos</vt:lpstr>
      <vt:lpstr>El debate racionalismo - empirismo</vt:lpstr>
      <vt:lpstr>Empirismo</vt:lpstr>
      <vt:lpstr>Representantes</vt:lpstr>
      <vt:lpstr>John Locke (1632-1704)</vt:lpstr>
      <vt:lpstr>Locke: fundador del empirismo</vt:lpstr>
      <vt:lpstr>Crítica a las ideas innatas</vt:lpstr>
      <vt:lpstr>Crítica de Locke a las ideas innatas</vt:lpstr>
      <vt:lpstr>Tabula rasa</vt:lpstr>
      <vt:lpstr>El problema de la  substancia en Locke</vt:lpstr>
      <vt:lpstr>George Berkeley (1685-1753)</vt:lpstr>
      <vt:lpstr>George Berkeley</vt:lpstr>
      <vt:lpstr>El Dios de Berkeley</vt:lpstr>
      <vt:lpstr>David Hume (1711-1776)</vt:lpstr>
      <vt:lpstr>Datos biográficos</vt:lpstr>
      <vt:lpstr>Datos biográficos</vt:lpstr>
      <vt:lpstr>Obras (selección)</vt:lpstr>
      <vt:lpstr>Tratado de la naturaleza humana</vt:lpstr>
      <vt:lpstr>Libro primero: Del entendimiento</vt:lpstr>
      <vt:lpstr>Presentación de PowerPoint</vt:lpstr>
      <vt:lpstr>Presentación de PowerPoint</vt:lpstr>
      <vt:lpstr>Percepciones</vt:lpstr>
      <vt:lpstr>Percepciones</vt:lpstr>
      <vt:lpstr>Problemas con la distinción</vt:lpstr>
      <vt:lpstr>Revisión del principio de semejanza</vt:lpstr>
      <vt:lpstr>Percepciones</vt:lpstr>
      <vt:lpstr>Proposición general</vt:lpstr>
      <vt:lpstr>Método del desafío</vt:lpstr>
      <vt:lpstr>Argumentos</vt:lpstr>
      <vt:lpstr>Primer principio</vt:lpstr>
      <vt:lpstr>Sección II: división del tema Impresiones</vt:lpstr>
      <vt:lpstr>Impresiones de la reflexión</vt:lpstr>
      <vt:lpstr>Sección III: De las ideas de la memoria y la imaginación</vt:lpstr>
      <vt:lpstr>ideas</vt:lpstr>
      <vt:lpstr>Imaginación</vt:lpstr>
      <vt:lpstr>Sección IV: la conexión y asociación de ideas</vt:lpstr>
      <vt:lpstr>Investigación sobre el entendimiento humano (1748)</vt:lpstr>
      <vt:lpstr>Investigación sobre el entendimiento humano (1748)</vt:lpstr>
      <vt:lpstr>Relaciones de ideas </vt:lpstr>
      <vt:lpstr>Cuestiones de hecho </vt:lpstr>
      <vt:lpstr>Rechazo a la metafísica</vt:lpstr>
      <vt:lpstr>Crítica a las ideas de substancia, causalidad y yo o alma substancial</vt:lpstr>
      <vt:lpstr>Crítica a las ideas de substancia, causalidad y yo o alma substancial</vt:lpstr>
      <vt:lpstr>Para Hume</vt:lpstr>
      <vt:lpstr>Crítica a la idea de causalidad</vt:lpstr>
      <vt:lpstr>Crítica a la idea de causalidad</vt:lpstr>
      <vt:lpstr>Presentación de PowerPoint</vt:lpstr>
      <vt:lpstr>La conexión necesaria</vt:lpstr>
      <vt:lpstr>Ejemplo</vt:lpstr>
      <vt:lpstr>El hábito</vt:lpstr>
      <vt:lpstr>Conclusión</vt:lpstr>
      <vt:lpstr>Consecuencias de la crítica a la causalidad</vt:lpstr>
      <vt:lpstr>Hume pone en evidencia el problema de la inducción</vt:lpstr>
      <vt:lpstr>El ejemplo del cisne negro</vt:lpstr>
      <vt:lpstr>Crítica a la noción de substancia</vt:lpstr>
      <vt:lpstr>Crítica a la noción de substancia</vt:lpstr>
      <vt:lpstr>Definición de Substancia para Hume</vt:lpstr>
      <vt:lpstr>Crítica a la noción de yo</vt:lpstr>
      <vt:lpstr>El yo es sólo un haz de percepciones</vt:lpstr>
      <vt:lpstr>Consecuencias escépticas</vt:lpstr>
      <vt:lpstr>El escepticismo de Hume</vt:lpstr>
      <vt:lpstr>El naturalismo de Hume</vt:lpstr>
      <vt:lpstr>La moral en Hume</vt:lpstr>
      <vt:lpstr>Moral</vt:lpstr>
      <vt:lpstr>Influencia posterior</vt:lpstr>
      <vt:lpstr>Para una mejor comprensión del tema recomendamos:</vt:lpstr>
      <vt:lpstr>Bibliografía usada para preparar la clase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Hume y el empirismo</dc:title>
  <dc:creator>jana</dc:creator>
  <cp:lastModifiedBy>Alejandra Bertucci</cp:lastModifiedBy>
  <cp:revision>24</cp:revision>
  <dcterms:created xsi:type="dcterms:W3CDTF">2019-04-05T18:11:48Z</dcterms:created>
  <dcterms:modified xsi:type="dcterms:W3CDTF">2025-04-10T14:38:27Z</dcterms:modified>
</cp:coreProperties>
</file>