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780" r:id="rId2"/>
    <p:sldMasterId id="2147483796" r:id="rId3"/>
    <p:sldMasterId id="2147483812" r:id="rId4"/>
    <p:sldMasterId id="2147483828" r:id="rId5"/>
    <p:sldMasterId id="2147483844" r:id="rId6"/>
  </p:sldMasterIdLst>
  <p:notesMasterIdLst>
    <p:notesMasterId r:id="rId26"/>
  </p:notesMasterIdLst>
  <p:sldIdLst>
    <p:sldId id="256" r:id="rId7"/>
    <p:sldId id="257" r:id="rId8"/>
    <p:sldId id="278" r:id="rId9"/>
    <p:sldId id="279" r:id="rId10"/>
    <p:sldId id="258" r:id="rId11"/>
    <p:sldId id="261" r:id="rId12"/>
    <p:sldId id="259" r:id="rId13"/>
    <p:sldId id="266" r:id="rId14"/>
    <p:sldId id="263" r:id="rId15"/>
    <p:sldId id="267" r:id="rId16"/>
    <p:sldId id="265" r:id="rId17"/>
    <p:sldId id="277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6B9C6B-7265-4640-84A6-83EBD47CB1DA}" type="datetimeFigureOut">
              <a:rPr lang="es-AR" smtClean="0"/>
              <a:t>03/09/2020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E6E9D-4548-4F3A-BF3E-49FE13F790C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79341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E6E9D-4548-4F3A-BF3E-49FE13F790C2}" type="slidenum">
              <a:rPr lang="es-AR" smtClean="0"/>
              <a:t>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5993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 smtClean="0">
              <a:latin typeface="Arial" charset="0"/>
              <a:cs typeface="Arial" charset="0"/>
            </a:endParaRPr>
          </a:p>
        </p:txBody>
      </p:sp>
      <p:sp>
        <p:nvSpPr>
          <p:cNvPr id="45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7422A60-87E5-4252-9B4D-9482E4AA46A2}" type="slidenum">
              <a:rPr lang="es-AR">
                <a:solidFill>
                  <a:prstClr val="black"/>
                </a:solidFill>
              </a:rPr>
              <a:pPr eaLnBrk="1" hangingPunct="1"/>
              <a:t>8</a:t>
            </a:fld>
            <a:endParaRPr lang="es-A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199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7AD82F5-B9AB-43EC-8142-39AFD82DE3FC}" type="slidenum">
              <a:rPr lang="es-AR" smtClean="0"/>
              <a:pPr eaLnBrk="1" hangingPunct="1"/>
              <a:t>9</a:t>
            </a:fld>
            <a:endParaRPr lang="es-AR" smtClean="0"/>
          </a:p>
        </p:txBody>
      </p:sp>
      <p:sp>
        <p:nvSpPr>
          <p:cNvPr id="4608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608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73E1DE6A-20E7-47C7-95A3-45F84014E6FE}" type="slidenum">
              <a:rPr lang="es-ES" sz="1200"/>
              <a:pPr algn="r" eaLnBrk="1" hangingPunct="1"/>
              <a:t>9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387320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E6E9D-4548-4F3A-BF3E-49FE13F790C2}" type="slidenum">
              <a:rPr lang="es-AR" smtClean="0"/>
              <a:t>11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27726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E6E9D-4548-4F3A-BF3E-49FE13F790C2}" type="slidenum">
              <a:rPr lang="es-AR" smtClean="0"/>
              <a:t>17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8942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D5B0F9A-B26B-4CFE-976A-F249EA67DC68}" type="datetimeFigureOut">
              <a:rPr lang="es-AR" smtClean="0"/>
              <a:t>03/09/2020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7D49E5A-197A-4EB8-BCA4-6D018432245D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5B0F9A-B26B-4CFE-976A-F249EA67DC68}" type="datetimeFigureOut">
              <a:rPr lang="es-AR" smtClean="0"/>
              <a:t>03/09/2020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49E5A-197A-4EB8-BCA4-6D018432245D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5B0F9A-B26B-4CFE-976A-F249EA67DC68}" type="datetimeFigureOut">
              <a:rPr lang="es-AR" smtClean="0"/>
              <a:t>03/09/2020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49E5A-197A-4EB8-BCA4-6D018432245D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5B0F9A-B26B-4CFE-976A-F249EA67DC68}" type="datetimeFigureOut">
              <a:rPr lang="es-AR" smtClean="0"/>
              <a:t>03/09/2020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49E5A-197A-4EB8-BCA4-6D018432245D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5B0F9A-B26B-4CFE-976A-F249EA67DC68}" type="datetimeFigureOut">
              <a:rPr lang="es-AR" smtClean="0"/>
              <a:t>03/09/2020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49E5A-197A-4EB8-BCA4-6D018432245D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5B0F9A-B26B-4CFE-976A-F249EA67DC68}" type="datetimeFigureOut">
              <a:rPr lang="es-AR" smtClean="0"/>
              <a:t>03/09/2020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49E5A-197A-4EB8-BCA4-6D018432245D}" type="slidenum">
              <a:rPr lang="es-AR" smtClean="0"/>
              <a:t>‹Nº›</a:t>
            </a:fld>
            <a:endParaRPr lang="es-AR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5B0F9A-B26B-4CFE-976A-F249EA67DC68}" type="datetimeFigureOut">
              <a:rPr lang="es-AR" smtClean="0"/>
              <a:t>03/09/2020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49E5A-197A-4EB8-BCA4-6D018432245D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D5B0F9A-B26B-4CFE-976A-F249EA67DC68}" type="datetimeFigureOut">
              <a:rPr lang="es-AR" smtClean="0"/>
              <a:t>03/09/2020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49E5A-197A-4EB8-BCA4-6D018432245D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D5B0F9A-B26B-4CFE-976A-F249EA67DC68}" type="datetimeFigureOut">
              <a:rPr lang="es-AR" smtClean="0"/>
              <a:t>03/09/2020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7D49E5A-197A-4EB8-BCA4-6D018432245D}" type="slidenum">
              <a:rPr lang="es-AR" smtClean="0"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5B0F9A-B26B-4CFE-976A-F249EA67DC68}" type="datetimeFigureOut">
              <a:rPr lang="es-AR" smtClean="0"/>
              <a:t>03/09/2020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49E5A-197A-4EB8-BCA4-6D018432245D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5B0F9A-B26B-4CFE-976A-F249EA67DC68}" type="datetimeFigureOut">
              <a:rPr lang="es-AR" smtClean="0"/>
              <a:t>03/09/2020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49E5A-197A-4EB8-BCA4-6D018432245D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s-ES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833F515-ED67-4CF7-B2D4-642B3164D5D0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82819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B6AEC90-BFEE-4AD4-B93E-FEC001352EB5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932513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BBA473-10A0-4326-A8B6-CE0030C2F212}" type="slidenum">
              <a:rPr lang="es-E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white"/>
              </a:solidFill>
            </a:endParaRPr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8960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CC1E9BE-B41A-4510-B4B2-8FE3D03749F9}" type="slidenum">
              <a:rPr lang="es-E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white"/>
              </a:solidFill>
            </a:endParaRPr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798162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77FBC10-2908-44E0-899E-B52ED7886DCC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1113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0AAE8B4-456C-42CF-94D1-6DADB247EBBC}" type="slidenum">
              <a:rPr lang="es-E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white"/>
              </a:solidFill>
            </a:endParaRPr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687932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C721C92-F9B8-44A4-890A-0FCAE720822D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1915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4B2B9B1-CED8-48D1-97FD-0768F43C9F1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8841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89DDA80-3902-47C3-80F3-4F1CAB343C5D}" type="slidenum">
              <a:rPr lang="es-E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582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F98553C-1735-4E92-815F-979F11B87562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1230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F8EFD4B-E0A7-4269-9C80-DA1AC4BB1914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5016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ítulo y texto encima de l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8153400" cy="1943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33400" y="3924300"/>
            <a:ext cx="8153400" cy="1943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796647D-301F-4D56-A809-4F78F2DD33F4}" type="slidenum">
              <a:rPr lang="es-E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2602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ítulo y diagrama u organi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SmartArt"/>
          <p:cNvSpPr>
            <a:spLocks noGrp="1"/>
          </p:cNvSpPr>
          <p:nvPr>
            <p:ph type="dgm" idx="1"/>
          </p:nvPr>
        </p:nvSpPr>
        <p:spPr>
          <a:xfrm>
            <a:off x="533400" y="1828800"/>
            <a:ext cx="8153400" cy="4038600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F033577-B762-4E82-8E06-C335E380D073}" type="slidenum">
              <a:rPr lang="es-E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1390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n-US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n-US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B9B73-87C4-423C-AB7D-80E9E9C49CD6}" type="slidenum">
              <a:rPr lang="es-AR" altLang="en-U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A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5874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ítulo, 2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n-US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n-US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182D3-D739-4EF1-9C7B-7E142DD065AD}" type="slidenum">
              <a:rPr lang="es-AR" altLang="en-U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A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8266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s-ES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833F515-ED67-4CF7-B2D4-642B3164D5D0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06872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B6AEC90-BFEE-4AD4-B93E-FEC001352EB5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3304613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BBA473-10A0-4326-A8B6-CE0030C2F212}" type="slidenum">
              <a:rPr lang="es-E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white"/>
              </a:solidFill>
            </a:endParaRPr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0234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CC1E9BE-B41A-4510-B4B2-8FE3D03749F9}" type="slidenum">
              <a:rPr lang="es-E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white"/>
              </a:solidFill>
            </a:endParaRPr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598326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77FBC10-2908-44E0-899E-B52ED7886DCC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2528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0AAE8B4-456C-42CF-94D1-6DADB247EBBC}" type="slidenum">
              <a:rPr lang="es-E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white"/>
              </a:solidFill>
            </a:endParaRPr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645005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C721C92-F9B8-44A4-890A-0FCAE720822D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0429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4B2B9B1-CED8-48D1-97FD-0768F43C9F1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082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89DDA80-3902-47C3-80F3-4F1CAB343C5D}" type="slidenum">
              <a:rPr lang="es-E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1681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F98553C-1735-4E92-815F-979F11B87562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7258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F8EFD4B-E0A7-4269-9C80-DA1AC4BB1914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918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ítulo y texto encima de l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8153400" cy="1943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33400" y="3924300"/>
            <a:ext cx="8153400" cy="1943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796647D-301F-4D56-A809-4F78F2DD33F4}" type="slidenum">
              <a:rPr lang="es-E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0297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ítulo y diagrama u organi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SmartArt"/>
          <p:cNvSpPr>
            <a:spLocks noGrp="1"/>
          </p:cNvSpPr>
          <p:nvPr>
            <p:ph type="dgm" idx="1"/>
          </p:nvPr>
        </p:nvSpPr>
        <p:spPr>
          <a:xfrm>
            <a:off x="533400" y="1828800"/>
            <a:ext cx="8153400" cy="4038600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F033577-B762-4E82-8E06-C335E380D073}" type="slidenum">
              <a:rPr lang="es-E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378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n-US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n-US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B9B73-87C4-423C-AB7D-80E9E9C49CD6}" type="slidenum">
              <a:rPr lang="es-AR" altLang="en-U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A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6037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ítulo, 2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n-US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n-US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182D3-D739-4EF1-9C7B-7E142DD065AD}" type="slidenum">
              <a:rPr lang="es-AR" altLang="en-U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A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1865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s-ES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833F515-ED67-4CF7-B2D4-642B3164D5D0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87243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B6AEC90-BFEE-4AD4-B93E-FEC001352EB5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795834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BBA473-10A0-4326-A8B6-CE0030C2F212}" type="slidenum">
              <a:rPr lang="es-E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white"/>
              </a:solidFill>
            </a:endParaRPr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3756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CC1E9BE-B41A-4510-B4B2-8FE3D03749F9}" type="slidenum">
              <a:rPr lang="es-E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white"/>
              </a:solidFill>
            </a:endParaRPr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87099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77FBC10-2908-44E0-899E-B52ED7886DCC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073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0AAE8B4-456C-42CF-94D1-6DADB247EBBC}" type="slidenum">
              <a:rPr lang="es-E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white"/>
              </a:solidFill>
            </a:endParaRPr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512490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C721C92-F9B8-44A4-890A-0FCAE720822D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87399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4B2B9B1-CED8-48D1-97FD-0768F43C9F1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122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89DDA80-3902-47C3-80F3-4F1CAB343C5D}" type="slidenum">
              <a:rPr lang="es-E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7852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F98553C-1735-4E92-815F-979F11B87562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6637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F8EFD4B-E0A7-4269-9C80-DA1AC4BB1914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796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ítulo y texto encima de l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8153400" cy="1943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33400" y="3924300"/>
            <a:ext cx="8153400" cy="1943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796647D-301F-4D56-A809-4F78F2DD33F4}" type="slidenum">
              <a:rPr lang="es-E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5812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ítulo y diagrama u organi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SmartArt"/>
          <p:cNvSpPr>
            <a:spLocks noGrp="1"/>
          </p:cNvSpPr>
          <p:nvPr>
            <p:ph type="dgm" idx="1"/>
          </p:nvPr>
        </p:nvSpPr>
        <p:spPr>
          <a:xfrm>
            <a:off x="533400" y="1828800"/>
            <a:ext cx="8153400" cy="4038600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F033577-B762-4E82-8E06-C335E380D073}" type="slidenum">
              <a:rPr lang="es-E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291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n-US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n-US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B9B73-87C4-423C-AB7D-80E9E9C49CD6}" type="slidenum">
              <a:rPr lang="es-AR" altLang="en-U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A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4880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ítulo, 2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n-US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n-US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182D3-D739-4EF1-9C7B-7E142DD065AD}" type="slidenum">
              <a:rPr lang="es-AR" altLang="en-U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A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6671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s-ES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833F515-ED67-4CF7-B2D4-642B3164D5D0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7201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B6AEC90-BFEE-4AD4-B93E-FEC001352EB5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722698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BBA473-10A0-4326-A8B6-CE0030C2F212}" type="slidenum">
              <a:rPr lang="es-E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white"/>
              </a:solidFill>
            </a:endParaRPr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6862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CC1E9BE-B41A-4510-B4B2-8FE3D03749F9}" type="slidenum">
              <a:rPr lang="es-E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white"/>
              </a:solidFill>
            </a:endParaRPr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3077025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77FBC10-2908-44E0-899E-B52ED7886DCC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914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0AAE8B4-456C-42CF-94D1-6DADB247EBBC}" type="slidenum">
              <a:rPr lang="es-E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white"/>
              </a:solidFill>
            </a:endParaRPr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989906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C721C92-F9B8-44A4-890A-0FCAE720822D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08341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4B2B9B1-CED8-48D1-97FD-0768F43C9F1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7683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89DDA80-3902-47C3-80F3-4F1CAB343C5D}" type="slidenum">
              <a:rPr lang="es-E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3906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F98553C-1735-4E92-815F-979F11B87562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85342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F8EFD4B-E0A7-4269-9C80-DA1AC4BB1914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9960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ítulo y texto encima de l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8153400" cy="1943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33400" y="3924300"/>
            <a:ext cx="8153400" cy="1943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796647D-301F-4D56-A809-4F78F2DD33F4}" type="slidenum">
              <a:rPr lang="es-E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92579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ítulo y diagrama u organi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SmartArt"/>
          <p:cNvSpPr>
            <a:spLocks noGrp="1"/>
          </p:cNvSpPr>
          <p:nvPr>
            <p:ph type="dgm" idx="1"/>
          </p:nvPr>
        </p:nvSpPr>
        <p:spPr>
          <a:xfrm>
            <a:off x="533400" y="1828800"/>
            <a:ext cx="8153400" cy="4038600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F033577-B762-4E82-8E06-C335E380D073}" type="slidenum">
              <a:rPr lang="es-E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87198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n-US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n-US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B9B73-87C4-423C-AB7D-80E9E9C49CD6}" type="slidenum">
              <a:rPr lang="es-AR" altLang="en-U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A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5001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ítulo, 2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n-US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n-US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182D3-D739-4EF1-9C7B-7E142DD065AD}" type="slidenum">
              <a:rPr lang="es-AR" altLang="en-U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A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1918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s-ES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833F515-ED67-4CF7-B2D4-642B3164D5D0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956395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B6AEC90-BFEE-4AD4-B93E-FEC001352EB5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285322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BBA473-10A0-4326-A8B6-CE0030C2F212}" type="slidenum">
              <a:rPr lang="es-E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white"/>
              </a:solidFill>
            </a:endParaRPr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4929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CC1E9BE-B41A-4510-B4B2-8FE3D03749F9}" type="slidenum">
              <a:rPr lang="es-E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white"/>
              </a:solidFill>
            </a:endParaRPr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088314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77FBC10-2908-44E0-899E-B52ED7886DCC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933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0AAE8B4-456C-42CF-94D1-6DADB247EBBC}" type="slidenum">
              <a:rPr lang="es-E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white"/>
              </a:solidFill>
            </a:endParaRPr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875403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C721C92-F9B8-44A4-890A-0FCAE720822D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59041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4B2B9B1-CED8-48D1-97FD-0768F43C9F1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2368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89DDA80-3902-47C3-80F3-4F1CAB343C5D}" type="slidenum">
              <a:rPr lang="es-E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0741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F98553C-1735-4E92-815F-979F11B87562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05899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F8EFD4B-E0A7-4269-9C80-DA1AC4BB1914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9425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ítulo y texto encima de l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8153400" cy="1943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33400" y="3924300"/>
            <a:ext cx="8153400" cy="1943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796647D-301F-4D56-A809-4F78F2DD33F4}" type="slidenum">
              <a:rPr lang="es-E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65542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ítulo y diagrama u organi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SmartArt"/>
          <p:cNvSpPr>
            <a:spLocks noGrp="1"/>
          </p:cNvSpPr>
          <p:nvPr>
            <p:ph type="dgm" idx="1"/>
          </p:nvPr>
        </p:nvSpPr>
        <p:spPr>
          <a:xfrm>
            <a:off x="533400" y="1828800"/>
            <a:ext cx="8153400" cy="4038600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F033577-B762-4E82-8E06-C335E380D073}" type="slidenum">
              <a:rPr lang="es-E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76725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n-US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n-US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B9B73-87C4-423C-AB7D-80E9E9C49CD6}" type="slidenum">
              <a:rPr lang="es-AR" altLang="en-U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A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4554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ítulo, 2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n-US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altLang="en-US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182D3-D739-4EF1-9C7B-7E142DD065AD}" type="slidenum">
              <a:rPr lang="es-AR" altLang="en-U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A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983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43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58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73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D5B0F9A-B26B-4CFE-976A-F249EA67DC68}" type="datetimeFigureOut">
              <a:rPr lang="es-AR" smtClean="0"/>
              <a:t>03/09/2020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7D49E5A-197A-4EB8-BCA4-6D018432245D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7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96E1AC-A648-47F9-A59A-B3AEC8C02F91}" type="slidenum">
              <a:rPr lang="es-ES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2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7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96E1AC-A648-47F9-A59A-B3AEC8C02F91}" type="slidenum">
              <a:rPr lang="es-ES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624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  <p:sldLayoutId id="2147483810" r:id="rId14"/>
    <p:sldLayoutId id="2147483811" r:id="rId15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7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96E1AC-A648-47F9-A59A-B3AEC8C02F91}" type="slidenum">
              <a:rPr lang="es-ES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06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7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96E1AC-A648-47F9-A59A-B3AEC8C02F91}" type="slidenum">
              <a:rPr lang="es-ES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63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7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96E1AC-A648-47F9-A59A-B3AEC8C02F91}" type="slidenum">
              <a:rPr lang="es-ES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374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381000"/>
            <a:ext cx="7918648" cy="527720"/>
          </a:xfrm>
        </p:spPr>
        <p:txBody>
          <a:bodyPr>
            <a:normAutofit fontScale="90000"/>
          </a:bodyPr>
          <a:lstStyle/>
          <a:p>
            <a:endParaRPr lang="es-AR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2492896"/>
            <a:ext cx="8208912" cy="2088232"/>
          </a:xfrm>
        </p:spPr>
        <p:txBody>
          <a:bodyPr/>
          <a:lstStyle/>
          <a:p>
            <a:pPr algn="l"/>
            <a:r>
              <a:rPr lang="es-AR" dirty="0" smtClean="0"/>
              <a:t>	</a:t>
            </a:r>
          </a:p>
          <a:p>
            <a:pPr algn="l"/>
            <a:r>
              <a:rPr lang="es-AR" sz="3200" dirty="0" smtClean="0">
                <a:latin typeface="Arial Black" pitchFamily="34" charset="0"/>
              </a:rPr>
              <a:t>LINGÜÍSTICA 2020</a:t>
            </a:r>
            <a:endParaRPr lang="es-AR" sz="3200" dirty="0"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72" y="1027067"/>
            <a:ext cx="8712004" cy="1312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84684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7544" y="1052736"/>
            <a:ext cx="8568952" cy="729427"/>
          </a:xfrm>
        </p:spPr>
        <p:txBody>
          <a:bodyPr>
            <a:noAutofit/>
          </a:bodyPr>
          <a:lstStyle/>
          <a:p>
            <a:pPr algn="l">
              <a:spcAft>
                <a:spcPts val="0"/>
              </a:spcAft>
            </a:pPr>
            <a:r>
              <a:rPr lang="es-ES" sz="28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UNIDAD 1</a:t>
            </a:r>
            <a:br>
              <a:rPr lang="es-ES" sz="28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</a:br>
            <a:r>
              <a:rPr lang="es-ES" sz="28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EL </a:t>
            </a:r>
            <a:r>
              <a:rPr lang="es-ES" sz="2800" dirty="0">
                <a:effectLst/>
                <a:latin typeface="Arial" pitchFamily="34" charset="0"/>
                <a:ea typeface="Calibri"/>
                <a:cs typeface="Arial" pitchFamily="34" charset="0"/>
              </a:rPr>
              <a:t>PARADIGMA COMUNICACIONAL EN LOS ESTUDIOS DEL LENGUAJE </a:t>
            </a:r>
            <a:endParaRPr lang="es-AR" sz="2800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916832"/>
            <a:ext cx="8640960" cy="3024336"/>
          </a:xfrm>
        </p:spPr>
        <p:txBody>
          <a:bodyPr>
            <a:normAutofit/>
          </a:bodyPr>
          <a:lstStyle/>
          <a:p>
            <a:pPr algn="l"/>
            <a:endParaRPr lang="es-ES" sz="2800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pPr algn="l"/>
            <a:r>
              <a:rPr lang="es-ES" sz="2800" dirty="0" smtClean="0">
                <a:latin typeface="Arial" pitchFamily="34" charset="0"/>
                <a:ea typeface="Calibri"/>
                <a:cs typeface="Arial" pitchFamily="34" charset="0"/>
              </a:rPr>
              <a:t>1.1</a:t>
            </a:r>
            <a:r>
              <a:rPr lang="es-ES" sz="2800" dirty="0">
                <a:latin typeface="Arial" pitchFamily="34" charset="0"/>
                <a:ea typeface="Calibri"/>
                <a:cs typeface="Arial" pitchFamily="34" charset="0"/>
              </a:rPr>
              <a:t>.  La naturaleza del lenguaje. Lenguaje, discurso y sociedad. El lenguaje en uso como constitutivo de la organización social. El discurso como interacción social.</a:t>
            </a:r>
            <a:endParaRPr lang="es-AR" sz="2800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7984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5400" b="1" dirty="0"/>
              <a:t>Para reflexionar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179512" y="1844824"/>
            <a:ext cx="8712968" cy="4032448"/>
          </a:xfrm>
        </p:spPr>
        <p:txBody>
          <a:bodyPr/>
          <a:lstStyle/>
          <a:p>
            <a:pPr algn="just"/>
            <a:r>
              <a:rPr lang="es-ES" sz="2000" dirty="0"/>
              <a:t>¿En qué  medida los </a:t>
            </a:r>
            <a:r>
              <a:rPr lang="es-ES" sz="2000" b="1" dirty="0"/>
              <a:t>Estudios del Lenguaje/Discurso </a:t>
            </a:r>
            <a:r>
              <a:rPr lang="es-ES" sz="2000" dirty="0"/>
              <a:t>-en tanto modelos teóricos/metodológicos- nos permiten indagar los procesos de reproducción y transformación de las significaciones sociales que impactan de manera permanente en nuestra subjetividad?</a:t>
            </a:r>
          </a:p>
          <a:p>
            <a:pPr algn="just"/>
            <a:endParaRPr lang="es-ES" sz="2000" dirty="0"/>
          </a:p>
          <a:p>
            <a:pPr algn="just"/>
            <a:r>
              <a:rPr lang="es-ES" sz="2000" dirty="0"/>
              <a:t>El enfoque del discurso resitúa el lugar desde donde pensar diferentes formaciones  ideológicas.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3363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roup 191">
            <a:extLst>
              <a:ext uri="{FF2B5EF4-FFF2-40B4-BE49-F238E27FC236}">
                <a16:creationId xmlns:a16="http://schemas.microsoft.com/office/drawing/2014/main" xmlns="" id="{A5AFB369-4673-4727-A7CD-D86AFE0AE0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-8467"/>
            <a:ext cx="9144000" cy="6866467"/>
            <a:chOff x="0" y="-8467"/>
            <a:chExt cx="12192000" cy="6866467"/>
          </a:xfrm>
        </p:grpSpPr>
        <p:sp>
          <p:nvSpPr>
            <p:cNvPr id="193" name="Freeform 14">
              <a:extLst>
                <a:ext uri="{FF2B5EF4-FFF2-40B4-BE49-F238E27FC236}">
                  <a16:creationId xmlns:a16="http://schemas.microsoft.com/office/drawing/2014/main" xmlns="" id="{50709826-4D6B-4A97-8DB3-5DA1666262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xmlns="" id="{47263F58-6EE6-45B3-9BF2-C0BD5D30A5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xmlns="" id="{5197CE03-EB81-4718-BEA1-C2D488961E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Rectangle 23">
              <a:extLst>
                <a:ext uri="{FF2B5EF4-FFF2-40B4-BE49-F238E27FC236}">
                  <a16:creationId xmlns:a16="http://schemas.microsoft.com/office/drawing/2014/main" xmlns="" id="{A3451629-72D6-4E33-A99A-40FAF7445DD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7" name="Rectangle 25">
              <a:extLst>
                <a:ext uri="{FF2B5EF4-FFF2-40B4-BE49-F238E27FC236}">
                  <a16:creationId xmlns:a16="http://schemas.microsoft.com/office/drawing/2014/main" xmlns="" id="{E04F0FD4-BCD5-4435-A6B5-A2E69303B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8" name="Isosceles Triangle 197">
              <a:extLst>
                <a:ext uri="{FF2B5EF4-FFF2-40B4-BE49-F238E27FC236}">
                  <a16:creationId xmlns:a16="http://schemas.microsoft.com/office/drawing/2014/main" xmlns="" id="{DE110F09-1C81-4E73-B5E9-D857CD879F0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9" name="Rectangle 27">
              <a:extLst>
                <a:ext uri="{FF2B5EF4-FFF2-40B4-BE49-F238E27FC236}">
                  <a16:creationId xmlns:a16="http://schemas.microsoft.com/office/drawing/2014/main" xmlns="" id="{273A9C01-06BD-4E8E-8BBF-2E2A9ECF49C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0" name="Rectangle 28">
              <a:extLst>
                <a:ext uri="{FF2B5EF4-FFF2-40B4-BE49-F238E27FC236}">
                  <a16:creationId xmlns:a16="http://schemas.microsoft.com/office/drawing/2014/main" xmlns="" id="{B206C9B2-27BE-4B6F-A4D0-485FBBEB58F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1" name="Rectangle 29">
              <a:extLst>
                <a:ext uri="{FF2B5EF4-FFF2-40B4-BE49-F238E27FC236}">
                  <a16:creationId xmlns:a16="http://schemas.microsoft.com/office/drawing/2014/main" xmlns="" id="{2E7D673E-0C5C-4F2B-B46E-3E9286B9E8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2" name="Isosceles Triangle 201">
              <a:extLst>
                <a:ext uri="{FF2B5EF4-FFF2-40B4-BE49-F238E27FC236}">
                  <a16:creationId xmlns:a16="http://schemas.microsoft.com/office/drawing/2014/main" xmlns="" id="{F0F78B34-9B26-4CA9-B8F0-B9638730F9F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3 Imagen" descr="descarga (1).jpg"/>
          <p:cNvPicPr>
            <a:picLocks noChangeAspect="1"/>
          </p:cNvPicPr>
          <p:nvPr/>
        </p:nvPicPr>
        <p:blipFill rotWithShape="1">
          <a:blip r:embed="rId2"/>
          <a:srcRect l="4125"/>
          <a:stretch/>
        </p:blipFill>
        <p:spPr>
          <a:xfrm>
            <a:off x="20" y="-1"/>
            <a:ext cx="4046200" cy="6858001"/>
          </a:xfrm>
          <a:custGeom>
            <a:avLst/>
            <a:gdLst>
              <a:gd name="connsiteX0" fmla="*/ 842596 w 5394960"/>
              <a:gd name="connsiteY0" fmla="*/ 0 h 6858000"/>
              <a:gd name="connsiteX1" fmla="*/ 5394960 w 5394960"/>
              <a:gd name="connsiteY1" fmla="*/ 0 h 6858000"/>
              <a:gd name="connsiteX2" fmla="*/ 5394960 w 5394960"/>
              <a:gd name="connsiteY2" fmla="*/ 21851 h 6858000"/>
              <a:gd name="connsiteX3" fmla="*/ 4365943 w 5394960"/>
              <a:gd name="connsiteY3" fmla="*/ 6858000 h 6858000"/>
              <a:gd name="connsiteX4" fmla="*/ 0 w 5394960"/>
              <a:gd name="connsiteY4" fmla="*/ 6858000 h 6858000"/>
              <a:gd name="connsiteX5" fmla="*/ 0 w 5394960"/>
              <a:gd name="connsiteY5" fmla="*/ 56661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13313" name="1 Título"/>
          <p:cNvSpPr>
            <a:spLocks noGrp="1"/>
          </p:cNvSpPr>
          <p:nvPr>
            <p:ph type="ctrTitle" idx="4294967295"/>
          </p:nvPr>
        </p:nvSpPr>
        <p:spPr>
          <a:xfrm>
            <a:off x="4035422" y="1678665"/>
            <a:ext cx="2915879" cy="237216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>
              <a:lnSpc>
                <a:spcPct val="90000"/>
              </a:lnSpc>
            </a:pPr>
            <a:r>
              <a:rPr lang="en-US" sz="1400"/>
              <a:t/>
            </a:r>
            <a:br>
              <a:rPr lang="en-US" sz="1400"/>
            </a:br>
            <a:r>
              <a:rPr lang="en-US" sz="1400"/>
              <a:t/>
            </a:r>
            <a:br>
              <a:rPr lang="en-US" sz="1400"/>
            </a:br>
            <a:r>
              <a:rPr lang="en-US" sz="1400"/>
              <a:t>PARRET H. [1984]. “Las teorías y sus ideologías esenciales”. En: PARRET Y DUCROT, (1995). </a:t>
            </a:r>
            <a:r>
              <a:rPr lang="en-US" sz="1400" i="1"/>
              <a:t>Teorías lingüísticas y enunciación. Publicación de la UBA.</a:t>
            </a:r>
            <a:br>
              <a:rPr lang="en-US" sz="1400" i="1"/>
            </a:br>
            <a:r>
              <a:rPr lang="en-US" sz="1400" i="1"/>
              <a:t> Conferencia dictada el 24 de abril de 1984 en la Facultad de Filosofía y Letras y traducida 	oralmente del francés por la Dra. Beatriz 	Lavandera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191765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0" y="1412776"/>
            <a:ext cx="9036496" cy="5256584"/>
          </a:xfrm>
        </p:spPr>
        <p:txBody>
          <a:bodyPr/>
          <a:lstStyle/>
          <a:p>
            <a:r>
              <a:rPr lang="es-AR" dirty="0"/>
              <a:t>¿Cuáles son los presupuestos ideológicos de las teorías lingüísticas</a:t>
            </a:r>
            <a:r>
              <a:rPr lang="es-AR" dirty="0" smtClean="0"/>
              <a:t>?</a:t>
            </a:r>
            <a:endParaRPr lang="es-AR" dirty="0"/>
          </a:p>
          <a:p>
            <a:endParaRPr lang="es-AR" dirty="0"/>
          </a:p>
          <a:p>
            <a:r>
              <a:rPr lang="es-AR" dirty="0"/>
              <a:t>¿Por qué el discurso de la ciencia es un discurso ideológico</a:t>
            </a:r>
            <a:r>
              <a:rPr lang="es-AR" dirty="0" smtClean="0"/>
              <a:t>?</a:t>
            </a:r>
            <a:endParaRPr lang="es-AR" dirty="0"/>
          </a:p>
          <a:p>
            <a:endParaRPr lang="es-AR" dirty="0"/>
          </a:p>
          <a:p>
            <a:r>
              <a:rPr lang="es-AR" dirty="0"/>
              <a:t>Ideología interna </a:t>
            </a:r>
            <a:r>
              <a:rPr lang="es-AR" dirty="0" smtClean="0"/>
              <a:t>vs. </a:t>
            </a:r>
            <a:r>
              <a:rPr lang="es-AR" dirty="0"/>
              <a:t>ideología externa</a:t>
            </a:r>
          </a:p>
          <a:p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395536" y="332656"/>
            <a:ext cx="8496944" cy="562074"/>
          </a:xfrm>
        </p:spPr>
        <p:txBody>
          <a:bodyPr>
            <a:noAutofit/>
          </a:bodyPr>
          <a:lstStyle/>
          <a:p>
            <a:r>
              <a:rPr lang="es-ES" sz="1800" b="0" dirty="0">
                <a:effectLst/>
                <a:latin typeface="Arial" pitchFamily="34" charset="0"/>
                <a:cs typeface="Arial" pitchFamily="34" charset="0"/>
              </a:rPr>
              <a:t>PARRET H. 1984, “Las teorías y sus ideologías esenciales”, en: PARRET Y DUCROT 1995, </a:t>
            </a:r>
            <a:r>
              <a:rPr lang="es-ES" sz="1800" b="0" i="1" dirty="0">
                <a:effectLst/>
                <a:latin typeface="Arial" pitchFamily="34" charset="0"/>
                <a:cs typeface="Arial" pitchFamily="34" charset="0"/>
              </a:rPr>
              <a:t>Teorías lingüísticas y enunciación</a:t>
            </a:r>
            <a:r>
              <a:rPr lang="es-ES" sz="1800" b="0" dirty="0">
                <a:effectLst/>
                <a:latin typeface="Arial" pitchFamily="34" charset="0"/>
                <a:cs typeface="Arial" pitchFamily="34" charset="0"/>
              </a:rPr>
              <a:t>. Publicación de la UBA.</a:t>
            </a:r>
            <a:endParaRPr lang="es-AR" sz="1800" b="0" dirty="0"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986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179512" y="0"/>
            <a:ext cx="7761288" cy="7032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3200" b="1" dirty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s-ES_tradnl" sz="3200" b="1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es-ES_tradnl" sz="3200" b="1" dirty="0" smtClean="0">
                <a:solidFill>
                  <a:schemeClr val="tx2">
                    <a:satMod val="130000"/>
                  </a:schemeClr>
                </a:solidFill>
              </a:rPr>
              <a:t>	</a:t>
            </a:r>
            <a:r>
              <a:rPr lang="es-ES_tradnl" sz="3200" b="1" dirty="0" smtClean="0">
                <a:solidFill>
                  <a:schemeClr val="tx2">
                    <a:satMod val="13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Dos posiciones </a:t>
            </a:r>
            <a:r>
              <a:rPr lang="es-ES_tradnl" sz="3200" b="1" dirty="0">
                <a:solidFill>
                  <a:schemeClr val="tx2">
                    <a:satMod val="13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paradigmáticas:</a:t>
            </a:r>
            <a:endParaRPr lang="es-ES" sz="3200" b="1" dirty="0">
              <a:solidFill>
                <a:schemeClr val="tx2">
                  <a:satMod val="13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2" name="2 Marcador de texto"/>
          <p:cNvSpPr>
            <a:spLocks noGrp="1"/>
          </p:cNvSpPr>
          <p:nvPr>
            <p:ph type="body" idx="4294967295"/>
          </p:nvPr>
        </p:nvSpPr>
        <p:spPr>
          <a:xfrm>
            <a:off x="251520" y="1268760"/>
            <a:ext cx="4176464" cy="401290"/>
          </a:xfrm>
          <a:ln>
            <a:solidFill>
              <a:schemeClr val="bg2">
                <a:lumMod val="75000"/>
              </a:schemeClr>
            </a:solidFill>
          </a:ln>
        </p:spPr>
        <p:txBody>
          <a:bodyPr anchor="b">
            <a:normAutofit fontScale="77500" lnSpcReduction="20000"/>
          </a:bodyPr>
          <a:lstStyle/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s-ES" sz="3400" b="1" dirty="0" smtClean="0">
                <a:latin typeface="Arial" pitchFamily="34" charset="0"/>
                <a:cs typeface="Arial" pitchFamily="34" charset="0"/>
              </a:rPr>
              <a:t>Función </a:t>
            </a:r>
            <a:r>
              <a:rPr lang="es-ES" sz="3400" b="1" dirty="0">
                <a:latin typeface="Arial" pitchFamily="34" charset="0"/>
                <a:cs typeface="Arial" pitchFamily="34" charset="0"/>
              </a:rPr>
              <a:t>representativa</a:t>
            </a:r>
          </a:p>
        </p:txBody>
      </p:sp>
      <p:sp>
        <p:nvSpPr>
          <p:cNvPr id="31748" name="3 Marcador de contenido"/>
          <p:cNvSpPr>
            <a:spLocks noGrp="1"/>
          </p:cNvSpPr>
          <p:nvPr>
            <p:ph sz="half" idx="4294967295"/>
          </p:nvPr>
        </p:nvSpPr>
        <p:spPr>
          <a:xfrm>
            <a:off x="179512" y="1772816"/>
            <a:ext cx="4608512" cy="4465637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lvl="0">
              <a:buClr>
                <a:srgbClr val="2DA2BF"/>
              </a:buClr>
              <a:buFont typeface="Wingdings" pitchFamily="2" charset="2"/>
              <a:buChar char="q"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Relación lenguaje/contenido mental </a:t>
            </a:r>
            <a:r>
              <a:rPr lang="es-E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(pensamiento)</a:t>
            </a:r>
          </a:p>
          <a:p>
            <a:pPr>
              <a:buFont typeface="Wingdings" pitchFamily="2" charset="2"/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Saussure </a:t>
            </a:r>
          </a:p>
          <a:p>
            <a:pPr>
              <a:buFont typeface="Wingdings" pitchFamily="2" charset="2"/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s-ES" sz="2000" b="1" i="1" dirty="0" smtClean="0">
                <a:latin typeface="Arial" pitchFamily="34" charset="0"/>
                <a:cs typeface="Arial" pitchFamily="34" charset="0"/>
              </a:rPr>
              <a:t>articulista: 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el lenguaje articula</a:t>
            </a: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el pensamiento)</a:t>
            </a:r>
          </a:p>
          <a:p>
            <a:pPr>
              <a:buFont typeface="Wingdings" pitchFamily="2" charset="2"/>
              <a:buNone/>
            </a:pP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Chomsky </a:t>
            </a:r>
          </a:p>
          <a:p>
            <a:pPr>
              <a:buFont typeface="Wingdings" pitchFamily="2" charset="2"/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s-ES" sz="2000" b="1" i="1" dirty="0" smtClean="0">
                <a:latin typeface="Arial" pitchFamily="34" charset="0"/>
                <a:cs typeface="Arial" pitchFamily="34" charset="0"/>
              </a:rPr>
              <a:t>expresionista: 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el lenguaje expresa el pensamiento)</a:t>
            </a:r>
          </a:p>
        </p:txBody>
      </p:sp>
      <p:sp>
        <p:nvSpPr>
          <p:cNvPr id="31749" name="4 Marcador de texto"/>
          <p:cNvSpPr>
            <a:spLocks noGrp="1"/>
          </p:cNvSpPr>
          <p:nvPr>
            <p:ph type="body" sz="quarter" idx="4294967295"/>
          </p:nvPr>
        </p:nvSpPr>
        <p:spPr>
          <a:xfrm>
            <a:off x="4644008" y="1268760"/>
            <a:ext cx="4248472" cy="402878"/>
          </a:xfrm>
          <a:ln>
            <a:solidFill>
              <a:schemeClr val="bg2">
                <a:lumMod val="75000"/>
              </a:schemeClr>
            </a:solidFill>
          </a:ln>
        </p:spPr>
        <p:txBody>
          <a:bodyPr anchor="b">
            <a:noAutofit/>
          </a:bodyPr>
          <a:lstStyle/>
          <a:p>
            <a:pPr marL="0" indent="0" algn="ctr">
              <a:buFont typeface="Wingdings" pitchFamily="2" charset="2"/>
              <a:buNone/>
            </a:pP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Función comunicativa</a:t>
            </a:r>
          </a:p>
        </p:txBody>
      </p:sp>
      <p:sp>
        <p:nvSpPr>
          <p:cNvPr id="31750" name="5 Marcador de contenido"/>
          <p:cNvSpPr>
            <a:spLocks noGrp="1"/>
          </p:cNvSpPr>
          <p:nvPr>
            <p:ph sz="quarter" idx="4294967295"/>
          </p:nvPr>
        </p:nvSpPr>
        <p:spPr>
          <a:xfrm>
            <a:off x="4788024" y="1772816"/>
            <a:ext cx="4104704" cy="4392488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es-ES" sz="1900" dirty="0" smtClean="0"/>
          </a:p>
          <a:p>
            <a:pPr>
              <a:buFont typeface="Wingdings" pitchFamily="2" charset="2"/>
              <a:buChar char="q"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Lengua en uso (aspectos pragmáticos)</a:t>
            </a:r>
          </a:p>
          <a:p>
            <a:pPr algn="ctr">
              <a:buFont typeface="Wingdings" pitchFamily="2" charset="2"/>
              <a:buChar char="q"/>
            </a:pPr>
            <a:endParaRPr lang="es-ES" sz="20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El significado de una palabra es su uso en el lenguaje</a:t>
            </a:r>
          </a:p>
          <a:p>
            <a:pPr algn="ctr">
              <a:buFont typeface="Wingdings" pitchFamily="2" charset="2"/>
              <a:buNone/>
            </a:pP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 	Wittgenstein</a:t>
            </a:r>
          </a:p>
          <a:p>
            <a:pPr algn="just">
              <a:buFont typeface="Wingdings" pitchFamily="2" charset="2"/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           ▼</a:t>
            </a:r>
          </a:p>
          <a:p>
            <a:pPr algn="just">
              <a:buFont typeface="Wingdings" pitchFamily="2" charset="2"/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       Pragmática</a:t>
            </a:r>
          </a:p>
          <a:p>
            <a:pPr algn="just">
              <a:buFont typeface="Wingdings" pitchFamily="2" charset="2"/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    Austin/</a:t>
            </a:r>
            <a:r>
              <a:rPr lang="es-ES" sz="2000" dirty="0" err="1" smtClean="0">
                <a:latin typeface="Arial" pitchFamily="34" charset="0"/>
                <a:cs typeface="Arial" pitchFamily="34" charset="0"/>
              </a:rPr>
              <a:t>Searle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s-ES" sz="2000" dirty="0" err="1" smtClean="0">
                <a:latin typeface="Arial" pitchFamily="34" charset="0"/>
                <a:cs typeface="Arial" pitchFamily="34" charset="0"/>
              </a:rPr>
              <a:t>Grice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buFont typeface="Wingdings" pitchFamily="2" charset="2"/>
              <a:buNone/>
            </a:pPr>
            <a:endParaRPr lang="es-ES" sz="1900" dirty="0" smtClean="0"/>
          </a:p>
        </p:txBody>
      </p:sp>
    </p:spTree>
    <p:extLst>
      <p:ext uri="{BB962C8B-B14F-4D97-AF65-F5344CB8AC3E}">
        <p14:creationId xmlns:p14="http://schemas.microsoft.com/office/powerpoint/2010/main" val="35907699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36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6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74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74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1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1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17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17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1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17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17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17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17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17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17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17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17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17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17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362" grpId="0" build="p" animBg="1"/>
      <p:bldP spid="31748" grpId="0" build="p"/>
      <p:bldP spid="31749" grpId="0" build="p" animBg="1"/>
      <p:bldP spid="3175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01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439954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title"/>
          </p:nvPr>
        </p:nvSpPr>
        <p:spPr>
          <a:xfrm>
            <a:off x="468313" y="277813"/>
            <a:ext cx="8218487" cy="12795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AR" dirty="0" smtClean="0">
                <a:solidFill>
                  <a:schemeClr val="tx2">
                    <a:satMod val="130000"/>
                  </a:schemeClr>
                </a:solidFill>
              </a:rPr>
              <a:t>Función representativa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628775"/>
            <a:ext cx="5328394" cy="4818063"/>
          </a:xfrm>
        </p:spPr>
        <p:txBody>
          <a:bodyPr/>
          <a:lstStyle/>
          <a:p>
            <a:pPr>
              <a:defRPr/>
            </a:pPr>
            <a:r>
              <a:rPr lang="es-ES" sz="2600" b="1" dirty="0" smtClean="0"/>
              <a:t>Posición articulista</a:t>
            </a:r>
            <a:r>
              <a:rPr lang="es-ES" sz="2600" dirty="0" smtClean="0"/>
              <a:t> (</a:t>
            </a:r>
            <a:r>
              <a:rPr lang="es-ES" sz="2600" dirty="0" err="1" smtClean="0"/>
              <a:t>Condillac</a:t>
            </a:r>
            <a:r>
              <a:rPr lang="es-ES" sz="2600" dirty="0" smtClean="0"/>
              <a:t>-Saussure): 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s-ES" sz="2600" dirty="0"/>
          </a:p>
          <a:p>
            <a:pPr>
              <a:buFontTx/>
              <a:buChar char="-"/>
              <a:defRPr/>
            </a:pPr>
            <a:r>
              <a:rPr lang="es-ES" sz="2600" dirty="0" smtClean="0"/>
              <a:t>lenguaje/pensamiento</a:t>
            </a:r>
          </a:p>
          <a:p>
            <a:pPr>
              <a:buFontTx/>
              <a:buChar char="-"/>
              <a:defRPr/>
            </a:pPr>
            <a:endParaRPr lang="es-AR" sz="2600" dirty="0"/>
          </a:p>
          <a:p>
            <a:pPr>
              <a:buFontTx/>
              <a:buChar char="-"/>
              <a:defRPr/>
            </a:pPr>
            <a:r>
              <a:rPr lang="es-ES" sz="2600" dirty="0" smtClean="0"/>
              <a:t>interpreta representación como articulación </a:t>
            </a:r>
          </a:p>
          <a:p>
            <a:pPr>
              <a:buFontTx/>
              <a:buChar char="-"/>
              <a:defRPr/>
            </a:pPr>
            <a:endParaRPr lang="es-ES" sz="2600" dirty="0" smtClean="0"/>
          </a:p>
          <a:p>
            <a:pPr>
              <a:buFontTx/>
              <a:buChar char="-"/>
              <a:defRPr/>
            </a:pPr>
            <a:r>
              <a:rPr lang="es-ES" sz="2600" dirty="0"/>
              <a:t>e</a:t>
            </a:r>
            <a:r>
              <a:rPr lang="es-ES" sz="2600" dirty="0" smtClean="0"/>
              <a:t>l lenguaje articula el pensamiento</a:t>
            </a:r>
          </a:p>
        </p:txBody>
      </p:sp>
      <p:pic>
        <p:nvPicPr>
          <p:cNvPr id="32772" name="Picture 6" descr="condillac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484784"/>
            <a:ext cx="1476375" cy="1676400"/>
          </a:xfrm>
        </p:spPr>
      </p:pic>
      <p:pic>
        <p:nvPicPr>
          <p:cNvPr id="32773" name="Picture 9" descr="saussure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789040"/>
            <a:ext cx="1447800" cy="2009775"/>
          </a:xfrm>
        </p:spPr>
      </p:pic>
    </p:spTree>
    <p:extLst>
      <p:ext uri="{BB962C8B-B14F-4D97-AF65-F5344CB8AC3E}">
        <p14:creationId xmlns:p14="http://schemas.microsoft.com/office/powerpoint/2010/main" val="3028641047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2048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5452" y="260648"/>
            <a:ext cx="8892480" cy="648071"/>
          </a:xfrm>
        </p:spPr>
        <p:txBody>
          <a:bodyPr>
            <a:normAutofit fontScale="90000"/>
          </a:bodyPr>
          <a:lstStyle/>
          <a:p>
            <a:r>
              <a:rPr lang="es-ES" sz="2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LENGUA: SISTEMA DE SIGNOS LINGÜÍSTICOS</a:t>
            </a:r>
            <a:r>
              <a:rPr lang="es-ES" b="1" dirty="0" smtClean="0">
                <a:solidFill>
                  <a:srgbClr val="002060"/>
                </a:solidFill>
              </a:rPr>
              <a:t/>
            </a:r>
            <a:br>
              <a:rPr lang="es-ES" b="1" dirty="0" smtClean="0">
                <a:solidFill>
                  <a:srgbClr val="002060"/>
                </a:solidFill>
              </a:rPr>
            </a:br>
            <a:endParaRPr lang="es-ES" b="1" dirty="0" smtClean="0">
              <a:solidFill>
                <a:srgbClr val="002060"/>
              </a:solidFill>
            </a:endParaRPr>
          </a:p>
        </p:txBody>
      </p:sp>
      <p:pic>
        <p:nvPicPr>
          <p:cNvPr id="29701" name="Picture 5" descr="x5818e7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213" y="4038600"/>
            <a:ext cx="19018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758825" y="3581400"/>
            <a:ext cx="32766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3" name="AutoShape 7"/>
          <p:cNvSpPr>
            <a:spLocks noChangeArrowheads="1"/>
          </p:cNvSpPr>
          <p:nvPr/>
        </p:nvSpPr>
        <p:spPr bwMode="auto">
          <a:xfrm>
            <a:off x="2397125" y="3244850"/>
            <a:ext cx="228600" cy="762000"/>
          </a:xfrm>
          <a:prstGeom prst="upDownArrow">
            <a:avLst>
              <a:gd name="adj1" fmla="val 50000"/>
              <a:gd name="adj2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5029200" y="4419600"/>
            <a:ext cx="25908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dirty="0"/>
              <a:t>Imagen acústica </a:t>
            </a:r>
            <a:r>
              <a:rPr lang="es-ES" dirty="0" smtClean="0"/>
              <a:t>(P+E+R+R+O</a:t>
            </a:r>
            <a:r>
              <a:rPr lang="es-ES" dirty="0"/>
              <a:t>)</a:t>
            </a:r>
          </a:p>
          <a:p>
            <a:pPr eaLnBrk="1" hangingPunct="1">
              <a:spcBef>
                <a:spcPct val="50000"/>
              </a:spcBef>
            </a:pPr>
            <a:r>
              <a:rPr lang="es-ES" b="1" dirty="0"/>
              <a:t>Significante</a:t>
            </a:r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5105400" y="2057400"/>
            <a:ext cx="2133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dirty="0"/>
              <a:t>Concepto mental </a:t>
            </a:r>
            <a:r>
              <a:rPr lang="es-ES" b="1" dirty="0"/>
              <a:t>Significado</a:t>
            </a:r>
          </a:p>
        </p:txBody>
      </p:sp>
      <p:pic>
        <p:nvPicPr>
          <p:cNvPr id="29707" name="Picture 11" descr="weimaraner200cle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150" y="1844675"/>
            <a:ext cx="1068388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8" name="Oval 12"/>
          <p:cNvSpPr>
            <a:spLocks noChangeArrowheads="1"/>
          </p:cNvSpPr>
          <p:nvPr/>
        </p:nvSpPr>
        <p:spPr bwMode="auto">
          <a:xfrm>
            <a:off x="577850" y="1816100"/>
            <a:ext cx="3789363" cy="3527425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468313" y="5510213"/>
            <a:ext cx="4953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b="1" dirty="0"/>
              <a:t> SIGNO</a:t>
            </a:r>
            <a:r>
              <a:rPr lang="es-ES" dirty="0"/>
              <a:t>: PERRO (Palabra)</a:t>
            </a:r>
          </a:p>
        </p:txBody>
      </p:sp>
      <p:sp>
        <p:nvSpPr>
          <p:cNvPr id="29711" name="Line 15"/>
          <p:cNvSpPr>
            <a:spLocks noChangeShapeType="1"/>
          </p:cNvSpPr>
          <p:nvPr/>
        </p:nvSpPr>
        <p:spPr bwMode="auto">
          <a:xfrm>
            <a:off x="4876800" y="35814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6660232" y="3048000"/>
            <a:ext cx="2304256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dirty="0"/>
              <a:t>Unión arbitraria </a:t>
            </a:r>
            <a:endParaRPr lang="es-ES" dirty="0" smtClean="0"/>
          </a:p>
          <a:p>
            <a:pPr eaLnBrk="1" hangingPunct="1">
              <a:spcBef>
                <a:spcPct val="50000"/>
              </a:spcBef>
            </a:pPr>
            <a:endParaRPr lang="es-ES" dirty="0" smtClean="0"/>
          </a:p>
          <a:p>
            <a:pPr eaLnBrk="1" hangingPunct="1">
              <a:spcBef>
                <a:spcPct val="50000"/>
              </a:spcBef>
            </a:pPr>
            <a:r>
              <a:rPr lang="es-ES" dirty="0" smtClean="0"/>
              <a:t>CULTURA</a:t>
            </a:r>
            <a:endParaRPr lang="es-ES" dirty="0"/>
          </a:p>
        </p:txBody>
      </p:sp>
      <p:sp>
        <p:nvSpPr>
          <p:cNvPr id="2" name="1 Rectángulo"/>
          <p:cNvSpPr/>
          <p:nvPr/>
        </p:nvSpPr>
        <p:spPr>
          <a:xfrm>
            <a:off x="802619" y="692696"/>
            <a:ext cx="4302781" cy="723275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s-ES" sz="4100" b="1" dirty="0">
                <a:solidFill>
                  <a:schemeClr val="bg2">
                    <a:lumMod val="50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ea typeface="+mj-ea"/>
                <a:cs typeface="+mj-cs"/>
              </a:rPr>
              <a:t>Teoría del signo</a:t>
            </a:r>
            <a:endParaRPr lang="es-AR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4" name="3 Conector recto"/>
          <p:cNvCxnSpPr>
            <a:stCxn id="29712" idx="1"/>
            <a:endCxn id="29712" idx="3"/>
          </p:cNvCxnSpPr>
          <p:nvPr/>
        </p:nvCxnSpPr>
        <p:spPr>
          <a:xfrm>
            <a:off x="6660232" y="3648165"/>
            <a:ext cx="23042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196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29702" grpId="0" animBg="1"/>
      <p:bldP spid="29703" grpId="0" animBg="1"/>
      <p:bldP spid="29704" grpId="0"/>
      <p:bldP spid="29705" grpId="0"/>
      <p:bldP spid="29708" grpId="0" animBg="1"/>
      <p:bldP spid="29709" grpId="0"/>
      <p:bldP spid="29711" grpId="0" animBg="1"/>
      <p:bldP spid="29712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Ferdinand_de_Sauss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40768"/>
            <a:ext cx="3338513" cy="404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33375"/>
            <a:ext cx="7499350" cy="1143000"/>
          </a:xfrm>
        </p:spPr>
        <p:txBody>
          <a:bodyPr/>
          <a:lstStyle/>
          <a:p>
            <a:r>
              <a:rPr lang="es-AR" dirty="0" smtClean="0">
                <a:solidFill>
                  <a:srgbClr val="002060"/>
                </a:solidFill>
              </a:rPr>
              <a:t>Dicotomías saussureanas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179512" y="1844675"/>
            <a:ext cx="4768850" cy="4847754"/>
          </a:xfrm>
        </p:spPr>
        <p:txBody>
          <a:bodyPr/>
          <a:lstStyle/>
          <a:p>
            <a:r>
              <a:rPr lang="es-MX" sz="2600" dirty="0" smtClean="0">
                <a:solidFill>
                  <a:srgbClr val="002060"/>
                </a:solidFill>
              </a:rPr>
              <a:t>Lengua / Habla</a:t>
            </a:r>
          </a:p>
          <a:p>
            <a:pPr>
              <a:buFont typeface="Wingdings" pitchFamily="2" charset="2"/>
              <a:buNone/>
            </a:pPr>
            <a:endParaRPr lang="es-MX" sz="2600" dirty="0" smtClean="0">
              <a:solidFill>
                <a:srgbClr val="002060"/>
              </a:solidFill>
            </a:endParaRPr>
          </a:p>
          <a:p>
            <a:r>
              <a:rPr lang="es-MX" sz="2600" dirty="0" smtClean="0">
                <a:solidFill>
                  <a:srgbClr val="002060"/>
                </a:solidFill>
              </a:rPr>
              <a:t>Significante / Significado</a:t>
            </a:r>
          </a:p>
          <a:p>
            <a:pPr>
              <a:buFont typeface="Wingdings" pitchFamily="2" charset="2"/>
              <a:buNone/>
            </a:pPr>
            <a:endParaRPr lang="es-MX" sz="2600" dirty="0" smtClean="0">
              <a:solidFill>
                <a:srgbClr val="002060"/>
              </a:solidFill>
            </a:endParaRPr>
          </a:p>
          <a:p>
            <a:r>
              <a:rPr lang="es-MX" sz="2600" dirty="0" smtClean="0">
                <a:solidFill>
                  <a:srgbClr val="002060"/>
                </a:solidFill>
              </a:rPr>
              <a:t>Sintagma / Paradigma</a:t>
            </a:r>
          </a:p>
          <a:p>
            <a:pPr>
              <a:buFont typeface="Wingdings" pitchFamily="2" charset="2"/>
              <a:buNone/>
            </a:pPr>
            <a:endParaRPr lang="es-MX" sz="2600" dirty="0" smtClean="0">
              <a:solidFill>
                <a:srgbClr val="FF0000"/>
              </a:solidFill>
            </a:endParaRPr>
          </a:p>
          <a:p>
            <a:r>
              <a:rPr lang="es-MX" sz="2600" dirty="0" smtClean="0">
                <a:solidFill>
                  <a:srgbClr val="002060"/>
                </a:solidFill>
              </a:rPr>
              <a:t>Sincronía / Diacronía </a:t>
            </a:r>
            <a:endParaRPr lang="es-AR" sz="26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74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48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/>
      <p:bldP spid="3482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8229600" cy="113982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sz="4000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Función representativa</a:t>
            </a:r>
            <a:endParaRPr lang="es-AR" sz="4000" dirty="0" smtClean="0">
              <a:solidFill>
                <a:schemeClr val="tx2">
                  <a:satMod val="13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3" name="Picture 7" descr="Descartes_Cartoon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502" y="1844824"/>
            <a:ext cx="1863257" cy="1758608"/>
          </a:xfrm>
        </p:spPr>
      </p:pic>
      <p:pic>
        <p:nvPicPr>
          <p:cNvPr id="35844" name="Picture 8" descr="chomsky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60" y="3933056"/>
            <a:ext cx="1458910" cy="1842901"/>
          </a:xfrm>
        </p:spPr>
      </p:pic>
      <p:sp>
        <p:nvSpPr>
          <p:cNvPr id="9219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3419872" y="1700808"/>
            <a:ext cx="5185965" cy="4530725"/>
          </a:xfrm>
        </p:spPr>
        <p:txBody>
          <a:bodyPr>
            <a:normAutofit/>
          </a:bodyPr>
          <a:lstStyle/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sz="2200" b="1" dirty="0" smtClean="0"/>
              <a:t>Posición expresionista</a:t>
            </a:r>
            <a:endParaRPr lang="es-ES" sz="2200" dirty="0"/>
          </a:p>
          <a:p>
            <a:pPr marL="82296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es-ES" sz="2200" dirty="0" smtClean="0"/>
              <a:t>(Descartes- Chomsky):</a:t>
            </a:r>
          </a:p>
          <a:p>
            <a:pPr marL="82296" indent="0" fontAlgn="auto">
              <a:spcAft>
                <a:spcPts val="0"/>
              </a:spcAft>
              <a:buFont typeface="Wingdings 2"/>
              <a:buNone/>
              <a:defRPr/>
            </a:pPr>
            <a:endParaRPr lang="es-ES" sz="2200" dirty="0"/>
          </a:p>
          <a:p>
            <a:pPr marL="82296" indent="0">
              <a:buNone/>
              <a:defRPr/>
            </a:pPr>
            <a:r>
              <a:rPr lang="es-ES" sz="2200" dirty="0" smtClean="0"/>
              <a:t>-interpreta representación como expresión </a:t>
            </a:r>
            <a:r>
              <a:rPr lang="es-ES" sz="2200" dirty="0">
                <a:solidFill>
                  <a:prstClr val="black"/>
                </a:solidFill>
              </a:rPr>
              <a:t>del </a:t>
            </a:r>
            <a:r>
              <a:rPr lang="es-ES" sz="2200" dirty="0" smtClean="0">
                <a:solidFill>
                  <a:prstClr val="black"/>
                </a:solidFill>
              </a:rPr>
              <a:t>pensamiento </a:t>
            </a:r>
            <a:r>
              <a:rPr lang="es-ES" sz="2200" dirty="0" smtClean="0"/>
              <a:t>(transparencia, reflejo, espejo)</a:t>
            </a:r>
          </a:p>
          <a:p>
            <a:pPr marL="82296" indent="0" fontAlgn="auto">
              <a:spcAft>
                <a:spcPts val="0"/>
              </a:spcAft>
              <a:buFont typeface="Wingdings 2"/>
              <a:buNone/>
              <a:defRPr/>
            </a:pPr>
            <a:endParaRPr lang="es-ES" sz="2200" dirty="0" smtClean="0"/>
          </a:p>
          <a:p>
            <a:pPr marL="82296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es-ES" sz="2200" dirty="0"/>
              <a:t>-</a:t>
            </a:r>
            <a:r>
              <a:rPr lang="es-ES" sz="2200" dirty="0" smtClean="0"/>
              <a:t>la gramática expresa la realidad mental del hablante</a:t>
            </a:r>
            <a:endParaRPr lang="es-AR" sz="2200" dirty="0" smtClean="0"/>
          </a:p>
        </p:txBody>
      </p:sp>
    </p:spTree>
    <p:extLst>
      <p:ext uri="{BB962C8B-B14F-4D97-AF65-F5344CB8AC3E}">
        <p14:creationId xmlns:p14="http://schemas.microsoft.com/office/powerpoint/2010/main" val="326737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6" name="Rectangle 135">
            <a:extLst>
              <a:ext uri="{FF2B5EF4-FFF2-40B4-BE49-F238E27FC236}">
                <a16:creationId xmlns="" xmlns:a16="http://schemas.microsoft.com/office/drawing/2014/main" id="{A65AC7D1-EAA9-48F5-B509-60A7F50BF70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38" name="Rectangle 137">
            <a:extLst>
              <a:ext uri="{FF2B5EF4-FFF2-40B4-BE49-F238E27FC236}">
                <a16:creationId xmlns="" xmlns:a16="http://schemas.microsoft.com/office/drawing/2014/main" id="{D6320AF9-619A-4175-865B-5663E1AEF4C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Connector 139">
            <a:extLst>
              <a:ext uri="{FF2B5EF4-FFF2-40B4-BE49-F238E27FC236}">
                <a16:creationId xmlns="" xmlns:a16="http://schemas.microsoft.com/office/drawing/2014/main" id="{063B6EC6-D752-4EE7-908B-F8F19E8C7FE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2965032" y="0"/>
            <a:ext cx="9144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="" xmlns:a16="http://schemas.microsoft.com/office/drawing/2014/main" id="{EFECD4E8-AD3E-4228-82A2-9461958EA94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 flipH="1">
            <a:off x="1599781" y="3681413"/>
            <a:ext cx="3572669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4" name="Rectangle 23">
            <a:extLst>
              <a:ext uri="{FF2B5EF4-FFF2-40B4-BE49-F238E27FC236}">
                <a16:creationId xmlns="" xmlns:a16="http://schemas.microsoft.com/office/drawing/2014/main" id="{7E018740-5C2B-4A41-AC1A-7E68D1EC195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493473" y="-8467"/>
            <a:ext cx="2255512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6" name="Rectangle 25">
            <a:extLst>
              <a:ext uri="{FF2B5EF4-FFF2-40B4-BE49-F238E27FC236}">
                <a16:creationId xmlns="" xmlns:a16="http://schemas.microsoft.com/office/drawing/2014/main" id="{166F75A4-C475-4941-8EE2-B80A06A2C1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809947" y="-8467"/>
            <a:ext cx="1941419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8" name="Isosceles Triangle 147">
            <a:extLst>
              <a:ext uri="{FF2B5EF4-FFF2-40B4-BE49-F238E27FC236}">
                <a16:creationId xmlns="" xmlns:a16="http://schemas.microsoft.com/office/drawing/2014/main" id="{A032553A-72E8-4B0D-8405-FF9771C9AF0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306616" y="3048000"/>
            <a:ext cx="2444750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0" name="Rectangle 27">
            <a:extLst>
              <a:ext uri="{FF2B5EF4-FFF2-40B4-BE49-F238E27FC236}">
                <a16:creationId xmlns="" xmlns:a16="http://schemas.microsoft.com/office/drawing/2014/main" id="{765800AC-C3B9-498E-87BC-29FAE4C76B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608241" y="-8467"/>
            <a:ext cx="2140744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2" name="Isosceles Triangle 151">
            <a:extLst>
              <a:ext uri="{FF2B5EF4-FFF2-40B4-BE49-F238E27FC236}">
                <a16:creationId xmlns="" xmlns:a16="http://schemas.microsoft.com/office/drawing/2014/main" id="{1F9D6ACB-2FF4-49F9-978A-E0D5327FC63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86115" y="3589867"/>
            <a:ext cx="1362870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4" name="Freeform: Shape 153">
            <a:extLst>
              <a:ext uri="{FF2B5EF4-FFF2-40B4-BE49-F238E27FC236}">
                <a16:creationId xmlns="" xmlns:a16="http://schemas.microsoft.com/office/drawing/2014/main" id="{142BFA2A-77A0-4F60-A32A-685681C8488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811615" y="-8467"/>
            <a:ext cx="5332385" cy="6866467"/>
          </a:xfrm>
          <a:custGeom>
            <a:avLst/>
            <a:gdLst>
              <a:gd name="connsiteX0" fmla="*/ 0 w 7109846"/>
              <a:gd name="connsiteY0" fmla="*/ 0 h 6866467"/>
              <a:gd name="connsiteX1" fmla="*/ 1249825 w 7109846"/>
              <a:gd name="connsiteY1" fmla="*/ 0 h 6866467"/>
              <a:gd name="connsiteX2" fmla="*/ 1249825 w 7109846"/>
              <a:gd name="connsiteY2" fmla="*/ 8467 h 6866467"/>
              <a:gd name="connsiteX3" fmla="*/ 7109846 w 7109846"/>
              <a:gd name="connsiteY3" fmla="*/ 8467 h 6866467"/>
              <a:gd name="connsiteX4" fmla="*/ 7109846 w 7109846"/>
              <a:gd name="connsiteY4" fmla="*/ 6866467 h 6866467"/>
              <a:gd name="connsiteX5" fmla="*/ 1249825 w 7109846"/>
              <a:gd name="connsiteY5" fmla="*/ 6866467 h 6866467"/>
              <a:gd name="connsiteX6" fmla="*/ 1109382 w 7109846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9846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7109846" y="8467"/>
                </a:lnTo>
                <a:lnTo>
                  <a:pt x="7109846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08000" y="609599"/>
            <a:ext cx="2882531" cy="5545667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s-AR" sz="2500">
                <a:solidFill>
                  <a:schemeClr val="tx1">
                    <a:lumMod val="85000"/>
                    <a:lumOff val="15000"/>
                  </a:schemeClr>
                </a:solidFill>
              </a:rPr>
              <a:t>Algunos rasgos de la posición representacional.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587063" y="609600"/>
            <a:ext cx="4133472" cy="5545667"/>
          </a:xfrm>
        </p:spPr>
        <p:txBody>
          <a:bodyPr anchor="ctr">
            <a:normAutofit fontScale="77500" lnSpcReduction="20000"/>
          </a:bodyPr>
          <a:lstStyle/>
          <a:p>
            <a:pPr eaLnBrk="1" hangingPunct="1"/>
            <a:r>
              <a:rPr lang="es-AR">
                <a:solidFill>
                  <a:srgbClr val="FFFFFF"/>
                </a:solidFill>
              </a:rPr>
              <a:t>Las leyes de la lengua son leyes internas donde los signos y entidades funcionales se relacionan en el interior de un sistema cerrado.</a:t>
            </a:r>
          </a:p>
          <a:p>
            <a:pPr eaLnBrk="1" hangingPunct="1"/>
            <a:r>
              <a:rPr lang="es-AR">
                <a:solidFill>
                  <a:srgbClr val="FFFFFF"/>
                </a:solidFill>
              </a:rPr>
              <a:t>La lengua es un sistema inmanente.</a:t>
            </a:r>
          </a:p>
          <a:p>
            <a:pPr eaLnBrk="1" hangingPunct="1"/>
            <a:r>
              <a:rPr lang="es-AR">
                <a:solidFill>
                  <a:srgbClr val="FFFFFF"/>
                </a:solidFill>
              </a:rPr>
              <a:t>Los esquemas lingüísticos nada tienen que ver con los aspectos ideológicos y los sistemas sociales.</a:t>
            </a:r>
          </a:p>
          <a:p>
            <a:pPr eaLnBrk="1" hangingPunct="1"/>
            <a:r>
              <a:rPr lang="es-AR">
                <a:solidFill>
                  <a:srgbClr val="FFFFFF"/>
                </a:solidFill>
              </a:rPr>
              <a:t>Los actos de habla individuales o colectivos son la variante de un esquema previo.</a:t>
            </a:r>
          </a:p>
          <a:p>
            <a:pPr eaLnBrk="1" hangingPunct="1"/>
            <a:r>
              <a:rPr lang="es-AR">
                <a:solidFill>
                  <a:srgbClr val="FFFFFF"/>
                </a:solidFill>
              </a:rPr>
              <a:t>El lingüista trabajará sobre una realidad objetiva</a:t>
            </a:r>
          </a:p>
        </p:txBody>
      </p:sp>
    </p:spTree>
    <p:extLst>
      <p:ext uri="{BB962C8B-B14F-4D97-AF65-F5344CB8AC3E}">
        <p14:creationId xmlns:p14="http://schemas.microsoft.com/office/powerpoint/2010/main" val="33959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124744"/>
            <a:ext cx="8348985" cy="4963319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s-ES" sz="2600" dirty="0" smtClean="0"/>
          </a:p>
          <a:p>
            <a:r>
              <a:rPr lang="es-ES" sz="2600" b="1" dirty="0" smtClean="0">
                <a:latin typeface="Arial" pitchFamily="34" charset="0"/>
                <a:cs typeface="Arial" pitchFamily="34" charset="0"/>
              </a:rPr>
              <a:t>Funcionalismo (posición </a:t>
            </a:r>
            <a:r>
              <a:rPr lang="es-ES" sz="2600" b="1" dirty="0" err="1" smtClean="0">
                <a:latin typeface="Arial" pitchFamily="34" charset="0"/>
                <a:cs typeface="Arial" pitchFamily="34" charset="0"/>
              </a:rPr>
              <a:t>wittgensteiniana</a:t>
            </a:r>
            <a:r>
              <a:rPr lang="es-ES" sz="2600" b="1" dirty="0" smtClean="0">
                <a:latin typeface="Arial" pitchFamily="34" charset="0"/>
                <a:cs typeface="Arial" pitchFamily="34" charset="0"/>
              </a:rPr>
              <a:t>): </a:t>
            </a:r>
          </a:p>
          <a:p>
            <a:pPr marL="109728" indent="0">
              <a:buNone/>
            </a:pPr>
            <a:r>
              <a:rPr lang="es-ES" sz="2600" dirty="0" smtClean="0">
                <a:latin typeface="Arial" pitchFamily="34" charset="0"/>
                <a:cs typeface="Arial" pitchFamily="34" charset="0"/>
              </a:rPr>
              <a:t>lenguaje como “forma de vida”, abierto, heterogéneo, diversificado, como las instituciones y las prácticas sociales. Discurso como práctica social</a:t>
            </a:r>
          </a:p>
          <a:p>
            <a:pPr marL="109728" indent="0">
              <a:buNone/>
            </a:pPr>
            <a:endParaRPr lang="es-ES" sz="26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2600" b="1" dirty="0" smtClean="0">
                <a:latin typeface="Arial" pitchFamily="34" charset="0"/>
                <a:cs typeface="Arial" pitchFamily="34" charset="0"/>
              </a:rPr>
              <a:t>Teoría de los Actos de Habla</a:t>
            </a:r>
          </a:p>
          <a:p>
            <a:endParaRPr lang="es-ES" sz="26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2600" b="1" dirty="0" smtClean="0">
                <a:latin typeface="Arial" pitchFamily="34" charset="0"/>
                <a:cs typeface="Arial" pitchFamily="34" charset="0"/>
              </a:rPr>
              <a:t>Estudios del Discurso</a:t>
            </a:r>
            <a:endParaRPr lang="es-AR" sz="26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16632"/>
            <a:ext cx="8153152" cy="1143719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AR" sz="4000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Función comunicativa</a:t>
            </a:r>
          </a:p>
        </p:txBody>
      </p:sp>
    </p:spTree>
    <p:extLst>
      <p:ext uri="{BB962C8B-B14F-4D97-AF65-F5344CB8AC3E}">
        <p14:creationId xmlns:p14="http://schemas.microsoft.com/office/powerpoint/2010/main" val="292501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  <p:bldP spid="133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484784"/>
            <a:ext cx="8363272" cy="4738531"/>
          </a:xfrm>
        </p:spPr>
        <p:txBody>
          <a:bodyPr>
            <a:normAutofit/>
          </a:bodyPr>
          <a:lstStyle/>
          <a:p>
            <a:r>
              <a:rPr lang="es-AR" sz="2800" dirty="0" smtClean="0">
                <a:latin typeface="Arial" pitchFamily="34" charset="0"/>
                <a:cs typeface="Arial" pitchFamily="34" charset="0"/>
              </a:rPr>
              <a:t>Necesidad de incorporar la noción de sentido en las reflexiones lingüísticas</a:t>
            </a:r>
          </a:p>
          <a:p>
            <a:endParaRPr lang="es-AR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s-AR" sz="2800" dirty="0" smtClean="0">
                <a:latin typeface="Arial" pitchFamily="34" charset="0"/>
                <a:cs typeface="Arial" pitchFamily="34" charset="0"/>
              </a:rPr>
              <a:t>Rescatar el habla de la segregación inicial</a:t>
            </a:r>
          </a:p>
          <a:p>
            <a:endParaRPr lang="es-AR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s-AR" sz="2800" dirty="0" smtClean="0">
                <a:latin typeface="Arial" pitchFamily="34" charset="0"/>
                <a:cs typeface="Arial" pitchFamily="34" charset="0"/>
              </a:rPr>
              <a:t>Nacimiento de las primeras teorías acerca del discurso</a:t>
            </a:r>
          </a:p>
          <a:p>
            <a:endParaRPr lang="es-AR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s-AR" sz="2800" dirty="0" smtClean="0">
                <a:latin typeface="Arial" pitchFamily="34" charset="0"/>
                <a:cs typeface="Arial" pitchFamily="34" charset="0"/>
              </a:rPr>
              <a:t>Comienza a desarrollarse la Semiología como ciencia</a:t>
            </a:r>
            <a:endParaRPr lang="es-AR" sz="28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AR" sz="4000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El giro lingüístico </a:t>
            </a:r>
          </a:p>
        </p:txBody>
      </p:sp>
    </p:spTree>
    <p:extLst>
      <p:ext uri="{BB962C8B-B14F-4D97-AF65-F5344CB8AC3E}">
        <p14:creationId xmlns:p14="http://schemas.microsoft.com/office/powerpoint/2010/main" val="338439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/>
      <p:bldP spid="1229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179512" y="1772816"/>
            <a:ext cx="864096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s-AR" sz="3200" dirty="0" smtClean="0">
                <a:latin typeface="Arial" pitchFamily="34" charset="0"/>
                <a:cs typeface="Arial" pitchFamily="34" charset="0"/>
              </a:rPr>
              <a:t>El abandono </a:t>
            </a:r>
            <a:r>
              <a:rPr lang="es-AR" sz="3200" dirty="0">
                <a:latin typeface="Arial" pitchFamily="34" charset="0"/>
                <a:cs typeface="Arial" pitchFamily="34" charset="0"/>
              </a:rPr>
              <a:t>de la </a:t>
            </a:r>
            <a:r>
              <a:rPr lang="es-AR" sz="3200" i="1" dirty="0">
                <a:latin typeface="Arial" pitchFamily="34" charset="0"/>
                <a:cs typeface="Arial" pitchFamily="34" charset="0"/>
              </a:rPr>
              <a:t>oración </a:t>
            </a:r>
            <a:r>
              <a:rPr lang="es-AR" sz="3200" dirty="0">
                <a:latin typeface="Arial" pitchFamily="34" charset="0"/>
                <a:cs typeface="Arial" pitchFamily="34" charset="0"/>
              </a:rPr>
              <a:t>como unidad de </a:t>
            </a:r>
            <a:r>
              <a:rPr lang="es-AR" sz="3200" dirty="0" smtClean="0">
                <a:latin typeface="Arial" pitchFamily="34" charset="0"/>
                <a:cs typeface="Arial" pitchFamily="34" charset="0"/>
              </a:rPr>
              <a:t>análisis</a:t>
            </a:r>
          </a:p>
          <a:p>
            <a:pPr>
              <a:buFont typeface="Wingdings" pitchFamily="2" charset="2"/>
              <a:buChar char="q"/>
            </a:pPr>
            <a:endParaRPr lang="es-AR" sz="32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s-AR" sz="3200" dirty="0">
                <a:latin typeface="Arial" pitchFamily="34" charset="0"/>
                <a:cs typeface="Arial" pitchFamily="34" charset="0"/>
              </a:rPr>
              <a:t>El “redescubrimiento” y la redefinición del </a:t>
            </a:r>
            <a:r>
              <a:rPr lang="es-AR" sz="3200" i="1" dirty="0" smtClean="0">
                <a:latin typeface="Arial" pitchFamily="34" charset="0"/>
                <a:cs typeface="Arial" pitchFamily="34" charset="0"/>
              </a:rPr>
              <a:t>sujeto</a:t>
            </a:r>
          </a:p>
          <a:p>
            <a:pPr>
              <a:buFont typeface="Wingdings" pitchFamily="2" charset="2"/>
              <a:buChar char="q"/>
            </a:pPr>
            <a:endParaRPr lang="es-AR" sz="3200" i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s-AR" sz="3200" dirty="0">
                <a:latin typeface="Arial" pitchFamily="34" charset="0"/>
                <a:cs typeface="Arial" pitchFamily="34" charset="0"/>
              </a:rPr>
              <a:t>La preocupación por el uso del lenguaje en la comunicación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1228998"/>
          </a:xfrm>
        </p:spPr>
        <p:txBody>
          <a:bodyPr>
            <a:noAutofit/>
          </a:bodyPr>
          <a:lstStyle/>
          <a:p>
            <a:r>
              <a:rPr lang="es-AR" sz="2400" b="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s-AR" sz="2400" b="0" dirty="0" smtClean="0">
                <a:latin typeface="Arial" pitchFamily="34" charset="0"/>
                <a:cs typeface="Arial" pitchFamily="34" charset="0"/>
              </a:rPr>
            </a:br>
            <a:r>
              <a:rPr lang="es-AR" sz="1800" b="0" dirty="0" err="1" smtClean="0">
                <a:effectLst/>
                <a:latin typeface="Arial" pitchFamily="34" charset="0"/>
                <a:cs typeface="Arial" pitchFamily="34" charset="0"/>
              </a:rPr>
              <a:t>Bonnin</a:t>
            </a:r>
            <a:r>
              <a:rPr lang="es-AR" sz="1800" b="0" dirty="0" smtClean="0">
                <a:effectLst/>
                <a:latin typeface="Arial" pitchFamily="34" charset="0"/>
                <a:cs typeface="Arial" pitchFamily="34" charset="0"/>
              </a:rPr>
              <a:t>, J. E. “Análisis de discurso”</a:t>
            </a:r>
            <a:br>
              <a:rPr lang="es-AR" sz="1800" b="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es-AR" sz="2400" b="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s-AR" sz="2400" b="0" dirty="0" smtClean="0">
                <a:latin typeface="Arial" pitchFamily="34" charset="0"/>
                <a:cs typeface="Arial" pitchFamily="34" charset="0"/>
              </a:rPr>
            </a:br>
            <a:r>
              <a:rPr lang="es-AR" sz="24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Tres factores clave </a:t>
            </a:r>
            <a:r>
              <a:rPr lang="es-AR" sz="24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en la conformación del </a:t>
            </a:r>
            <a:r>
              <a:rPr lang="es-AR" sz="2400" b="0" i="1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discurso </a:t>
            </a:r>
            <a:r>
              <a:rPr lang="es-AR" sz="24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como objeto de análisis</a:t>
            </a:r>
            <a:r>
              <a:rPr lang="es-AR" sz="24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:</a:t>
            </a:r>
            <a:br>
              <a:rPr lang="es-AR" sz="24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es-AR" sz="2400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21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285863" y="1124744"/>
            <a:ext cx="8858137" cy="4755984"/>
          </a:xfrm>
        </p:spPr>
        <p:txBody>
          <a:bodyPr>
            <a:normAutofit lnSpcReduction="10000"/>
          </a:bodyPr>
          <a:lstStyle/>
          <a:p>
            <a:r>
              <a:rPr lang="es-AR" sz="3200" dirty="0">
                <a:latin typeface="Arial" pitchFamily="34" charset="0"/>
                <a:cs typeface="Arial" pitchFamily="34" charset="0"/>
              </a:rPr>
              <a:t>La pragmática y la teoría de los Actos de </a:t>
            </a:r>
            <a:r>
              <a:rPr lang="es-AR" sz="3200" dirty="0" smtClean="0">
                <a:latin typeface="Arial" pitchFamily="34" charset="0"/>
                <a:cs typeface="Arial" pitchFamily="34" charset="0"/>
              </a:rPr>
              <a:t>Habla (J. L. Austin - </a:t>
            </a:r>
            <a:r>
              <a:rPr lang="es-AR" sz="3200" dirty="0">
                <a:latin typeface="Verdana"/>
              </a:rPr>
              <a:t>J. L. </a:t>
            </a:r>
            <a:r>
              <a:rPr lang="es-AR" sz="3200" dirty="0" err="1" smtClean="0">
                <a:latin typeface="Verdana"/>
              </a:rPr>
              <a:t>Searle</a:t>
            </a:r>
            <a:r>
              <a:rPr lang="es-AR" sz="3200" dirty="0" smtClean="0">
                <a:latin typeface="Verdana"/>
              </a:rPr>
              <a:t>)</a:t>
            </a:r>
          </a:p>
          <a:p>
            <a:pPr marL="109728" indent="0">
              <a:buNone/>
            </a:pPr>
            <a:r>
              <a:rPr lang="es-AR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Dimensión </a:t>
            </a:r>
            <a:r>
              <a:rPr lang="es-AR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accional del uso del lenguaje: </a:t>
            </a:r>
            <a:r>
              <a:rPr lang="es-AR" sz="2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decir</a:t>
            </a:r>
            <a:r>
              <a:rPr lang="es-AR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es </a:t>
            </a:r>
            <a:r>
              <a:rPr lang="es-AR" sz="2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hacer</a:t>
            </a:r>
          </a:p>
          <a:p>
            <a:pPr marL="109728" indent="0">
              <a:spcBef>
                <a:spcPts val="0"/>
              </a:spcBef>
              <a:buNone/>
            </a:pPr>
            <a:endParaRPr lang="es-AR" sz="2000" i="1" dirty="0" smtClean="0">
              <a:latin typeface="Arial" pitchFamily="34" charset="0"/>
              <a:cs typeface="Arial" pitchFamily="34" charset="0"/>
            </a:endParaRPr>
          </a:p>
          <a:p>
            <a:pPr marL="109728" indent="0">
              <a:spcBef>
                <a:spcPts val="0"/>
              </a:spcBef>
              <a:buNone/>
            </a:pPr>
            <a:endParaRPr lang="es-AR" sz="2000" i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AR" sz="3200" dirty="0" smtClean="0">
                <a:latin typeface="Arial" pitchFamily="34" charset="0"/>
                <a:cs typeface="Arial" pitchFamily="34" charset="0"/>
              </a:rPr>
              <a:t>La perspectiva arqueológica (</a:t>
            </a:r>
            <a:r>
              <a:rPr lang="es-AR" sz="3200" dirty="0" err="1" smtClean="0">
                <a:latin typeface="Arial" pitchFamily="34" charset="0"/>
                <a:cs typeface="Arial" pitchFamily="34" charset="0"/>
              </a:rPr>
              <a:t>M.Foucault</a:t>
            </a:r>
            <a:r>
              <a:rPr lang="es-AR" sz="32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109728" indent="0">
              <a:spcBef>
                <a:spcPts val="0"/>
              </a:spcBef>
              <a:buNone/>
            </a:pPr>
            <a:r>
              <a:rPr lang="es-AR" sz="3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s-AR" sz="19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Conceptos </a:t>
            </a:r>
            <a:r>
              <a:rPr lang="es-AR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clave como </a:t>
            </a:r>
            <a:r>
              <a:rPr lang="es-AR" sz="19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formación discursiva</a:t>
            </a:r>
            <a:r>
              <a:rPr lang="es-AR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AR" sz="19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práctica discursiva, </a:t>
            </a:r>
            <a:r>
              <a:rPr lang="es-AR" sz="19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dispositivo</a:t>
            </a:r>
            <a:r>
              <a:rPr lang="es-AR" sz="19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sistema de dispersión</a:t>
            </a:r>
            <a:r>
              <a:rPr lang="es-AR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etc</a:t>
            </a:r>
            <a:r>
              <a:rPr lang="es-AR" sz="19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630936" lvl="2" indent="0">
              <a:buClr>
                <a:srgbClr val="DA1F28"/>
              </a:buClr>
              <a:buNone/>
            </a:pPr>
            <a:endParaRPr lang="es-AR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s-AR" sz="32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AR" sz="32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principio dialógico (Círculo de </a:t>
            </a:r>
            <a:r>
              <a:rPr lang="es-AR" sz="32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Bajtín)</a:t>
            </a:r>
          </a:p>
          <a:p>
            <a:pPr marL="109728" indent="0">
              <a:buNone/>
            </a:pPr>
            <a:r>
              <a:rPr lang="es-AR" sz="32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s-AR" sz="2000" i="1" dirty="0" smtClean="0">
                <a:latin typeface="Arial" pitchFamily="34" charset="0"/>
                <a:cs typeface="Arial" pitchFamily="34" charset="0"/>
              </a:rPr>
              <a:t>Función comunicativa </a:t>
            </a:r>
            <a:r>
              <a:rPr lang="es-AR" sz="2000" i="1" dirty="0">
                <a:latin typeface="Arial" pitchFamily="34" charset="0"/>
                <a:cs typeface="Arial" pitchFamily="34" charset="0"/>
              </a:rPr>
              <a:t>como inherente al </a:t>
            </a:r>
            <a:r>
              <a:rPr lang="es-AR" sz="2000" i="1" dirty="0" smtClean="0">
                <a:latin typeface="Arial" pitchFamily="34" charset="0"/>
                <a:cs typeface="Arial" pitchFamily="34" charset="0"/>
              </a:rPr>
              <a:t>lenguaje. </a:t>
            </a:r>
            <a:r>
              <a:rPr lang="es-AR" sz="2000" i="1" dirty="0">
                <a:latin typeface="Arial" pitchFamily="34" charset="0"/>
                <a:cs typeface="Arial" pitchFamily="34" charset="0"/>
              </a:rPr>
              <a:t>C</a:t>
            </a:r>
            <a:r>
              <a:rPr lang="es-AR" sz="2000" i="1" dirty="0" smtClean="0">
                <a:latin typeface="Arial" pitchFamily="34" charset="0"/>
                <a:cs typeface="Arial" pitchFamily="34" charset="0"/>
              </a:rPr>
              <a:t>oncepto </a:t>
            </a:r>
            <a:r>
              <a:rPr lang="es-AR" sz="2000" i="1" dirty="0">
                <a:latin typeface="Arial" pitchFamily="34" charset="0"/>
                <a:cs typeface="Arial" pitchFamily="34" charset="0"/>
              </a:rPr>
              <a:t>de género discursivo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1008112"/>
          </a:xfrm>
        </p:spPr>
        <p:txBody>
          <a:bodyPr>
            <a:normAutofit/>
          </a:bodyPr>
          <a:lstStyle/>
          <a:p>
            <a:r>
              <a:rPr lang="es-AR" sz="24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Tres acontecimientos </a:t>
            </a:r>
            <a:r>
              <a:rPr lang="es-AR" sz="24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que confluyeron en la constitución del análisis del </a:t>
            </a:r>
            <a:r>
              <a:rPr lang="es-AR" sz="24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discurso</a:t>
            </a:r>
            <a:r>
              <a:rPr lang="es-AR" sz="2400" b="0" dirty="0" smtClean="0">
                <a:solidFill>
                  <a:prstClr val="black"/>
                </a:solidFill>
                <a:effectLst/>
                <a:latin typeface="Arial" pitchFamily="34" charset="0"/>
                <a:cs typeface="Arial" pitchFamily="34" charset="0"/>
              </a:rPr>
              <a:t>, desde </a:t>
            </a:r>
            <a:r>
              <a:rPr lang="es-AR" sz="2400" b="0" dirty="0">
                <a:solidFill>
                  <a:prstClr val="black"/>
                </a:solidFill>
                <a:effectLst/>
                <a:latin typeface="Arial" pitchFamily="34" charset="0"/>
                <a:cs typeface="Arial" pitchFamily="34" charset="0"/>
              </a:rPr>
              <a:t>el campo de la </a:t>
            </a:r>
            <a:r>
              <a:rPr lang="es-AR" sz="2400" b="0" dirty="0" smtClean="0">
                <a:solidFill>
                  <a:prstClr val="black"/>
                </a:solidFill>
                <a:effectLst/>
                <a:latin typeface="Arial" pitchFamily="34" charset="0"/>
                <a:cs typeface="Arial" pitchFamily="34" charset="0"/>
              </a:rPr>
              <a:t>filosofía</a:t>
            </a:r>
            <a:r>
              <a:rPr lang="es-AR" sz="24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:</a:t>
            </a:r>
            <a:endParaRPr lang="es-AR" sz="2400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Flecha derecha"/>
          <p:cNvSpPr/>
          <p:nvPr/>
        </p:nvSpPr>
        <p:spPr>
          <a:xfrm>
            <a:off x="599995" y="2113394"/>
            <a:ext cx="576064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8 Flecha derecha"/>
          <p:cNvSpPr/>
          <p:nvPr/>
        </p:nvSpPr>
        <p:spPr>
          <a:xfrm>
            <a:off x="568146" y="3468464"/>
            <a:ext cx="576064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46" y="5203082"/>
            <a:ext cx="639763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917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3068960"/>
            <a:ext cx="8280920" cy="2946518"/>
          </a:xfrm>
        </p:spPr>
        <p:txBody>
          <a:bodyPr>
            <a:normAutofit/>
          </a:bodyPr>
          <a:lstStyle/>
          <a:p>
            <a:r>
              <a:rPr lang="es-AR" sz="2800" dirty="0" smtClean="0">
                <a:latin typeface="Arial" pitchFamily="34" charset="0"/>
                <a:cs typeface="Arial" pitchFamily="34" charset="0"/>
              </a:rPr>
              <a:t>Articulación </a:t>
            </a:r>
            <a:r>
              <a:rPr lang="es-AR" sz="2800" dirty="0">
                <a:latin typeface="Arial" pitchFamily="34" charset="0"/>
                <a:cs typeface="Arial" pitchFamily="34" charset="0"/>
              </a:rPr>
              <a:t>compleja de una </a:t>
            </a:r>
            <a:r>
              <a:rPr lang="es-AR" sz="2800" dirty="0" smtClean="0">
                <a:latin typeface="Arial" pitchFamily="34" charset="0"/>
                <a:cs typeface="Arial" pitchFamily="34" charset="0"/>
              </a:rPr>
              <a:t>superficie lingüística </a:t>
            </a:r>
            <a:r>
              <a:rPr lang="es-AR" sz="2800" dirty="0">
                <a:latin typeface="Arial" pitchFamily="34" charset="0"/>
                <a:cs typeface="Arial" pitchFamily="34" charset="0"/>
              </a:rPr>
              <a:t>o textual con las condiciones </a:t>
            </a:r>
            <a:r>
              <a:rPr lang="es-AR" sz="2800" dirty="0" smtClean="0">
                <a:latin typeface="Arial" pitchFamily="34" charset="0"/>
                <a:cs typeface="Arial" pitchFamily="34" charset="0"/>
              </a:rPr>
              <a:t>extralingüísticas que lo hicieron posible</a:t>
            </a:r>
          </a:p>
          <a:p>
            <a:pPr marL="109728" indent="0">
              <a:buNone/>
            </a:pPr>
            <a:endParaRPr lang="es-AR" sz="2800" dirty="0">
              <a:latin typeface="Arial" pitchFamily="34" charset="0"/>
              <a:cs typeface="Arial" pitchFamily="34" charset="0"/>
            </a:endParaRPr>
          </a:p>
          <a:p>
            <a:r>
              <a:rPr lang="es-AR" sz="2800" dirty="0" smtClean="0">
                <a:latin typeface="Arial" pitchFamily="34" charset="0"/>
                <a:cs typeface="Arial" pitchFamily="34" charset="0"/>
              </a:rPr>
              <a:t>Imposibilidad de </a:t>
            </a:r>
            <a:r>
              <a:rPr lang="es-AR" sz="2800" dirty="0">
                <a:latin typeface="Arial" pitchFamily="34" charset="0"/>
                <a:cs typeface="Arial" pitchFamily="34" charset="0"/>
              </a:rPr>
              <a:t>realizar </a:t>
            </a:r>
            <a:r>
              <a:rPr lang="es-AR" sz="2800" dirty="0" smtClean="0">
                <a:latin typeface="Arial" pitchFamily="34" charset="0"/>
                <a:cs typeface="Arial" pitchFamily="34" charset="0"/>
              </a:rPr>
              <a:t>análisis </a:t>
            </a:r>
            <a:r>
              <a:rPr lang="es-AR" sz="2800" dirty="0">
                <a:latin typeface="Arial" pitchFamily="34" charset="0"/>
                <a:cs typeface="Arial" pitchFamily="34" charset="0"/>
              </a:rPr>
              <a:t>discursivo de un </a:t>
            </a:r>
            <a:r>
              <a:rPr lang="es-AR" sz="2800" i="1" dirty="0">
                <a:latin typeface="Arial" pitchFamily="34" charset="0"/>
                <a:cs typeface="Arial" pitchFamily="34" charset="0"/>
              </a:rPr>
              <a:t>texto </a:t>
            </a:r>
            <a:r>
              <a:rPr lang="es-AR" sz="2800" dirty="0" smtClean="0">
                <a:latin typeface="Arial" pitchFamily="34" charset="0"/>
                <a:cs typeface="Arial" pitchFamily="34" charset="0"/>
              </a:rPr>
              <a:t>sin analizar </a:t>
            </a:r>
            <a:r>
              <a:rPr lang="es-AR" sz="2800" dirty="0">
                <a:latin typeface="Arial" pitchFamily="34" charset="0"/>
                <a:cs typeface="Arial" pitchFamily="34" charset="0"/>
              </a:rPr>
              <a:t>su </a:t>
            </a:r>
            <a:r>
              <a:rPr lang="es-AR" sz="2800" i="1" dirty="0" smtClean="0">
                <a:latin typeface="Arial" pitchFamily="34" charset="0"/>
                <a:cs typeface="Arial" pitchFamily="34" charset="0"/>
              </a:rPr>
              <a:t>contexto</a:t>
            </a:r>
            <a:endParaRPr lang="es-A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418058"/>
          </a:xfrm>
        </p:spPr>
        <p:txBody>
          <a:bodyPr>
            <a:noAutofit/>
          </a:bodyPr>
          <a:lstStyle/>
          <a:p>
            <a:r>
              <a:rPr lang="es-AR" sz="2400" b="0" dirty="0" smtClean="0">
                <a:effectLst/>
                <a:latin typeface="Arial" pitchFamily="34" charset="0"/>
                <a:cs typeface="Arial" pitchFamily="34" charset="0"/>
              </a:rPr>
              <a:t>Dos corrientes principales de análisis del discurso:</a:t>
            </a:r>
            <a:endParaRPr lang="es-AR" sz="2400" b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23528" y="764704"/>
            <a:ext cx="7848872" cy="1005403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txBody>
          <a:bodyPr wrap="square">
            <a:spAutoFit/>
          </a:bodyPr>
          <a:lstStyle/>
          <a:p>
            <a:pPr marL="365760" lvl="0" indent="-256032">
              <a:spcBef>
                <a:spcPts val="400"/>
              </a:spcBef>
              <a:buClr>
                <a:srgbClr val="2DA2BF"/>
              </a:buClr>
              <a:buSzPct val="68000"/>
              <a:buFont typeface="Wingdings" pitchFamily="2" charset="2"/>
              <a:buChar char="q"/>
            </a:pPr>
            <a:r>
              <a:rPr lang="es-AR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Escuela Francesa de Análisis del Discurso</a:t>
            </a:r>
          </a:p>
          <a:p>
            <a:pPr marL="365760" lvl="0" indent="-256032">
              <a:spcBef>
                <a:spcPts val="400"/>
              </a:spcBef>
              <a:buClr>
                <a:srgbClr val="2DA2BF"/>
              </a:buClr>
              <a:buSzPct val="68000"/>
              <a:buFont typeface="Wingdings" pitchFamily="2" charset="2"/>
              <a:buChar char="q"/>
            </a:pPr>
            <a:r>
              <a:rPr lang="es-AR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Análisis Crítico del Discurso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7455" y="2132856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 indent="0">
              <a:buNone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Ambas comparten presupuestos básicos sobre el objeto discurso:</a:t>
            </a:r>
          </a:p>
        </p:txBody>
      </p:sp>
    </p:spTree>
    <p:extLst>
      <p:ext uri="{BB962C8B-B14F-4D97-AF65-F5344CB8AC3E}">
        <p14:creationId xmlns:p14="http://schemas.microsoft.com/office/powerpoint/2010/main" val="353137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9512" y="116632"/>
            <a:ext cx="8278688" cy="864096"/>
          </a:xfrm>
        </p:spPr>
        <p:txBody>
          <a:bodyPr>
            <a:noAutofit/>
          </a:bodyPr>
          <a:lstStyle/>
          <a:p>
            <a:pPr algn="l"/>
            <a:r>
              <a:rPr lang="es-AR" sz="2800" b="0" dirty="0" smtClean="0">
                <a:effectLst/>
                <a:latin typeface="Arial" pitchFamily="34" charset="0"/>
                <a:cs typeface="Arial" pitchFamily="34" charset="0"/>
              </a:rPr>
              <a:t>Desafío </a:t>
            </a:r>
            <a:r>
              <a:rPr lang="es-AR" sz="2800" b="0" dirty="0">
                <a:effectLst/>
                <a:latin typeface="Arial" pitchFamily="34" charset="0"/>
                <a:cs typeface="Arial" pitchFamily="34" charset="0"/>
              </a:rPr>
              <a:t>epistemológico y metodológico que plantea </a:t>
            </a:r>
            <a:r>
              <a:rPr lang="es-AR" sz="2800" b="0" dirty="0" smtClean="0">
                <a:effectLst/>
                <a:latin typeface="Arial" pitchFamily="34" charset="0"/>
                <a:cs typeface="Arial" pitchFamily="34" charset="0"/>
              </a:rPr>
              <a:t>el análisis </a:t>
            </a:r>
            <a:r>
              <a:rPr lang="es-AR" sz="2800" b="0" dirty="0">
                <a:effectLst/>
                <a:latin typeface="Arial" pitchFamily="34" charset="0"/>
                <a:cs typeface="Arial" pitchFamily="34" charset="0"/>
              </a:rPr>
              <a:t>del discurso: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196752"/>
            <a:ext cx="7772400" cy="1872208"/>
          </a:xfrm>
        </p:spPr>
        <p:txBody>
          <a:bodyPr>
            <a:noAutofit/>
          </a:bodyPr>
          <a:lstStyle/>
          <a:p>
            <a:pPr marL="571500" indent="-571500" algn="l">
              <a:buFont typeface="Wingdings" pitchFamily="2" charset="2"/>
              <a:buChar char="Ø"/>
            </a:pPr>
            <a:r>
              <a:rPr lang="es-AR" sz="3600" dirty="0" smtClean="0">
                <a:latin typeface="Arial" pitchFamily="34" charset="0"/>
                <a:cs typeface="Arial" pitchFamily="34" charset="0"/>
              </a:rPr>
              <a:t>Construir </a:t>
            </a:r>
            <a:r>
              <a:rPr lang="es-AR" sz="3600" dirty="0">
                <a:latin typeface="Arial" pitchFamily="34" charset="0"/>
                <a:cs typeface="Arial" pitchFamily="34" charset="0"/>
              </a:rPr>
              <a:t>un objeto cuya materialidad lingüística no borre </a:t>
            </a:r>
            <a:r>
              <a:rPr lang="es-AR" sz="3600" dirty="0" smtClean="0">
                <a:latin typeface="Arial" pitchFamily="34" charset="0"/>
                <a:cs typeface="Arial" pitchFamily="34" charset="0"/>
              </a:rPr>
              <a:t>su materialidad socio-histórica</a:t>
            </a:r>
          </a:p>
          <a:p>
            <a:pPr marL="571500" indent="-571500" algn="l">
              <a:buFont typeface="Wingdings" pitchFamily="2" charset="2"/>
              <a:buChar char="Ø"/>
            </a:pPr>
            <a:endParaRPr lang="es-AR" sz="3600" dirty="0" smtClean="0">
              <a:latin typeface="Arial" pitchFamily="34" charset="0"/>
              <a:cs typeface="Arial" pitchFamily="34" charset="0"/>
            </a:endParaRPr>
          </a:p>
          <a:p>
            <a:pPr marL="571500" indent="-571500" algn="l">
              <a:buFont typeface="Wingdings" pitchFamily="2" charset="2"/>
              <a:buChar char="Ø"/>
            </a:pPr>
            <a:r>
              <a:rPr lang="es-AR" sz="3600" dirty="0" smtClean="0">
                <a:latin typeface="Arial" pitchFamily="34" charset="0"/>
                <a:cs typeface="Arial" pitchFamily="34" charset="0"/>
              </a:rPr>
              <a:t>Definir </a:t>
            </a:r>
            <a:r>
              <a:rPr lang="es-AR" sz="3600" dirty="0">
                <a:latin typeface="Arial" pitchFamily="34" charset="0"/>
                <a:cs typeface="Arial" pitchFamily="34" charset="0"/>
              </a:rPr>
              <a:t>una metodología que no privilegie un </a:t>
            </a:r>
            <a:r>
              <a:rPr lang="es-AR" sz="3600" dirty="0" smtClean="0">
                <a:latin typeface="Arial" pitchFamily="34" charset="0"/>
                <a:cs typeface="Arial" pitchFamily="34" charset="0"/>
              </a:rPr>
              <a:t>aspecto sobre </a:t>
            </a:r>
            <a:r>
              <a:rPr lang="es-AR" sz="3600" dirty="0">
                <a:latin typeface="Arial" pitchFamily="34" charset="0"/>
                <a:cs typeface="Arial" pitchFamily="34" charset="0"/>
              </a:rPr>
              <a:t>el otro</a:t>
            </a:r>
          </a:p>
        </p:txBody>
      </p:sp>
    </p:spTree>
    <p:extLst>
      <p:ext uri="{BB962C8B-B14F-4D97-AF65-F5344CB8AC3E}">
        <p14:creationId xmlns:p14="http://schemas.microsoft.com/office/powerpoint/2010/main" val="302307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es-AR" sz="2000" b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Cada perspectiva teórica, de acuerdo con el marco interpretativo que le da materialidad socio-histórica al texto, determina cuáles son las propiedades relevantes del contexto de un discurso</a:t>
            </a:r>
            <a:endParaRPr lang="es-AR" sz="20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1"/>
          </p:nvPr>
        </p:nvSpPr>
        <p:spPr>
          <a:xfrm>
            <a:off x="395536" y="3645024"/>
            <a:ext cx="8291264" cy="144016"/>
          </a:xfrm>
        </p:spPr>
        <p:txBody>
          <a:bodyPr>
            <a:normAutofit fontScale="25000" lnSpcReduction="20000"/>
          </a:bodyPr>
          <a:lstStyle/>
          <a:p>
            <a:endParaRPr lang="es-AR" sz="2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10 Marcador de contenido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97245075"/>
              </p:ext>
            </p:extLst>
          </p:nvPr>
        </p:nvGraphicFramePr>
        <p:xfrm>
          <a:off x="0" y="1196752"/>
          <a:ext cx="9143999" cy="5616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116"/>
                <a:gridCol w="2947239"/>
                <a:gridCol w="2838973"/>
                <a:gridCol w="1619671"/>
              </a:tblGrid>
              <a:tr h="576064">
                <a:tc>
                  <a:txBody>
                    <a:bodyPr/>
                    <a:lstStyle/>
                    <a:p>
                      <a:r>
                        <a:rPr lang="es-AR" sz="1400" dirty="0" smtClean="0">
                          <a:latin typeface="Arial" pitchFamily="34" charset="0"/>
                          <a:cs typeface="Arial" pitchFamily="34" charset="0"/>
                        </a:rPr>
                        <a:t>Perspectiva teórica</a:t>
                      </a:r>
                      <a:endParaRPr lang="es-AR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smtClean="0">
                          <a:latin typeface="Arial" pitchFamily="34" charset="0"/>
                          <a:cs typeface="Arial" pitchFamily="34" charset="0"/>
                        </a:rPr>
                        <a:t>Unidad de análisis</a:t>
                      </a:r>
                      <a:endParaRPr lang="es-AR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smtClean="0">
                          <a:latin typeface="Arial" pitchFamily="34" charset="0"/>
                          <a:cs typeface="Arial" pitchFamily="34" charset="0"/>
                        </a:rPr>
                        <a:t>características</a:t>
                      </a:r>
                      <a:endParaRPr lang="es-AR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smtClean="0">
                          <a:latin typeface="Arial" pitchFamily="34" charset="0"/>
                          <a:cs typeface="Arial" pitchFamily="34" charset="0"/>
                        </a:rPr>
                        <a:t>Analistas-Investigadores</a:t>
                      </a:r>
                      <a:endParaRPr lang="es-AR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78558">
                <a:tc>
                  <a:txBody>
                    <a:bodyPr/>
                    <a:lstStyle/>
                    <a:p>
                      <a:r>
                        <a:rPr lang="es-AR" sz="1600" dirty="0" smtClean="0">
                          <a:latin typeface="Arial" pitchFamily="34" charset="0"/>
                          <a:cs typeface="Arial" pitchFamily="34" charset="0"/>
                        </a:rPr>
                        <a:t>Etnografía de la comunicación </a:t>
                      </a:r>
                      <a:endParaRPr lang="es-A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600" dirty="0" smtClean="0">
                          <a:latin typeface="Arial" pitchFamily="34" charset="0"/>
                          <a:cs typeface="Arial" pitchFamily="34" charset="0"/>
                        </a:rPr>
                        <a:t>Evento</a:t>
                      </a:r>
                      <a:r>
                        <a:rPr lang="es-AR" sz="1600" baseline="0" dirty="0" smtClean="0">
                          <a:latin typeface="Arial" pitchFamily="34" charset="0"/>
                          <a:cs typeface="Arial" pitchFamily="34" charset="0"/>
                        </a:rPr>
                        <a:t> comunicativo</a:t>
                      </a:r>
                      <a:endParaRPr lang="es-A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A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acróstico SPEAKING</a:t>
                      </a:r>
                      <a:endParaRPr lang="es-A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600" dirty="0" err="1" smtClean="0">
                          <a:latin typeface="Arial" pitchFamily="34" charset="0"/>
                          <a:cs typeface="Arial" pitchFamily="34" charset="0"/>
                        </a:rPr>
                        <a:t>Hymes</a:t>
                      </a:r>
                      <a:endParaRPr lang="es-A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22164">
                <a:tc>
                  <a:txBody>
                    <a:bodyPr/>
                    <a:lstStyle/>
                    <a:p>
                      <a:r>
                        <a:rPr lang="es-AR" sz="1600" b="0" i="0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Lingüístico -funcionalista</a:t>
                      </a:r>
                      <a:endParaRPr lang="es-A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600" dirty="0" smtClean="0">
                          <a:latin typeface="Arial" pitchFamily="34" charset="0"/>
                          <a:cs typeface="Arial" pitchFamily="34" charset="0"/>
                        </a:rPr>
                        <a:t>Texto</a:t>
                      </a:r>
                      <a:endParaRPr lang="es-A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600" dirty="0" smtClean="0">
                          <a:latin typeface="Arial" pitchFamily="34" charset="0"/>
                          <a:cs typeface="Arial" pitchFamily="34" charset="0"/>
                        </a:rPr>
                        <a:t>Campo </a:t>
                      </a:r>
                    </a:p>
                    <a:p>
                      <a:r>
                        <a:rPr lang="es-AR" sz="1600" dirty="0" smtClean="0">
                          <a:latin typeface="Arial" pitchFamily="34" charset="0"/>
                          <a:cs typeface="Arial" pitchFamily="34" charset="0"/>
                        </a:rPr>
                        <a:t>Tenor</a:t>
                      </a:r>
                      <a:r>
                        <a:rPr lang="es-AR" sz="1600" baseline="0" dirty="0" smtClean="0"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</a:p>
                    <a:p>
                      <a:r>
                        <a:rPr lang="es-AR" sz="1600" baseline="0" dirty="0" smtClean="0">
                          <a:latin typeface="Arial" pitchFamily="34" charset="0"/>
                          <a:cs typeface="Arial" pitchFamily="34" charset="0"/>
                        </a:rPr>
                        <a:t>Modo</a:t>
                      </a:r>
                      <a:endParaRPr lang="es-A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600" dirty="0" err="1" smtClean="0">
                          <a:latin typeface="Arial" pitchFamily="34" charset="0"/>
                          <a:cs typeface="Arial" pitchFamily="34" charset="0"/>
                        </a:rPr>
                        <a:t>Halliday</a:t>
                      </a:r>
                      <a:endParaRPr lang="es-A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910288">
                <a:tc>
                  <a:txBody>
                    <a:bodyPr/>
                    <a:lstStyle/>
                    <a:p>
                      <a:r>
                        <a:rPr lang="es-AR" sz="1600" dirty="0" smtClean="0">
                          <a:latin typeface="Arial" pitchFamily="34" charset="0"/>
                          <a:cs typeface="Arial" pitchFamily="34" charset="0"/>
                        </a:rPr>
                        <a:t>Análisis crítico del discurso</a:t>
                      </a:r>
                      <a:endParaRPr lang="es-A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AR" sz="1600" b="0" i="0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Conjunto de propiedades lingüísticas y textuales de una serie de materiales, explicadas por las relaciones de poder en una coyuntura específica</a:t>
                      </a:r>
                      <a:endParaRPr lang="es-A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s-AR" sz="1600" b="0" i="0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Construcción </a:t>
                      </a:r>
                      <a:r>
                        <a:rPr lang="es-AR" sz="1600" b="0" i="1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a priori </a:t>
                      </a:r>
                      <a:r>
                        <a:rPr lang="es-AR" sz="1600" b="0" i="0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del corpus a analizar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s-AR" sz="1600" b="0" i="0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Mayor atención a los fenómenos políticos que a los </a:t>
                      </a:r>
                      <a:r>
                        <a:rPr lang="es-AR" sz="1600" b="0" i="0" u="none" strike="noStrike" baseline="0" dirty="0" err="1" smtClean="0">
                          <a:latin typeface="Arial" pitchFamily="34" charset="0"/>
                          <a:cs typeface="Arial" pitchFamily="34" charset="0"/>
                        </a:rPr>
                        <a:t>funconamientos</a:t>
                      </a:r>
                      <a:r>
                        <a:rPr lang="es-AR" sz="1600" b="0" i="0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 discursivos</a:t>
                      </a:r>
                      <a:endParaRPr lang="es-A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600" b="0" i="0" u="none" strike="noStrike" baseline="0" dirty="0" err="1" smtClean="0">
                          <a:latin typeface="Arial" pitchFamily="34" charset="0"/>
                          <a:cs typeface="Arial" pitchFamily="34" charset="0"/>
                        </a:rPr>
                        <a:t>Wodak</a:t>
                      </a:r>
                      <a:endParaRPr lang="es-AR" sz="1600" b="0" i="0" u="none" strike="noStrike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s-AR" sz="1600" dirty="0" smtClean="0">
                          <a:latin typeface="Arial" pitchFamily="34" charset="0"/>
                          <a:cs typeface="Arial" pitchFamily="34" charset="0"/>
                        </a:rPr>
                        <a:t>Van </a:t>
                      </a:r>
                      <a:r>
                        <a:rPr lang="es-AR" sz="1600" dirty="0" err="1" smtClean="0">
                          <a:latin typeface="Arial" pitchFamily="34" charset="0"/>
                          <a:cs typeface="Arial" pitchFamily="34" charset="0"/>
                        </a:rPr>
                        <a:t>Dijk</a:t>
                      </a:r>
                      <a:endParaRPr lang="es-A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728192">
                <a:tc>
                  <a:txBody>
                    <a:bodyPr/>
                    <a:lstStyle/>
                    <a:p>
                      <a:pPr algn="l"/>
                      <a:r>
                        <a:rPr lang="es-AR" sz="1600" b="0" i="0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Escuela Francesa de Análisis del Discurso</a:t>
                      </a:r>
                      <a:endParaRPr lang="es-AR" sz="16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Dispositivo de enunciación (vinculación dialéctica entre regularidades lingüísticas y textuales con actores y prácticas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sociales) </a:t>
                      </a:r>
                      <a:endParaRPr lang="es-A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AR" sz="1600" b="0" i="0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Propiedades relevantes de prácticas para la formulación de los textos:</a:t>
                      </a:r>
                    </a:p>
                    <a:p>
                      <a:pPr algn="l"/>
                      <a:r>
                        <a:rPr lang="es-AR" sz="1600" b="0" i="0" u="none" strike="noStrike" baseline="0" dirty="0" smtClean="0">
                          <a:latin typeface="Verdana-Italic"/>
                        </a:rPr>
                        <a:t>condiciones socio-históricas de producción</a:t>
                      </a:r>
                      <a:endParaRPr lang="es-AR" sz="1600" b="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600" dirty="0" err="1" smtClean="0">
                          <a:latin typeface="Arial" pitchFamily="34" charset="0"/>
                          <a:cs typeface="Arial" pitchFamily="34" charset="0"/>
                        </a:rPr>
                        <a:t>Maingueneau</a:t>
                      </a:r>
                      <a:endParaRPr lang="es-A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828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274</TotalTime>
  <Words>739</Words>
  <Application>Microsoft Office PowerPoint</Application>
  <PresentationFormat>Presentación en pantalla (4:3)</PresentationFormat>
  <Paragraphs>150</Paragraphs>
  <Slides>19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6</vt:i4>
      </vt:variant>
      <vt:variant>
        <vt:lpstr>Títulos de diapositiva</vt:lpstr>
      </vt:variant>
      <vt:variant>
        <vt:i4>19</vt:i4>
      </vt:variant>
    </vt:vector>
  </HeadingPairs>
  <TitlesOfParts>
    <vt:vector size="34" baseType="lpstr">
      <vt:lpstr>Arial</vt:lpstr>
      <vt:lpstr>Arial Black</vt:lpstr>
      <vt:lpstr>Calibri</vt:lpstr>
      <vt:lpstr>Lucida Sans Unicode</vt:lpstr>
      <vt:lpstr>Verdana</vt:lpstr>
      <vt:lpstr>Verdana-Italic</vt:lpstr>
      <vt:lpstr>Wingdings</vt:lpstr>
      <vt:lpstr>Wingdings 2</vt:lpstr>
      <vt:lpstr>Wingdings 3</vt:lpstr>
      <vt:lpstr>Concurrencia</vt:lpstr>
      <vt:lpstr>1_Concurrencia</vt:lpstr>
      <vt:lpstr>2_Concurrencia</vt:lpstr>
      <vt:lpstr>3_Concurrencia</vt:lpstr>
      <vt:lpstr>4_Concurrencia</vt:lpstr>
      <vt:lpstr>5_Concurrencia</vt:lpstr>
      <vt:lpstr>Presentación de PowerPoint</vt:lpstr>
      <vt:lpstr>UNIDAD 1 EL PARADIGMA COMUNICACIONAL EN LOS ESTUDIOS DEL LENGUAJE </vt:lpstr>
      <vt:lpstr>Para reflexionar</vt:lpstr>
      <vt:lpstr>  PARRET H. [1984]. “Las teorías y sus ideologías esenciales”. En: PARRET Y DUCROT, (1995). Teorías lingüísticas y enunciación. Publicación de la UBA.  Conferencia dictada el 24 de abril de 1984 en la Facultad de Filosofía y Letras y traducida  oralmente del francés por la Dra. Beatriz  Lavandera</vt:lpstr>
      <vt:lpstr>PARRET H. 1984, “Las teorías y sus ideologías esenciales”, en: PARRET Y DUCROT 1995, Teorías lingüísticas y enunciación. Publicación de la UBA.</vt:lpstr>
      <vt:lpstr>  Dos posiciones paradigmáticas:</vt:lpstr>
      <vt:lpstr>Presentación de PowerPoint</vt:lpstr>
      <vt:lpstr>Función representativa</vt:lpstr>
      <vt:lpstr>LENGUA: SISTEMA DE SIGNOS LINGÜÍSTICOS </vt:lpstr>
      <vt:lpstr>Dicotomías saussureanas</vt:lpstr>
      <vt:lpstr>Función representativa</vt:lpstr>
      <vt:lpstr>Algunos rasgos de la posición representacional.</vt:lpstr>
      <vt:lpstr>Función comunicativa</vt:lpstr>
      <vt:lpstr>El giro lingüístico </vt:lpstr>
      <vt:lpstr> Bonnin, J. E. “Análisis de discurso”  Tres factores clave en la conformación del discurso como objeto de análisis: </vt:lpstr>
      <vt:lpstr>Tres acontecimientos que confluyeron en la constitución del análisis del discurso, desde el campo de la filosofía:</vt:lpstr>
      <vt:lpstr>Dos corrientes principales de análisis del discurso:</vt:lpstr>
      <vt:lpstr>Desafío epistemológico y metodológico que plantea el análisis del discurso:</vt:lpstr>
      <vt:lpstr>Cada perspectiva teórica, de acuerdo con el marco interpretativo que le da materialidad socio-histórica al texto, determina cuáles son las propiedades relevantes del contexto de un discurso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Administador</dc:creator>
  <cp:lastModifiedBy>Alejandra Valentino</cp:lastModifiedBy>
  <cp:revision>29</cp:revision>
  <dcterms:created xsi:type="dcterms:W3CDTF">2019-04-07T19:43:55Z</dcterms:created>
  <dcterms:modified xsi:type="dcterms:W3CDTF">2020-09-03T21:59:13Z</dcterms:modified>
</cp:coreProperties>
</file>