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69" r:id="rId2"/>
    <p:sldId id="259" r:id="rId3"/>
    <p:sldId id="260" r:id="rId4"/>
    <p:sldId id="261" r:id="rId5"/>
    <p:sldId id="262" r:id="rId6"/>
    <p:sldId id="263" r:id="rId7"/>
    <p:sldId id="264" r:id="rId8"/>
    <p:sldId id="265" r:id="rId9"/>
    <p:sldId id="266" r:id="rId10"/>
    <p:sldId id="267" r:id="rId11"/>
    <p:sldId id="268" r:id="rId12"/>
    <p:sldId id="273" r:id="rId13"/>
    <p:sldId id="279" r:id="rId14"/>
    <p:sldId id="280" r:id="rId15"/>
    <p:sldId id="270" r:id="rId16"/>
    <p:sldId id="272" r:id="rId17"/>
    <p:sldId id="271" r:id="rId18"/>
    <p:sldId id="276" r:id="rId19"/>
    <p:sldId id="275" r:id="rId20"/>
    <p:sldId id="278" r:id="rId21"/>
    <p:sldId id="274" r:id="rId22"/>
    <p:sldId id="277" r:id="rId23"/>
    <p:sldId id="281" r:id="rId24"/>
    <p:sldId id="282" r:id="rId2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2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2"/>
      </p:bgRef>
    </p:bg>
    <p:spTree>
      <p:nvGrpSpPr>
        <p:cNvPr id="1" name=""/>
        <p:cNvGrpSpPr/>
        <p:nvPr/>
      </p:nvGrpSpPr>
      <p:grpSpPr>
        <a:xfrm>
          <a:off x="0" y="0"/>
          <a:ext cx="0" cy="0"/>
          <a:chOff x="0" y="0"/>
          <a:chExt cx="0" cy="0"/>
        </a:xfrm>
      </p:grpSpPr>
      <p:sp>
        <p:nvSpPr>
          <p:cNvPr id="7" name="6 Rectángulo"/>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2362200" y="4038600"/>
            <a:ext cx="6477000" cy="1828800"/>
          </a:xfrm>
        </p:spPr>
        <p:txBody>
          <a:bodyPr anchor="b"/>
          <a:lstStyle>
            <a:lvl1pPr>
              <a:defRPr cap="all" baseline="0"/>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A60F7A18-E5A2-4EAD-898E-47B699198FA0}" type="datetimeFigureOut">
              <a:rPr lang="es-ES" smtClean="0"/>
              <a:pPr/>
              <a:t>03/06/2019</a:t>
            </a:fld>
            <a:endParaRPr lang="es-ES"/>
          </a:p>
        </p:txBody>
      </p:sp>
      <p:sp>
        <p:nvSpPr>
          <p:cNvPr id="17" name="16 Marcador de pie de página"/>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s-ES"/>
          </a:p>
        </p:txBody>
      </p:sp>
      <p:sp>
        <p:nvSpPr>
          <p:cNvPr id="29" name="28 Marcador de número de diapositiva"/>
          <p:cNvSpPr>
            <a:spLocks noGrp="1"/>
          </p:cNvSpPr>
          <p:nvPr>
            <p:ph type="sldNum" sz="quarter" idx="12"/>
          </p:nvPr>
        </p:nvSpPr>
        <p:spPr>
          <a:xfrm>
            <a:off x="8001000" y="228600"/>
            <a:ext cx="838200" cy="381000"/>
          </a:xfrm>
        </p:spPr>
        <p:txBody>
          <a:bodyPr/>
          <a:lstStyle>
            <a:lvl1pPr>
              <a:defRPr>
                <a:solidFill>
                  <a:schemeClr val="tx2"/>
                </a:solidFill>
              </a:defRPr>
            </a:lvl1pPr>
          </a:lstStyle>
          <a:p>
            <a:fld id="{EC078A97-012F-4D2F-BCFA-EB2BAEFD8D2C}"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12648" y="228600"/>
            <a:ext cx="8153400" cy="990600"/>
          </a:xfrm>
        </p:spPr>
        <p:txBody>
          <a:body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fld id="{A60F7A18-E5A2-4EAD-898E-47B699198FA0}" type="datetimeFigureOut">
              <a:rPr lang="es-ES" smtClean="0"/>
              <a:pPr/>
              <a:t>03/06/2019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lvl1pPr>
              <a:defRPr>
                <a:solidFill>
                  <a:srgbClr val="FFFFFF"/>
                </a:solidFill>
              </a:defRPr>
            </a:lvl1pPr>
          </a:lstStyle>
          <a:p>
            <a:fld id="{EC078A97-012F-4D2F-BCFA-EB2BAEFD8D2C}" type="slidenum">
              <a:rPr lang="es-ES" smtClean="0"/>
              <a:pPr/>
              <a:t>‹Nº›</a:t>
            </a:fld>
            <a:endParaRPr lang="es-ES"/>
          </a:p>
        </p:txBody>
      </p:sp>
      <p:sp>
        <p:nvSpPr>
          <p:cNvPr id="8" name="7 Marcador de contenido"/>
          <p:cNvSpPr>
            <a:spLocks noGrp="1"/>
          </p:cNvSpPr>
          <p:nvPr>
            <p:ph sz="quarter" idx="1"/>
          </p:nvPr>
        </p:nvSpPr>
        <p:spPr>
          <a:xfrm>
            <a:off x="612648" y="1600200"/>
            <a:ext cx="8153400" cy="44958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7" name="6 Rectángulo"/>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s-ES" smtClean="0"/>
              <a:t>Haga clic para modificar el estilo de título del patrón</a:t>
            </a:r>
            <a:endParaRPr kumimoji="0" lang="en-US"/>
          </a:p>
        </p:txBody>
      </p:sp>
      <p:sp>
        <p:nvSpPr>
          <p:cNvPr id="12" name="11 Marcador de fecha"/>
          <p:cNvSpPr>
            <a:spLocks noGrp="1"/>
          </p:cNvSpPr>
          <p:nvPr>
            <p:ph type="dt" sz="half" idx="10"/>
          </p:nvPr>
        </p:nvSpPr>
        <p:spPr/>
        <p:txBody>
          <a:bodyPr/>
          <a:lstStyle/>
          <a:p>
            <a:fld id="{A60F7A18-E5A2-4EAD-898E-47B699198FA0}" type="datetimeFigureOut">
              <a:rPr lang="es-ES" smtClean="0"/>
              <a:pPr/>
              <a:t>03/06/2019</a:t>
            </a:fld>
            <a:endParaRPr lang="es-ES"/>
          </a:p>
        </p:txBody>
      </p:sp>
      <p:sp>
        <p:nvSpPr>
          <p:cNvPr id="13" name="12 Marcador de número de diapositiva"/>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EC078A97-012F-4D2F-BCFA-EB2BAEFD8D2C}" type="slidenum">
              <a:rPr lang="es-ES" smtClean="0"/>
              <a:pPr/>
              <a:t>‹Nº›</a:t>
            </a:fld>
            <a:endParaRPr lang="es-ES"/>
          </a:p>
        </p:txBody>
      </p:sp>
      <p:sp>
        <p:nvSpPr>
          <p:cNvPr id="14" name="13 Marcador de pie de página"/>
          <p:cNvSpPr>
            <a:spLocks noGrp="1"/>
          </p:cNvSpPr>
          <p:nvPr>
            <p:ph type="ftr" sz="quarter" idx="12"/>
          </p:nvPr>
        </p:nvSpPr>
        <p:spPr/>
        <p:txBody>
          <a:bodyPr/>
          <a:lstStyle/>
          <a:p>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9" name="8 Marcador de contenido"/>
          <p:cNvSpPr>
            <a:spLocks noGrp="1"/>
          </p:cNvSpPr>
          <p:nvPr>
            <p:ph sz="quarter" idx="1"/>
          </p:nvPr>
        </p:nvSpPr>
        <p:spPr>
          <a:xfrm>
            <a:off x="609600" y="1589567"/>
            <a:ext cx="38862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844901" y="1589567"/>
            <a:ext cx="38862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8" name="7 Marcador de fecha"/>
          <p:cNvSpPr>
            <a:spLocks noGrp="1"/>
          </p:cNvSpPr>
          <p:nvPr>
            <p:ph type="dt" sz="half" idx="15"/>
          </p:nvPr>
        </p:nvSpPr>
        <p:spPr/>
        <p:txBody>
          <a:bodyPr rtlCol="0"/>
          <a:lstStyle/>
          <a:p>
            <a:fld id="{A60F7A18-E5A2-4EAD-898E-47B699198FA0}" type="datetimeFigureOut">
              <a:rPr lang="es-ES" smtClean="0"/>
              <a:pPr/>
              <a:t>03/06/2019</a:t>
            </a:fld>
            <a:endParaRPr lang="es-ES"/>
          </a:p>
        </p:txBody>
      </p:sp>
      <p:sp>
        <p:nvSpPr>
          <p:cNvPr id="10" name="9 Marcador de número de diapositiva"/>
          <p:cNvSpPr>
            <a:spLocks noGrp="1"/>
          </p:cNvSpPr>
          <p:nvPr>
            <p:ph type="sldNum" sz="quarter" idx="16"/>
          </p:nvPr>
        </p:nvSpPr>
        <p:spPr/>
        <p:txBody>
          <a:bodyPr rtlCol="0"/>
          <a:lstStyle/>
          <a:p>
            <a:fld id="{EC078A97-012F-4D2F-BCFA-EB2BAEFD8D2C}" type="slidenum">
              <a:rPr lang="es-ES" smtClean="0"/>
              <a:pPr/>
              <a:t>‹Nº›</a:t>
            </a:fld>
            <a:endParaRPr lang="es-ES"/>
          </a:p>
        </p:txBody>
      </p:sp>
      <p:sp>
        <p:nvSpPr>
          <p:cNvPr id="12" name="11 Marcador de pie de página"/>
          <p:cNvSpPr>
            <a:spLocks noGrp="1"/>
          </p:cNvSpPr>
          <p:nvPr>
            <p:ph type="ftr" sz="quarter" idx="17"/>
          </p:nvPr>
        </p:nvSpPr>
        <p:spPr/>
        <p:txBody>
          <a:bodyPr rtlCol="0"/>
          <a:lstStyle/>
          <a:p>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33400" y="273050"/>
            <a:ext cx="8153400" cy="869950"/>
          </a:xfrm>
        </p:spPr>
        <p:txBody>
          <a:bodyPr anchor="ctr"/>
          <a:lstStyle>
            <a:lvl1pPr>
              <a:defRPr/>
            </a:lvl1pPr>
          </a:lstStyle>
          <a:p>
            <a:r>
              <a:rPr kumimoji="0" lang="es-ES" smtClean="0"/>
              <a:t>Haga clic para modificar el estilo de título del patrón</a:t>
            </a:r>
            <a:endParaRPr kumimoji="0" lang="en-US"/>
          </a:p>
        </p:txBody>
      </p:sp>
      <p:sp>
        <p:nvSpPr>
          <p:cNvPr id="11" name="10 Marcador de contenido"/>
          <p:cNvSpPr>
            <a:spLocks noGrp="1"/>
          </p:cNvSpPr>
          <p:nvPr>
            <p:ph sz="quarter" idx="2"/>
          </p:nvPr>
        </p:nvSpPr>
        <p:spPr>
          <a:xfrm>
            <a:off x="609600" y="2438400"/>
            <a:ext cx="3886200" cy="35814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800600" y="2438400"/>
            <a:ext cx="3886200" cy="35814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Marcador de fecha"/>
          <p:cNvSpPr>
            <a:spLocks noGrp="1"/>
          </p:cNvSpPr>
          <p:nvPr>
            <p:ph type="dt" sz="half" idx="15"/>
          </p:nvPr>
        </p:nvSpPr>
        <p:spPr/>
        <p:txBody>
          <a:bodyPr rtlCol="0"/>
          <a:lstStyle/>
          <a:p>
            <a:fld id="{A60F7A18-E5A2-4EAD-898E-47B699198FA0}" type="datetimeFigureOut">
              <a:rPr lang="es-ES" smtClean="0"/>
              <a:pPr/>
              <a:t>03/06/2019</a:t>
            </a:fld>
            <a:endParaRPr lang="es-ES"/>
          </a:p>
        </p:txBody>
      </p:sp>
      <p:sp>
        <p:nvSpPr>
          <p:cNvPr id="12" name="11 Marcador de número de diapositiva"/>
          <p:cNvSpPr>
            <a:spLocks noGrp="1"/>
          </p:cNvSpPr>
          <p:nvPr>
            <p:ph type="sldNum" sz="quarter" idx="16"/>
          </p:nvPr>
        </p:nvSpPr>
        <p:spPr/>
        <p:txBody>
          <a:bodyPr rtlCol="0"/>
          <a:lstStyle/>
          <a:p>
            <a:fld id="{EC078A97-012F-4D2F-BCFA-EB2BAEFD8D2C}" type="slidenum">
              <a:rPr lang="es-ES" smtClean="0"/>
              <a:pPr/>
              <a:t>‹Nº›</a:t>
            </a:fld>
            <a:endParaRPr lang="es-ES"/>
          </a:p>
        </p:txBody>
      </p:sp>
      <p:sp>
        <p:nvSpPr>
          <p:cNvPr id="14" name="13 Marcador de pie de página"/>
          <p:cNvSpPr>
            <a:spLocks noGrp="1"/>
          </p:cNvSpPr>
          <p:nvPr>
            <p:ph type="ftr" sz="quarter" idx="17"/>
          </p:nvPr>
        </p:nvSpPr>
        <p:spPr/>
        <p:txBody>
          <a:bodyPr rtlCol="0"/>
          <a:lstStyle/>
          <a:p>
            <a:endParaRPr lang="es-ES"/>
          </a:p>
        </p:txBody>
      </p:sp>
      <p:sp>
        <p:nvSpPr>
          <p:cNvPr id="16" name="15 Marcador de texto"/>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5" name="14 Marcador de texto"/>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A60F7A18-E5A2-4EAD-898E-47B699198FA0}" type="datetimeFigureOut">
              <a:rPr lang="es-ES" smtClean="0"/>
              <a:pPr/>
              <a:t>03/06/2019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lvl1pPr>
              <a:defRPr>
                <a:solidFill>
                  <a:srgbClr val="FFFFFF"/>
                </a:solidFill>
              </a:defRPr>
            </a:lvl1pPr>
          </a:lstStyle>
          <a:p>
            <a:fld id="{EC078A97-012F-4D2F-BCFA-EB2BAEFD8D2C}"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60F7A18-E5A2-4EAD-898E-47B699198FA0}" type="datetimeFigureOut">
              <a:rPr lang="es-ES" smtClean="0"/>
              <a:pPr/>
              <a:t>03/06/2019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a:xfrm>
            <a:off x="0" y="6248400"/>
            <a:ext cx="533400" cy="381000"/>
          </a:xfrm>
        </p:spPr>
        <p:txBody>
          <a:bodyPr/>
          <a:lstStyle>
            <a:lvl1pPr>
              <a:defRPr>
                <a:solidFill>
                  <a:schemeClr val="tx2"/>
                </a:solidFill>
              </a:defRPr>
            </a:lvl1pPr>
          </a:lstStyle>
          <a:p>
            <a:fld id="{EC078A97-012F-4D2F-BCFA-EB2BAEFD8D2C}"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8077200" cy="869950"/>
          </a:xfrm>
        </p:spPr>
        <p:txBody>
          <a:bodyPr anchor="ctr"/>
          <a:lstStyle>
            <a:lvl1pPr algn="l">
              <a:buNone/>
              <a:defRPr sz="4400" b="0"/>
            </a:lvl1p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A60F7A18-E5A2-4EAD-898E-47B699198FA0}" type="datetimeFigureOut">
              <a:rPr lang="es-ES" smtClean="0"/>
              <a:pPr/>
              <a:t>03/06/2019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lvl1pPr>
              <a:defRPr>
                <a:solidFill>
                  <a:srgbClr val="FFFFFF"/>
                </a:solidFill>
              </a:defRPr>
            </a:lvl1pPr>
          </a:lstStyle>
          <a:p>
            <a:fld id="{EC078A97-012F-4D2F-BCFA-EB2BAEFD8D2C}" type="slidenum">
              <a:rPr lang="es-ES" smtClean="0"/>
              <a:pPr/>
              <a:t>‹Nº›</a:t>
            </a:fld>
            <a:endParaRPr lang="es-ES"/>
          </a:p>
        </p:txBody>
      </p:sp>
      <p:sp>
        <p:nvSpPr>
          <p:cNvPr id="3" name="2 Marcador de texto"/>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9" name="8 Marcador de contenido"/>
          <p:cNvSpPr>
            <a:spLocks noGrp="1"/>
          </p:cNvSpPr>
          <p:nvPr>
            <p:ph sz="quarter" idx="1"/>
          </p:nvPr>
        </p:nvSpPr>
        <p:spPr>
          <a:xfrm>
            <a:off x="2362200" y="1752600"/>
            <a:ext cx="6400800" cy="44196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3">
        <a:schemeClr val="bg2"/>
      </p:bgRef>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8" name="7 Rectángulo"/>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s-ES" smtClean="0"/>
              <a:t>Haga clic para modificar el estilo de título del patrón</a:t>
            </a:r>
            <a:endParaRPr kumimoji="0" lang="en-US"/>
          </a:p>
        </p:txBody>
      </p:sp>
      <p:sp>
        <p:nvSpPr>
          <p:cNvPr id="11" name="10 Rectángulo"/>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Marcador de fecha"/>
          <p:cNvSpPr>
            <a:spLocks noGrp="1"/>
          </p:cNvSpPr>
          <p:nvPr>
            <p:ph type="dt" sz="half" idx="10"/>
          </p:nvPr>
        </p:nvSpPr>
        <p:spPr>
          <a:xfrm>
            <a:off x="6248400" y="6248400"/>
            <a:ext cx="2667000" cy="365125"/>
          </a:xfrm>
        </p:spPr>
        <p:txBody>
          <a:bodyPr rtlCol="0"/>
          <a:lstStyle/>
          <a:p>
            <a:fld id="{A60F7A18-E5A2-4EAD-898E-47B699198FA0}" type="datetimeFigureOut">
              <a:rPr lang="es-ES" smtClean="0"/>
              <a:pPr/>
              <a:t>03/06/2019</a:t>
            </a:fld>
            <a:endParaRPr lang="es-ES"/>
          </a:p>
        </p:txBody>
      </p:sp>
      <p:sp>
        <p:nvSpPr>
          <p:cNvPr id="13" name="12 Marcador de número de diapositiva"/>
          <p:cNvSpPr>
            <a:spLocks noGrp="1"/>
          </p:cNvSpPr>
          <p:nvPr>
            <p:ph type="sldNum" sz="quarter" idx="11"/>
          </p:nvPr>
        </p:nvSpPr>
        <p:spPr>
          <a:xfrm>
            <a:off x="0" y="4667249"/>
            <a:ext cx="1447800" cy="663578"/>
          </a:xfrm>
        </p:spPr>
        <p:txBody>
          <a:bodyPr rtlCol="0"/>
          <a:lstStyle>
            <a:lvl1pPr>
              <a:defRPr sz="2800"/>
            </a:lvl1pPr>
          </a:lstStyle>
          <a:p>
            <a:fld id="{EC078A97-012F-4D2F-BCFA-EB2BAEFD8D2C}" type="slidenum">
              <a:rPr lang="es-ES" smtClean="0"/>
              <a:pPr/>
              <a:t>‹Nº›</a:t>
            </a:fld>
            <a:endParaRPr lang="es-ES"/>
          </a:p>
        </p:txBody>
      </p:sp>
      <p:sp>
        <p:nvSpPr>
          <p:cNvPr id="14" name="13 Marcador de pie de página"/>
          <p:cNvSpPr>
            <a:spLocks noGrp="1"/>
          </p:cNvSpPr>
          <p:nvPr>
            <p:ph type="ftr" sz="quarter" idx="12"/>
          </p:nvPr>
        </p:nvSpPr>
        <p:spPr>
          <a:xfrm>
            <a:off x="1600200" y="6248206"/>
            <a:ext cx="4572000" cy="365125"/>
          </a:xfrm>
        </p:spPr>
        <p:txBody>
          <a:bodyPr rtlCol="0"/>
          <a:lstStyle/>
          <a:p>
            <a:endParaRPr lang="es-ES"/>
          </a:p>
        </p:txBody>
      </p:sp>
      <p:sp>
        <p:nvSpPr>
          <p:cNvPr id="3" name="2 Marcador de posición de imagen"/>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s-ES" smtClean="0"/>
              <a:t>Haga clic en el icono para agregar una imagen</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60F7A18-E5A2-4EAD-898E-47B699198FA0}" type="datetimeFigureOut">
              <a:rPr lang="es-ES" smtClean="0"/>
              <a:pPr/>
              <a:t>03/06/2019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EC078A97-012F-4D2F-BCFA-EB2BAEFD8D2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bg>
      <p:bgRef idx="1001">
        <a:schemeClr val="bg1"/>
      </p:bgRef>
    </p:bg>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609600"/>
            <a:ext cx="2057400" cy="55165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609600"/>
            <a:ext cx="5562600" cy="5516564"/>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6553200" y="6248402"/>
            <a:ext cx="2209800" cy="365125"/>
          </a:xfrm>
        </p:spPr>
        <p:txBody>
          <a:bodyPr/>
          <a:lstStyle/>
          <a:p>
            <a:fld id="{A60F7A18-E5A2-4EAD-898E-47B699198FA0}" type="datetimeFigureOut">
              <a:rPr lang="es-ES" smtClean="0"/>
              <a:pPr/>
              <a:t>03/06/2019</a:t>
            </a:fld>
            <a:endParaRPr lang="es-ES"/>
          </a:p>
        </p:txBody>
      </p:sp>
      <p:sp>
        <p:nvSpPr>
          <p:cNvPr id="5" name="4 Marcador de pie de página"/>
          <p:cNvSpPr>
            <a:spLocks noGrp="1"/>
          </p:cNvSpPr>
          <p:nvPr>
            <p:ph type="ftr" sz="quarter" idx="11"/>
          </p:nvPr>
        </p:nvSpPr>
        <p:spPr>
          <a:xfrm>
            <a:off x="457201" y="6248207"/>
            <a:ext cx="5573483" cy="365125"/>
          </a:xfrm>
        </p:spPr>
        <p:txBody>
          <a:bodyPr/>
          <a:lstStyle/>
          <a:p>
            <a:endParaRPr lang="es-ES"/>
          </a:p>
        </p:txBody>
      </p:sp>
      <p:sp>
        <p:nvSpPr>
          <p:cNvPr id="7" name="6 Rectángulo"/>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7 Rectángulo"/>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8 Rectángulo"/>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5 Marcador de número de diapositiva"/>
          <p:cNvSpPr>
            <a:spLocks noGrp="1"/>
          </p:cNvSpPr>
          <p:nvPr>
            <p:ph type="sldNum" sz="quarter" idx="12"/>
          </p:nvPr>
        </p:nvSpPr>
        <p:spPr>
          <a:xfrm rot="5400000">
            <a:off x="5989638" y="144462"/>
            <a:ext cx="533400" cy="244476"/>
          </a:xfrm>
        </p:spPr>
        <p:txBody>
          <a:bodyPr/>
          <a:lstStyle/>
          <a:p>
            <a:fld id="{EC078A97-012F-4D2F-BCFA-EB2BAEFD8D2C}"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21 Marcador de título"/>
          <p:cNvSpPr>
            <a:spLocks noGrp="1"/>
          </p:cNvSpPr>
          <p:nvPr>
            <p:ph type="title"/>
          </p:nvPr>
        </p:nvSpPr>
        <p:spPr>
          <a:xfrm>
            <a:off x="609600" y="228600"/>
            <a:ext cx="8153400" cy="9906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A60F7A18-E5A2-4EAD-898E-47B699198FA0}" type="datetimeFigureOut">
              <a:rPr lang="es-ES" smtClean="0"/>
              <a:pPr/>
              <a:t>03/06/2019</a:t>
            </a:fld>
            <a:endParaRPr lang="es-ES"/>
          </a:p>
        </p:txBody>
      </p:sp>
      <p:sp>
        <p:nvSpPr>
          <p:cNvPr id="3" name="2 Marcador de pie de página"/>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s-ES"/>
          </a:p>
        </p:txBody>
      </p:sp>
      <p:sp>
        <p:nvSpPr>
          <p:cNvPr id="7" name="6 Rectángulo"/>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Marcador de número de diapositiva"/>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EC078A97-012F-4D2F-BCFA-EB2BAEFD8D2C}"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3400" y="4038600"/>
            <a:ext cx="8305800" cy="1828800"/>
          </a:xfrm>
        </p:spPr>
        <p:txBody>
          <a:bodyPr>
            <a:normAutofit/>
          </a:bodyPr>
          <a:lstStyle/>
          <a:p>
            <a:r>
              <a:rPr lang="es-AR" sz="2700" dirty="0" smtClean="0"/>
              <a:t>Didáctica de la comunicación</a:t>
            </a:r>
            <a:r>
              <a:rPr lang="es-AR" dirty="0" smtClean="0"/>
              <a:t/>
            </a:r>
            <a:br>
              <a:rPr lang="es-AR" dirty="0" smtClean="0"/>
            </a:br>
            <a:r>
              <a:rPr lang="es-AR" dirty="0" smtClean="0"/>
              <a:t>núcleos de análisis y practica</a:t>
            </a:r>
            <a:endParaRPr lang="es-ES" dirty="0"/>
          </a:p>
        </p:txBody>
      </p:sp>
    </p:spTree>
    <p:extLst>
      <p:ext uri="{BB962C8B-B14F-4D97-AF65-F5344CB8AC3E}">
        <p14:creationId xmlns:p14="http://schemas.microsoft.com/office/powerpoint/2010/main" val="2023511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sz="2700" b="1" dirty="0" smtClean="0">
                <a:solidFill>
                  <a:schemeClr val="accent5"/>
                </a:solidFill>
              </a:rPr>
              <a:t/>
            </a:r>
            <a:br>
              <a:rPr lang="es-AR" sz="2700" b="1" dirty="0" smtClean="0">
                <a:solidFill>
                  <a:schemeClr val="accent5"/>
                </a:solidFill>
              </a:rPr>
            </a:br>
            <a:r>
              <a:rPr lang="es-AR" sz="2700" b="1" dirty="0">
                <a:solidFill>
                  <a:schemeClr val="accent5"/>
                </a:solidFill>
              </a:rPr>
              <a:t/>
            </a:r>
            <a:br>
              <a:rPr lang="es-AR" sz="2700" b="1" dirty="0">
                <a:solidFill>
                  <a:schemeClr val="accent5"/>
                </a:solidFill>
              </a:rPr>
            </a:br>
            <a:r>
              <a:rPr lang="es-AR" sz="2700" b="1" dirty="0" smtClean="0">
                <a:solidFill>
                  <a:schemeClr val="accent5"/>
                </a:solidFill>
              </a:rPr>
              <a:t>Núcleo </a:t>
            </a:r>
            <a:r>
              <a:rPr lang="es-AR" sz="2700" b="1" dirty="0">
                <a:solidFill>
                  <a:schemeClr val="accent5"/>
                </a:solidFill>
              </a:rPr>
              <a:t>1/ Las prácticas docentes y el papel político-cultural del educador</a:t>
            </a:r>
            <a:r>
              <a:rPr lang="es-AR" b="1" dirty="0">
                <a:solidFill>
                  <a:schemeClr val="accent5"/>
                </a:solidFill>
              </a:rPr>
              <a:t/>
            </a:r>
            <a:br>
              <a:rPr lang="es-AR" b="1" dirty="0">
                <a:solidFill>
                  <a:schemeClr val="accent5"/>
                </a:solidFill>
              </a:rPr>
            </a:br>
            <a:endParaRPr lang="es-ES" dirty="0"/>
          </a:p>
        </p:txBody>
      </p:sp>
      <p:sp>
        <p:nvSpPr>
          <p:cNvPr id="3" name="2 Marcador de contenido"/>
          <p:cNvSpPr>
            <a:spLocks noGrp="1"/>
          </p:cNvSpPr>
          <p:nvPr>
            <p:ph sz="quarter" idx="1"/>
          </p:nvPr>
        </p:nvSpPr>
        <p:spPr>
          <a:xfrm>
            <a:off x="609600" y="1447800"/>
            <a:ext cx="8153400" cy="4876800"/>
          </a:xfrm>
        </p:spPr>
        <p:txBody>
          <a:bodyPr>
            <a:normAutofit fontScale="55000" lnSpcReduction="20000"/>
          </a:bodyPr>
          <a:lstStyle/>
          <a:p>
            <a:pPr marL="0" indent="0">
              <a:buNone/>
            </a:pPr>
            <a:endParaRPr lang="es-AR" b="1" dirty="0" smtClean="0">
              <a:solidFill>
                <a:schemeClr val="accent5"/>
              </a:solidFill>
            </a:endParaRPr>
          </a:p>
          <a:p>
            <a:pPr marL="0" indent="0">
              <a:buNone/>
            </a:pPr>
            <a:endParaRPr lang="es-AR" b="1" dirty="0">
              <a:solidFill>
                <a:schemeClr val="accent5"/>
              </a:solidFill>
            </a:endParaRPr>
          </a:p>
          <a:p>
            <a:r>
              <a:rPr lang="es-AR" sz="4500" dirty="0"/>
              <a:t>Las prácticas docentes como objeto de reflexión/acción. </a:t>
            </a:r>
            <a:endParaRPr lang="es-AR" sz="4500" dirty="0" smtClean="0"/>
          </a:p>
          <a:p>
            <a:r>
              <a:rPr lang="es-AR" sz="4500" dirty="0" smtClean="0"/>
              <a:t>El </a:t>
            </a:r>
            <a:r>
              <a:rPr lang="es-AR" sz="4500" dirty="0"/>
              <a:t>imaginario y los mandatos político-culturales del rol docente en la modernidad y la reconfiguración de los enfoques sobre el lugar del educador desde perspectivas político-pedagógicas críticas. </a:t>
            </a:r>
            <a:endParaRPr lang="es-AR" sz="4500" dirty="0" smtClean="0"/>
          </a:p>
          <a:p>
            <a:r>
              <a:rPr lang="es-AR" sz="4500" dirty="0" smtClean="0"/>
              <a:t>Educación</a:t>
            </a:r>
            <a:r>
              <a:rPr lang="es-AR" sz="4500" dirty="0"/>
              <a:t>, enseñanza y aprendizaje: reflexiones pedagógico-filosóficas sobre la cuestión de la transmisión cultural. </a:t>
            </a:r>
            <a:endParaRPr lang="es-AR" sz="4500" dirty="0" smtClean="0"/>
          </a:p>
          <a:p>
            <a:r>
              <a:rPr lang="es-AR" sz="4500" dirty="0" smtClean="0"/>
              <a:t>Autoridad</a:t>
            </a:r>
            <a:r>
              <a:rPr lang="es-AR" sz="4500" dirty="0"/>
              <a:t>, autonomía, libertad y reconocimiento: reflexiones sobre los sujetos del aprendizaje y los vínculos pedagógicos en los procesos de formación. </a:t>
            </a:r>
            <a:r>
              <a:rPr lang="es-AR" sz="3600" dirty="0"/>
              <a:t> </a:t>
            </a:r>
          </a:p>
          <a:p>
            <a:pPr marL="0" indent="0">
              <a:buNone/>
            </a:pPr>
            <a:r>
              <a:rPr lang="es-AR" dirty="0"/>
              <a:t/>
            </a:r>
            <a:br>
              <a:rPr lang="es-AR" dirty="0"/>
            </a:br>
            <a:endParaRPr lang="es-AR" b="1" dirty="0">
              <a:solidFill>
                <a:schemeClr val="accent5"/>
              </a:solidFill>
            </a:endParaRPr>
          </a:p>
          <a:p>
            <a:endParaRPr lang="es-ES" dirty="0"/>
          </a:p>
        </p:txBody>
      </p:sp>
    </p:spTree>
    <p:extLst>
      <p:ext uri="{BB962C8B-B14F-4D97-AF65-F5344CB8AC3E}">
        <p14:creationId xmlns:p14="http://schemas.microsoft.com/office/powerpoint/2010/main" val="2127340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sz="2700" b="1" dirty="0" smtClean="0">
                <a:solidFill>
                  <a:schemeClr val="accent5"/>
                </a:solidFill>
              </a:rPr>
              <a:t/>
            </a:r>
            <a:br>
              <a:rPr lang="es-AR" sz="2700" b="1" dirty="0" smtClean="0">
                <a:solidFill>
                  <a:schemeClr val="accent5"/>
                </a:solidFill>
              </a:rPr>
            </a:br>
            <a:r>
              <a:rPr lang="es-AR" sz="2700" b="1" dirty="0">
                <a:solidFill>
                  <a:schemeClr val="accent5"/>
                </a:solidFill>
              </a:rPr>
              <a:t/>
            </a:r>
            <a:br>
              <a:rPr lang="es-AR" sz="2700" b="1" dirty="0">
                <a:solidFill>
                  <a:schemeClr val="accent5"/>
                </a:solidFill>
              </a:rPr>
            </a:br>
            <a:r>
              <a:rPr lang="es-AR" sz="2700" b="1" dirty="0" smtClean="0">
                <a:solidFill>
                  <a:schemeClr val="accent5"/>
                </a:solidFill>
              </a:rPr>
              <a:t>Núcleo </a:t>
            </a:r>
            <a:r>
              <a:rPr lang="es-AR" sz="2700" b="1" dirty="0">
                <a:solidFill>
                  <a:schemeClr val="accent5"/>
                </a:solidFill>
              </a:rPr>
              <a:t>1/ Las prácticas docentes y el papel político-cultural del educador</a:t>
            </a:r>
            <a:r>
              <a:rPr lang="es-AR" b="1" dirty="0">
                <a:solidFill>
                  <a:schemeClr val="accent5"/>
                </a:solidFill>
              </a:rPr>
              <a:t/>
            </a:r>
            <a:br>
              <a:rPr lang="es-AR" b="1" dirty="0">
                <a:solidFill>
                  <a:schemeClr val="accent5"/>
                </a:solidFill>
              </a:rPr>
            </a:br>
            <a:endParaRPr lang="es-ES" dirty="0"/>
          </a:p>
        </p:txBody>
      </p:sp>
      <p:sp>
        <p:nvSpPr>
          <p:cNvPr id="3" name="2 Marcador de contenido"/>
          <p:cNvSpPr>
            <a:spLocks noGrp="1"/>
          </p:cNvSpPr>
          <p:nvPr>
            <p:ph sz="quarter" idx="1"/>
          </p:nvPr>
        </p:nvSpPr>
        <p:spPr>
          <a:xfrm>
            <a:off x="609600" y="1447800"/>
            <a:ext cx="8153400" cy="4876800"/>
          </a:xfrm>
        </p:spPr>
        <p:txBody>
          <a:bodyPr>
            <a:normAutofit fontScale="25000" lnSpcReduction="20000"/>
          </a:bodyPr>
          <a:lstStyle/>
          <a:p>
            <a:pPr marL="0" indent="0">
              <a:buNone/>
            </a:pPr>
            <a:endParaRPr lang="es-AR" b="1" dirty="0" smtClean="0">
              <a:solidFill>
                <a:schemeClr val="accent5"/>
              </a:solidFill>
            </a:endParaRPr>
          </a:p>
          <a:p>
            <a:pPr marL="0" indent="0">
              <a:buNone/>
            </a:pPr>
            <a:endParaRPr lang="es-AR" b="1" dirty="0">
              <a:solidFill>
                <a:schemeClr val="accent5"/>
              </a:solidFill>
            </a:endParaRPr>
          </a:p>
          <a:p>
            <a:r>
              <a:rPr lang="es-AR" sz="8600" dirty="0" err="1"/>
              <a:t>Diker</a:t>
            </a:r>
            <a:r>
              <a:rPr lang="es-AR" sz="8600" dirty="0"/>
              <a:t>, </a:t>
            </a:r>
            <a:r>
              <a:rPr lang="es-AR" sz="8600" dirty="0" smtClean="0"/>
              <a:t>Gabriela </a:t>
            </a:r>
            <a:r>
              <a:rPr lang="es-AR" sz="8600" dirty="0"/>
              <a:t>(2004) “Y el debate continúa. ¿Por qué hablar de transmisión?”, en Frigerio, G. y </a:t>
            </a:r>
            <a:r>
              <a:rPr lang="es-AR" sz="8600" dirty="0" err="1"/>
              <a:t>Diker</a:t>
            </a:r>
            <a:r>
              <a:rPr lang="es-AR" sz="8600" dirty="0"/>
              <a:t>, G. (</a:t>
            </a:r>
            <a:r>
              <a:rPr lang="es-AR" sz="8600" dirty="0" err="1"/>
              <a:t>Comps</a:t>
            </a:r>
            <a:r>
              <a:rPr lang="es-AR" sz="8600" dirty="0"/>
              <a:t>.). La transmisión en las sociedades, las instituciones y los sujetos. Un concepto de la educación en acción. Novedades educativas. Bs. As. </a:t>
            </a:r>
            <a:endParaRPr lang="es-AR" sz="8600" dirty="0" smtClean="0"/>
          </a:p>
          <a:p>
            <a:r>
              <a:rPr lang="es-AR" sz="8600" dirty="0" err="1" smtClean="0"/>
              <a:t>Diker</a:t>
            </a:r>
            <a:r>
              <a:rPr lang="es-AR" sz="8600" dirty="0"/>
              <a:t>, Gabriela (2008): "Autoridad y Transmisión: algunas notas teóricas para re-pensar la educación”. Revista Educación y Humanismo. N° 15 (pp. 58-69). Universidad Simón Bolívar. Barranquilla, Colombia. </a:t>
            </a:r>
          </a:p>
          <a:p>
            <a:r>
              <a:rPr lang="es-AR" sz="8600" dirty="0" err="1"/>
              <a:t>Giroux</a:t>
            </a:r>
            <a:r>
              <a:rPr lang="es-AR" sz="8600" dirty="0"/>
              <a:t>, Henry (1990). "Los profesores como intelectuales transformativos" </a:t>
            </a:r>
            <a:r>
              <a:rPr lang="es-AR" sz="8600" dirty="0" smtClean="0"/>
              <a:t>Cap.9 </a:t>
            </a:r>
            <a:r>
              <a:rPr lang="es-AR" sz="8600" dirty="0"/>
              <a:t>en Los profesores como intelectuales. Hacia una pedagogía crítica del aprendizaje. Paidós, Buenos Aires.</a:t>
            </a:r>
          </a:p>
          <a:p>
            <a:r>
              <a:rPr lang="es-AR" sz="8600" dirty="0" err="1"/>
              <a:t>Southwell</a:t>
            </a:r>
            <a:r>
              <a:rPr lang="es-AR" sz="8600" dirty="0"/>
              <a:t> Myriam (2009) "Docencia, tradiciones y nuevos desafíos” En </a:t>
            </a:r>
            <a:r>
              <a:rPr lang="es-AR" sz="8600" dirty="0" err="1"/>
              <a:t>Yuni</a:t>
            </a:r>
            <a:r>
              <a:rPr lang="es-AR" sz="8600" dirty="0"/>
              <a:t> José (</a:t>
            </a:r>
            <a:r>
              <a:rPr lang="es-AR" sz="8600" dirty="0" err="1"/>
              <a:t>comp.</a:t>
            </a:r>
            <a:r>
              <a:rPr lang="es-AR" sz="8600" dirty="0"/>
              <a:t>) La formación Docente. Complejidad y Ausencias. Grupo Editor - Facultad de Humanidades, Universidad Nacional de Catamarca.</a:t>
            </a:r>
          </a:p>
          <a:p>
            <a:pPr marL="0" indent="0">
              <a:buNone/>
            </a:pPr>
            <a:r>
              <a:rPr lang="es-AR" sz="2800" dirty="0"/>
              <a:t/>
            </a:r>
            <a:br>
              <a:rPr lang="es-AR" sz="2800" dirty="0"/>
            </a:br>
            <a:r>
              <a:rPr lang="es-AR" sz="3600" dirty="0"/>
              <a:t> </a:t>
            </a:r>
          </a:p>
          <a:p>
            <a:pPr marL="0" indent="0">
              <a:buNone/>
            </a:pPr>
            <a:r>
              <a:rPr lang="es-AR" dirty="0"/>
              <a:t/>
            </a:r>
            <a:br>
              <a:rPr lang="es-AR" dirty="0"/>
            </a:br>
            <a:endParaRPr lang="es-AR" b="1" dirty="0">
              <a:solidFill>
                <a:schemeClr val="accent5"/>
              </a:solidFill>
            </a:endParaRPr>
          </a:p>
          <a:p>
            <a:endParaRPr lang="es-ES" dirty="0"/>
          </a:p>
        </p:txBody>
      </p:sp>
    </p:spTree>
    <p:extLst>
      <p:ext uri="{BB962C8B-B14F-4D97-AF65-F5344CB8AC3E}">
        <p14:creationId xmlns:p14="http://schemas.microsoft.com/office/powerpoint/2010/main" val="3955438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85800" y="1828800"/>
            <a:ext cx="8153400" cy="4724400"/>
          </a:xfrm>
        </p:spPr>
        <p:txBody>
          <a:bodyPr>
            <a:noAutofit/>
          </a:bodyPr>
          <a:lstStyle/>
          <a:p>
            <a:r>
              <a:rPr lang="es-AR" sz="1800" dirty="0" err="1"/>
              <a:t>Diker</a:t>
            </a:r>
            <a:r>
              <a:rPr lang="es-AR" sz="1800" dirty="0"/>
              <a:t>, </a:t>
            </a:r>
            <a:r>
              <a:rPr lang="es-AR" sz="1800" dirty="0" smtClean="0"/>
              <a:t>Gabriela. </a:t>
            </a:r>
            <a:r>
              <a:rPr lang="es-AR" sz="1800" dirty="0"/>
              <a:t>(2004) </a:t>
            </a:r>
            <a:endParaRPr lang="es-AR" sz="1800" dirty="0" smtClean="0"/>
          </a:p>
          <a:p>
            <a:pPr marL="0" indent="0">
              <a:buNone/>
            </a:pPr>
            <a:r>
              <a:rPr lang="es-AR" sz="1800" b="1" dirty="0" smtClean="0">
                <a:solidFill>
                  <a:schemeClr val="accent3"/>
                </a:solidFill>
              </a:rPr>
              <a:t>“</a:t>
            </a:r>
            <a:r>
              <a:rPr lang="es-AR" sz="1800" b="1" dirty="0">
                <a:solidFill>
                  <a:schemeClr val="accent3"/>
                </a:solidFill>
              </a:rPr>
              <a:t>Y el debate continúa. ¿Por qué hablar de transmisión</a:t>
            </a:r>
            <a:r>
              <a:rPr lang="es-AR" sz="1800" b="1" dirty="0" smtClean="0">
                <a:solidFill>
                  <a:schemeClr val="accent3"/>
                </a:solidFill>
              </a:rPr>
              <a:t>?” </a:t>
            </a:r>
          </a:p>
          <a:p>
            <a:pPr marL="0" indent="0">
              <a:buNone/>
            </a:pPr>
            <a:r>
              <a:rPr lang="es-AR" sz="1800" dirty="0" smtClean="0"/>
              <a:t>en </a:t>
            </a:r>
            <a:r>
              <a:rPr lang="es-AR" sz="1800" dirty="0"/>
              <a:t>Frigerio, G. y </a:t>
            </a:r>
            <a:r>
              <a:rPr lang="es-AR" sz="1800" dirty="0" err="1"/>
              <a:t>Diker</a:t>
            </a:r>
            <a:r>
              <a:rPr lang="es-AR" sz="1800" dirty="0"/>
              <a:t>, G. (</a:t>
            </a:r>
            <a:r>
              <a:rPr lang="es-AR" sz="1800" dirty="0" err="1"/>
              <a:t>Comps</a:t>
            </a:r>
            <a:r>
              <a:rPr lang="es-AR" sz="1800" dirty="0"/>
              <a:t>.). La transmisión en las sociedades, las instituciones y los sujetos. Un concepto de la educación en acción. Novedades educativas. Bs. As. 2004. </a:t>
            </a:r>
            <a:endParaRPr lang="es-AR" sz="1800" dirty="0" smtClean="0"/>
          </a:p>
          <a:p>
            <a:endParaRPr lang="es-AR" sz="1800" dirty="0"/>
          </a:p>
          <a:p>
            <a:r>
              <a:rPr lang="es-AR" sz="1800" dirty="0" smtClean="0"/>
              <a:t>Preguntas clave:</a:t>
            </a:r>
          </a:p>
          <a:p>
            <a:pPr algn="just">
              <a:buFont typeface="Wingdings" panose="05000000000000000000" pitchFamily="2" charset="2"/>
              <a:buChar char="Ø"/>
            </a:pPr>
            <a:r>
              <a:rPr lang="es-AR" sz="1800" dirty="0" smtClean="0"/>
              <a:t>Cómo </a:t>
            </a:r>
            <a:r>
              <a:rPr lang="es-AR" sz="1800" dirty="0"/>
              <a:t>la entendemos y cual es el papel de la transmisión cultural en la relación entre las generaciones y la ruptura/continuidad del lazo social?</a:t>
            </a:r>
          </a:p>
          <a:p>
            <a:pPr algn="just">
              <a:buFont typeface="Wingdings" panose="05000000000000000000" pitchFamily="2" charset="2"/>
              <a:buChar char="Ø"/>
            </a:pPr>
            <a:r>
              <a:rPr lang="es-AR" sz="1800" dirty="0"/>
              <a:t>Qué </a:t>
            </a:r>
            <a:r>
              <a:rPr lang="es-AR" sz="1800" u="sng" dirty="0"/>
              <a:t>diferencias hay entre la tarea de educar y la de la transmisión cultural</a:t>
            </a:r>
            <a:r>
              <a:rPr lang="es-AR" sz="1800" dirty="0"/>
              <a:t>?</a:t>
            </a:r>
          </a:p>
          <a:p>
            <a:pPr algn="just">
              <a:buFont typeface="Wingdings" panose="05000000000000000000" pitchFamily="2" charset="2"/>
              <a:buChar char="Ø"/>
            </a:pPr>
            <a:r>
              <a:rPr lang="es-AR" sz="1800" dirty="0"/>
              <a:t>Bajo </a:t>
            </a:r>
            <a:r>
              <a:rPr lang="es-AR" sz="1800" u="sng" dirty="0"/>
              <a:t>qué condiciones la tarea de educar se vuelve tarea de transmisión cultural?</a:t>
            </a:r>
          </a:p>
          <a:p>
            <a:pPr marL="0" indent="0">
              <a:buNone/>
            </a:pPr>
            <a:r>
              <a:rPr lang="es-AR" sz="1800" i="1" u="sng" dirty="0"/>
              <a:t/>
            </a:r>
            <a:br>
              <a:rPr lang="es-AR" sz="1800" i="1" u="sng" dirty="0"/>
            </a:br>
            <a:endParaRPr lang="es-ES" sz="1800" i="1" u="sng" dirty="0"/>
          </a:p>
        </p:txBody>
      </p:sp>
    </p:spTree>
    <p:extLst>
      <p:ext uri="{BB962C8B-B14F-4D97-AF65-F5344CB8AC3E}">
        <p14:creationId xmlns:p14="http://schemas.microsoft.com/office/powerpoint/2010/main" val="1859747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85800" y="1905000"/>
            <a:ext cx="8153400" cy="4648200"/>
          </a:xfrm>
        </p:spPr>
        <p:txBody>
          <a:bodyPr>
            <a:normAutofit fontScale="25000" lnSpcReduction="20000"/>
          </a:bodyPr>
          <a:lstStyle/>
          <a:p>
            <a:r>
              <a:rPr lang="es-AR" sz="7200" dirty="0" err="1"/>
              <a:t>Diker</a:t>
            </a:r>
            <a:r>
              <a:rPr lang="es-AR" sz="7200" dirty="0"/>
              <a:t>, Gabriela (2008): </a:t>
            </a:r>
            <a:endParaRPr lang="es-AR" sz="7200" dirty="0" smtClean="0"/>
          </a:p>
          <a:p>
            <a:pPr marL="0" indent="0">
              <a:buNone/>
            </a:pPr>
            <a:r>
              <a:rPr lang="es-AR" sz="7200" b="1" dirty="0" smtClean="0">
                <a:solidFill>
                  <a:schemeClr val="accent3"/>
                </a:solidFill>
              </a:rPr>
              <a:t>"</a:t>
            </a:r>
            <a:r>
              <a:rPr lang="es-AR" sz="7200" b="1" dirty="0">
                <a:solidFill>
                  <a:schemeClr val="accent3"/>
                </a:solidFill>
              </a:rPr>
              <a:t>Autoridad y Transmisión: algunas notas teóricas para re-pensar la educación”. </a:t>
            </a:r>
            <a:endParaRPr lang="es-AR" sz="7200" b="1" dirty="0" smtClean="0">
              <a:solidFill>
                <a:schemeClr val="accent3"/>
              </a:solidFill>
            </a:endParaRPr>
          </a:p>
          <a:p>
            <a:pPr marL="0" indent="0">
              <a:buNone/>
            </a:pPr>
            <a:endParaRPr lang="es-AR" sz="7200" dirty="0"/>
          </a:p>
          <a:p>
            <a:pPr marL="0" indent="0" algn="just">
              <a:buNone/>
            </a:pPr>
            <a:r>
              <a:rPr lang="es-AR" sz="7200" dirty="0" smtClean="0"/>
              <a:t>Revista </a:t>
            </a:r>
            <a:r>
              <a:rPr lang="es-AR" sz="7200" dirty="0"/>
              <a:t>Educación y Humanismo. N° 15 (pp. 58-69). Universidad Simón Bolívar. Barranquilla, Colombia. </a:t>
            </a:r>
            <a:endParaRPr lang="es-AR" sz="7200" dirty="0" smtClean="0"/>
          </a:p>
          <a:p>
            <a:pPr marL="0" indent="0" algn="just">
              <a:buNone/>
            </a:pPr>
            <a:endParaRPr lang="es-AR" sz="7200" dirty="0"/>
          </a:p>
          <a:p>
            <a:pPr marL="0" indent="0" algn="just">
              <a:buNone/>
            </a:pPr>
            <a:r>
              <a:rPr lang="es-AR" sz="7200" dirty="0"/>
              <a:t>Preguntas clave:</a:t>
            </a:r>
          </a:p>
          <a:p>
            <a:pPr marL="0" indent="0" algn="just">
              <a:buNone/>
            </a:pPr>
            <a:endParaRPr lang="es-AR" sz="7200" dirty="0"/>
          </a:p>
          <a:p>
            <a:pPr algn="just"/>
            <a:r>
              <a:rPr lang="es-AR" sz="7200" dirty="0"/>
              <a:t>Qué distintas formas de ejercicio de la autoridad reconocemos en los análisis sociológicos</a:t>
            </a:r>
          </a:p>
          <a:p>
            <a:pPr algn="just"/>
            <a:r>
              <a:rPr lang="es-AR" sz="7200" dirty="0"/>
              <a:t>De qué modo podemos pensar el ejercicio de la autoridad docente, desde un posicionamiento que incluya al reconocimiento del otro? Cómo se construye esa autoridad?</a:t>
            </a:r>
          </a:p>
          <a:p>
            <a:pPr marL="0" indent="0">
              <a:buNone/>
            </a:pPr>
            <a:r>
              <a:rPr lang="es-AR" sz="4200" dirty="0">
                <a:solidFill>
                  <a:schemeClr val="accent1"/>
                </a:solidFill>
              </a:rPr>
              <a:t/>
            </a:r>
            <a:br>
              <a:rPr lang="es-AR" sz="4200" dirty="0">
                <a:solidFill>
                  <a:schemeClr val="accent1"/>
                </a:solidFill>
              </a:rPr>
            </a:br>
            <a:r>
              <a:rPr lang="es-AR" sz="4200" dirty="0">
                <a:solidFill>
                  <a:schemeClr val="accent1"/>
                </a:solidFill>
              </a:rPr>
              <a:t/>
            </a:r>
            <a:br>
              <a:rPr lang="es-AR" sz="4200" dirty="0">
                <a:solidFill>
                  <a:schemeClr val="accent1"/>
                </a:solidFill>
              </a:rPr>
            </a:br>
            <a:endParaRPr lang="es-ES" sz="4200" dirty="0">
              <a:solidFill>
                <a:schemeClr val="accent1"/>
              </a:solidFill>
            </a:endParaRPr>
          </a:p>
          <a:p>
            <a:pPr marL="0" indent="0">
              <a:buNone/>
            </a:pPr>
            <a:r>
              <a:rPr lang="es-AR" dirty="0"/>
              <a:t/>
            </a:r>
            <a:br>
              <a:rPr lang="es-AR" dirty="0"/>
            </a:br>
            <a:endParaRPr lang="es-ES" dirty="0"/>
          </a:p>
        </p:txBody>
      </p:sp>
    </p:spTree>
    <p:extLst>
      <p:ext uri="{BB962C8B-B14F-4D97-AF65-F5344CB8AC3E}">
        <p14:creationId xmlns:p14="http://schemas.microsoft.com/office/powerpoint/2010/main" val="1648526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85800" y="1828800"/>
            <a:ext cx="8153400" cy="4495800"/>
          </a:xfrm>
        </p:spPr>
        <p:txBody>
          <a:bodyPr>
            <a:normAutofit/>
          </a:bodyPr>
          <a:lstStyle/>
          <a:p>
            <a:r>
              <a:rPr lang="es-AR" sz="1800" dirty="0" err="1"/>
              <a:t>Giroux</a:t>
            </a:r>
            <a:r>
              <a:rPr lang="es-AR" sz="1800" dirty="0"/>
              <a:t>, Henry (1990). </a:t>
            </a:r>
            <a:endParaRPr lang="es-AR" sz="1800" dirty="0" smtClean="0"/>
          </a:p>
          <a:p>
            <a:pPr marL="0" indent="0" algn="just">
              <a:buNone/>
            </a:pPr>
            <a:r>
              <a:rPr lang="es-AR" sz="1800" b="1" dirty="0" smtClean="0">
                <a:solidFill>
                  <a:schemeClr val="accent5"/>
                </a:solidFill>
              </a:rPr>
              <a:t>"</a:t>
            </a:r>
            <a:r>
              <a:rPr lang="es-AR" sz="1800" b="1" dirty="0">
                <a:solidFill>
                  <a:schemeClr val="accent5"/>
                </a:solidFill>
              </a:rPr>
              <a:t>Los profesores como intelectuales transformativos" </a:t>
            </a:r>
            <a:endParaRPr lang="es-AR" sz="1800" b="1" dirty="0" smtClean="0">
              <a:solidFill>
                <a:schemeClr val="accent5"/>
              </a:solidFill>
            </a:endParaRPr>
          </a:p>
          <a:p>
            <a:pPr marL="0" indent="0" algn="just">
              <a:buNone/>
            </a:pPr>
            <a:r>
              <a:rPr lang="es-AR" sz="1800" dirty="0" smtClean="0"/>
              <a:t>Capítulo </a:t>
            </a:r>
            <a:r>
              <a:rPr lang="es-AR" sz="1800" dirty="0"/>
              <a:t>9 en Los profesores como intelectuales. Hacia una pedagogía crítica del aprendizaje. Paidós, Buenos Aires</a:t>
            </a:r>
            <a:r>
              <a:rPr lang="es-AR" sz="1800" dirty="0" smtClean="0"/>
              <a:t>.</a:t>
            </a:r>
          </a:p>
          <a:p>
            <a:pPr marL="0" indent="0">
              <a:buNone/>
            </a:pPr>
            <a:endParaRPr lang="es-AR" sz="1800" dirty="0" smtClean="0"/>
          </a:p>
          <a:p>
            <a:pPr marL="0" indent="0">
              <a:buNone/>
            </a:pPr>
            <a:r>
              <a:rPr lang="es-AR" sz="1800" dirty="0" smtClean="0"/>
              <a:t>Preguntas </a:t>
            </a:r>
            <a:r>
              <a:rPr lang="es-AR" sz="1800" dirty="0"/>
              <a:t>clave:</a:t>
            </a:r>
          </a:p>
          <a:p>
            <a:pPr marL="0" indent="0">
              <a:buNone/>
            </a:pPr>
            <a:endParaRPr lang="es-AR" sz="1800" dirty="0"/>
          </a:p>
          <a:p>
            <a:pPr algn="just"/>
            <a:r>
              <a:rPr lang="es-AR" sz="1800" dirty="0" smtClean="0"/>
              <a:t>¿Qué </a:t>
            </a:r>
            <a:r>
              <a:rPr lang="es-AR" sz="1800" dirty="0"/>
              <a:t>papel se le asigna al docente en las perspectivas </a:t>
            </a:r>
            <a:r>
              <a:rPr lang="es-AR" sz="1800" dirty="0" smtClean="0"/>
              <a:t>político-educativas </a:t>
            </a:r>
            <a:r>
              <a:rPr lang="es-AR" sz="1800" dirty="0" err="1"/>
              <a:t>tecnicistas</a:t>
            </a:r>
            <a:r>
              <a:rPr lang="es-AR" sz="1800" dirty="0"/>
              <a:t> dominantes?</a:t>
            </a:r>
          </a:p>
          <a:p>
            <a:pPr algn="just"/>
            <a:r>
              <a:rPr lang="es-AR" sz="1800" dirty="0" smtClean="0"/>
              <a:t>¿Cuándo </a:t>
            </a:r>
            <a:r>
              <a:rPr lang="es-AR" sz="1800" dirty="0"/>
              <a:t>un docente es un  intelectual transformativo ?</a:t>
            </a:r>
          </a:p>
          <a:p>
            <a:pPr algn="just"/>
            <a:r>
              <a:rPr lang="es-AR" sz="1800" dirty="0" smtClean="0"/>
              <a:t>¿Cuál </a:t>
            </a:r>
            <a:r>
              <a:rPr lang="es-AR" sz="1800" dirty="0"/>
              <a:t>es la tarea de los docentes desde esta perspectiva?</a:t>
            </a:r>
          </a:p>
          <a:p>
            <a:endParaRPr lang="es-ES" sz="1800" dirty="0"/>
          </a:p>
        </p:txBody>
      </p:sp>
    </p:spTree>
    <p:extLst>
      <p:ext uri="{BB962C8B-B14F-4D97-AF65-F5344CB8AC3E}">
        <p14:creationId xmlns:p14="http://schemas.microsoft.com/office/powerpoint/2010/main" val="1958540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normAutofit/>
          </a:bodyPr>
          <a:lstStyle/>
          <a:p>
            <a:pPr marL="0" indent="0">
              <a:buNone/>
            </a:pPr>
            <a:r>
              <a:rPr lang="es-AR" sz="1800" dirty="0" err="1" smtClean="0"/>
              <a:t>Southwell</a:t>
            </a:r>
            <a:r>
              <a:rPr lang="es-AR" sz="1800" dirty="0" smtClean="0"/>
              <a:t> </a:t>
            </a:r>
            <a:r>
              <a:rPr lang="es-AR" sz="1800" dirty="0"/>
              <a:t>Myriam (2009) </a:t>
            </a:r>
            <a:endParaRPr lang="es-AR" sz="1800" dirty="0" smtClean="0"/>
          </a:p>
          <a:p>
            <a:pPr marL="0" indent="0">
              <a:buNone/>
            </a:pPr>
            <a:r>
              <a:rPr lang="es-AR" sz="1800" dirty="0" smtClean="0">
                <a:solidFill>
                  <a:schemeClr val="accent5"/>
                </a:solidFill>
              </a:rPr>
              <a:t>"</a:t>
            </a:r>
            <a:r>
              <a:rPr lang="es-AR" sz="1800" dirty="0">
                <a:solidFill>
                  <a:schemeClr val="accent5"/>
                </a:solidFill>
              </a:rPr>
              <a:t>Docencia, tradiciones y nuevos desafíos” </a:t>
            </a:r>
            <a:endParaRPr lang="es-AR" sz="1800" dirty="0" smtClean="0">
              <a:solidFill>
                <a:schemeClr val="accent5"/>
              </a:solidFill>
            </a:endParaRPr>
          </a:p>
          <a:p>
            <a:pPr marL="0" indent="0">
              <a:buNone/>
            </a:pPr>
            <a:r>
              <a:rPr lang="es-AR" sz="1800" dirty="0" smtClean="0"/>
              <a:t>En </a:t>
            </a:r>
            <a:r>
              <a:rPr lang="es-AR" sz="1800" dirty="0" err="1"/>
              <a:t>Yuni</a:t>
            </a:r>
            <a:r>
              <a:rPr lang="es-AR" sz="1800" dirty="0"/>
              <a:t> José (</a:t>
            </a:r>
            <a:r>
              <a:rPr lang="es-AR" sz="1800" dirty="0" err="1"/>
              <a:t>comp.</a:t>
            </a:r>
            <a:r>
              <a:rPr lang="es-AR" sz="1800" dirty="0"/>
              <a:t>) La formación Docente. Complejidad y Ausencias. Grupo Editor - Facultad de Humanidades, Universidad Nacional de Catamarca</a:t>
            </a:r>
            <a:r>
              <a:rPr lang="es-AR" sz="1800" dirty="0" smtClean="0"/>
              <a:t>.</a:t>
            </a:r>
          </a:p>
          <a:p>
            <a:pPr marL="0" indent="0">
              <a:buNone/>
            </a:pPr>
            <a:r>
              <a:rPr lang="es-AR" sz="1800" dirty="0"/>
              <a:t>Preguntas clave:</a:t>
            </a:r>
          </a:p>
          <a:p>
            <a:pPr marL="0" indent="0">
              <a:buNone/>
            </a:pPr>
            <a:endParaRPr lang="es-AR" sz="1800" dirty="0"/>
          </a:p>
          <a:p>
            <a:pPr algn="just"/>
            <a:r>
              <a:rPr lang="es-AR" sz="1800" dirty="0" smtClean="0"/>
              <a:t>¿Cómo </a:t>
            </a:r>
            <a:r>
              <a:rPr lang="es-AR" sz="1800" dirty="0"/>
              <a:t>fue pensado el rol docente en la modernidad?</a:t>
            </a:r>
          </a:p>
          <a:p>
            <a:pPr algn="just"/>
            <a:r>
              <a:rPr lang="es-AR" sz="1800" dirty="0" smtClean="0"/>
              <a:t>¿Cómo </a:t>
            </a:r>
            <a:r>
              <a:rPr lang="es-AR" sz="1800" dirty="0"/>
              <a:t>repensar ese lugar desde otros posicionamientos y frente a las transformaciones culturales actuales?</a:t>
            </a:r>
          </a:p>
          <a:p>
            <a:endParaRPr lang="es-ES" dirty="0"/>
          </a:p>
        </p:txBody>
      </p:sp>
    </p:spTree>
    <p:extLst>
      <p:ext uri="{BB962C8B-B14F-4D97-AF65-F5344CB8AC3E}">
        <p14:creationId xmlns:p14="http://schemas.microsoft.com/office/powerpoint/2010/main" val="614766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AR" dirty="0" smtClean="0"/>
              <a:t>Resistencia trabajadoras textiles </a:t>
            </a:r>
            <a:r>
              <a:rPr lang="es-AR" dirty="0" err="1" smtClean="0"/>
              <a:t>N.Y</a:t>
            </a:r>
            <a:r>
              <a:rPr lang="es-AR" dirty="0" smtClean="0"/>
              <a:t> 1911</a:t>
            </a:r>
            <a:endParaRPr lang="es-AR" dirty="0"/>
          </a:p>
        </p:txBody>
      </p:sp>
      <p:pic>
        <p:nvPicPr>
          <p:cNvPr id="1028" name="Picture 4" descr="http://www.lasvarillasvive.com.ar/agregados/fotos/2099985441531cc141a5eca_h.jpg"/>
          <p:cNvPicPr>
            <a:picLocks noGrp="1" noChangeAspect="1" noChangeArrowheads="1"/>
          </p:cNvPicPr>
          <p:nvPr>
            <p:ph type="pic" idx="1"/>
          </p:nvPr>
        </p:nvPicPr>
        <p:blipFill>
          <a:blip r:embed="rId2" cstate="print"/>
          <a:srcRect t="1607" b="1607"/>
          <a:stretch>
            <a:fillRect/>
          </a:stretch>
        </p:blipFill>
        <p:spPr bwMode="auto">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AR" dirty="0" smtClean="0"/>
              <a:t>Voto femenino en Chile 1949</a:t>
            </a:r>
            <a:endParaRPr lang="es-AR" dirty="0"/>
          </a:p>
        </p:txBody>
      </p:sp>
      <p:pic>
        <p:nvPicPr>
          <p:cNvPr id="1026" name="Picture 2" descr="http://www.udesantiagoaldia.usach.cl/sites/default/files/styles/large/public/movimiento-mujeres1.jpg?itok=nnZmE36F"/>
          <p:cNvPicPr>
            <a:picLocks noGrp="1" noChangeAspect="1" noChangeArrowheads="1"/>
          </p:cNvPicPr>
          <p:nvPr>
            <p:ph type="pic" idx="1"/>
          </p:nvPr>
        </p:nvPicPr>
        <p:blipFill>
          <a:blip r:embed="rId2" cstate="print"/>
          <a:srcRect t="7074" b="7074"/>
          <a:stretch>
            <a:fillRect/>
          </a:stretch>
        </p:blipFill>
        <p:spPr bwMode="auto">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AR" dirty="0" smtClean="0"/>
              <a:t>Movimiento feminista en los 70</a:t>
            </a:r>
            <a:endParaRPr lang="es-AR" dirty="0"/>
          </a:p>
        </p:txBody>
      </p:sp>
      <p:pic>
        <p:nvPicPr>
          <p:cNvPr id="24580" name="Picture 4" descr="Resultado de imagen para luchas feministas en los 70"/>
          <p:cNvPicPr>
            <a:picLocks noGrp="1" noChangeAspect="1" noChangeArrowheads="1"/>
          </p:cNvPicPr>
          <p:nvPr>
            <p:ph type="pic" idx="1"/>
          </p:nvPr>
        </p:nvPicPr>
        <p:blipFill>
          <a:blip r:embed="rId2" cstate="print"/>
          <a:srcRect t="5373" b="5373"/>
          <a:stretch>
            <a:fillRect/>
          </a:stretch>
        </p:blipFill>
        <p:spPr bwMode="auto">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AR" dirty="0" smtClean="0"/>
              <a:t>Lucha por el derecho al aborto 2018</a:t>
            </a:r>
            <a:endParaRPr lang="es-AR" dirty="0"/>
          </a:p>
        </p:txBody>
      </p:sp>
      <p:pic>
        <p:nvPicPr>
          <p:cNvPr id="25602" name="Picture 2" descr="Resultado de imagen para luchas feministas en los 70"/>
          <p:cNvPicPr>
            <a:picLocks noGrp="1" noChangeAspect="1" noChangeArrowheads="1"/>
          </p:cNvPicPr>
          <p:nvPr>
            <p:ph type="pic" idx="1"/>
          </p:nvPr>
        </p:nvPicPr>
        <p:blipFill>
          <a:blip r:embed="rId2" cstate="print"/>
          <a:srcRect t="4770" b="4770"/>
          <a:stretch>
            <a:fillRect/>
          </a:stretch>
        </p:blipFill>
        <p:spPr bwMode="auto">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sz="3100" b="1" dirty="0" smtClean="0"/>
              <a:t/>
            </a:r>
            <a:br>
              <a:rPr lang="es-AR" sz="3100" b="1" dirty="0" smtClean="0"/>
            </a:br>
            <a:r>
              <a:rPr lang="es-AR" sz="3100" b="1" dirty="0" smtClean="0"/>
              <a:t>Notas sobre la Transmisión / </a:t>
            </a:r>
            <a:r>
              <a:rPr lang="es-AR" sz="3100" b="1" dirty="0" err="1" smtClean="0"/>
              <a:t>Diker</a:t>
            </a:r>
            <a:r>
              <a:rPr lang="es-AR" dirty="0" smtClean="0"/>
              <a:t/>
            </a:r>
            <a:br>
              <a:rPr lang="es-AR" dirty="0" smtClean="0"/>
            </a:br>
            <a:endParaRPr lang="es-AR" dirty="0"/>
          </a:p>
        </p:txBody>
      </p:sp>
      <p:sp>
        <p:nvSpPr>
          <p:cNvPr id="3" name="2 Marcador de contenido"/>
          <p:cNvSpPr>
            <a:spLocks noGrp="1"/>
          </p:cNvSpPr>
          <p:nvPr>
            <p:ph sz="quarter" idx="1"/>
          </p:nvPr>
        </p:nvSpPr>
        <p:spPr>
          <a:xfrm>
            <a:off x="457200" y="1752600"/>
            <a:ext cx="8308848" cy="4953000"/>
          </a:xfrm>
        </p:spPr>
        <p:txBody>
          <a:bodyPr>
            <a:normAutofit fontScale="77500" lnSpcReduction="20000"/>
          </a:bodyPr>
          <a:lstStyle/>
          <a:p>
            <a:r>
              <a:rPr lang="es-AR" dirty="0" smtClean="0"/>
              <a:t>Condición y habilitación de la aparición de lo nuevo/</a:t>
            </a:r>
          </a:p>
          <a:p>
            <a:r>
              <a:rPr lang="es-AR" dirty="0" smtClean="0"/>
              <a:t>Ofrece una herencia y la habilitación para transformarla/</a:t>
            </a:r>
          </a:p>
          <a:p>
            <a:r>
              <a:rPr lang="es-AR" dirty="0" smtClean="0"/>
              <a:t>Reconociendo en lo que se ha recibido como herencia, no un depósito sagrado, sino algo de una melodía que nos es propia</a:t>
            </a:r>
          </a:p>
          <a:p>
            <a:r>
              <a:rPr lang="es-AR" dirty="0" smtClean="0"/>
              <a:t>No condena al sujeto a la repetición sino que inscribiéndolo en una genealogía, le ofrece un soporte </a:t>
            </a:r>
            <a:r>
              <a:rPr lang="es-AR" dirty="0" err="1" smtClean="0"/>
              <a:t>identitario</a:t>
            </a:r>
            <a:r>
              <a:rPr lang="es-AR" dirty="0" smtClean="0"/>
              <a:t> y le permite construir la diferencia</a:t>
            </a:r>
          </a:p>
          <a:p>
            <a:r>
              <a:rPr lang="es-AR" dirty="0" smtClean="0"/>
              <a:t>Esto opera en el registro subjetivo así como en la dimensión cultural</a:t>
            </a:r>
          </a:p>
          <a:p>
            <a:r>
              <a:rPr lang="es-AR" dirty="0" smtClean="0"/>
              <a:t>No pretende la fidelidad al pasado, sino que ofrece el pasado a la manera de un lenguaje con el que es posible escribir otra cosa</a:t>
            </a:r>
          </a:p>
          <a:p>
            <a:r>
              <a:rPr lang="es-AR" dirty="0" smtClean="0"/>
              <a:t>La integración, los lazos sociales, las identidades, son efectos de un proceso de transmisión. Lo social existe en la medida que un proceso de transmisión se activa, pero esta no fija o controla como algo dado aquello que resulta de la transmisión</a:t>
            </a:r>
            <a:endParaRPr lang="es-A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sz="3100" b="1" dirty="0" smtClean="0"/>
              <a:t/>
            </a:r>
            <a:br>
              <a:rPr lang="es-AR" sz="3100" b="1" dirty="0" smtClean="0"/>
            </a:br>
            <a:r>
              <a:rPr lang="es-AR" sz="3100" b="1" dirty="0" smtClean="0"/>
              <a:t>Notas sobre la Transmisión / </a:t>
            </a:r>
            <a:r>
              <a:rPr lang="es-AR" sz="3100" b="1" dirty="0" err="1" smtClean="0"/>
              <a:t>Diker</a:t>
            </a:r>
            <a:r>
              <a:rPr lang="es-AR" dirty="0" smtClean="0"/>
              <a:t/>
            </a:r>
            <a:br>
              <a:rPr lang="es-AR" dirty="0" smtClean="0"/>
            </a:br>
            <a:endParaRPr lang="es-AR" dirty="0"/>
          </a:p>
        </p:txBody>
      </p:sp>
      <p:sp>
        <p:nvSpPr>
          <p:cNvPr id="3" name="2 Marcador de contenido"/>
          <p:cNvSpPr>
            <a:spLocks noGrp="1"/>
          </p:cNvSpPr>
          <p:nvPr>
            <p:ph sz="quarter" idx="1"/>
          </p:nvPr>
        </p:nvSpPr>
        <p:spPr>
          <a:xfrm>
            <a:off x="457200" y="1752600"/>
            <a:ext cx="8308848" cy="4953000"/>
          </a:xfrm>
        </p:spPr>
        <p:txBody>
          <a:bodyPr>
            <a:normAutofit fontScale="77500" lnSpcReduction="20000"/>
          </a:bodyPr>
          <a:lstStyle/>
          <a:p>
            <a:pPr>
              <a:buNone/>
            </a:pPr>
            <a:r>
              <a:rPr lang="es-AR" i="1" dirty="0" smtClean="0"/>
              <a:t>	</a:t>
            </a:r>
          </a:p>
          <a:p>
            <a:pPr>
              <a:buNone/>
            </a:pPr>
            <a:r>
              <a:rPr lang="es-AR" i="1" dirty="0" smtClean="0"/>
              <a:t>	“La integración, los lazos sociales, las identidades son entonces resultado, efecto de un proceso de transmisión, pero ni su forma ni sus contenidos pueden ser anticipados. La transmisión constituye la fuerza misma del lazo social, la fuerza que lo pone en movimiento y le da existencia, pero no como algo dado y fijo. El lazo social existe, en la medida en que un proceso de transmisión se activa, cuando hay traspaso de algo. Transmitir no es otra cosa que “hacer llegar a alguien un mensaje”. Un mensaje </a:t>
            </a:r>
            <a:r>
              <a:rPr lang="es-AR" i="1" dirty="0" err="1" smtClean="0"/>
              <a:t>transgeneracional</a:t>
            </a:r>
            <a:r>
              <a:rPr lang="es-AR" i="1" dirty="0" smtClean="0"/>
              <a:t> que, bajo la forma del relato familiar y del discurso de la cultura, inscribe a los sujetos en una genealogía y los sitúa en una historia que es a la vez individual, familiar y social (de allí que, aún en el registro de la constitución psíquica de los sujetos, la transmisión constituye un problema de naturaleza política)”</a:t>
            </a:r>
          </a:p>
          <a:p>
            <a:pPr>
              <a:buNone/>
            </a:pPr>
            <a:endParaRPr lang="es-AR" i="1" dirty="0" smtClean="0"/>
          </a:p>
          <a:p>
            <a:pPr>
              <a:buNone/>
            </a:pPr>
            <a:r>
              <a:rPr lang="es-AR" i="1" dirty="0" smtClean="0"/>
              <a:t>	Gabriela </a:t>
            </a:r>
            <a:r>
              <a:rPr lang="es-AR" i="1" dirty="0" err="1" smtClean="0"/>
              <a:t>Diker</a:t>
            </a:r>
            <a:endParaRPr lang="es-A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sz="2800" dirty="0" smtClean="0"/>
              <a:t/>
            </a:r>
            <a:br>
              <a:rPr lang="es-AR" sz="2800" dirty="0" smtClean="0"/>
            </a:br>
            <a:r>
              <a:rPr lang="es-AR" sz="2800" dirty="0" smtClean="0"/>
              <a:t>¿Cuándo puede la enseñanza </a:t>
            </a:r>
            <a:r>
              <a:rPr lang="es-AR" sz="2800" b="1" dirty="0" smtClean="0"/>
              <a:t>desatar algo del orden de una transmisión?</a:t>
            </a:r>
            <a:r>
              <a:rPr lang="es-AR" sz="2800" dirty="0" smtClean="0"/>
              <a:t/>
            </a:r>
            <a:br>
              <a:rPr lang="es-AR" sz="2800" dirty="0" smtClean="0"/>
            </a:br>
            <a:endParaRPr lang="es-AR" sz="2800" dirty="0"/>
          </a:p>
        </p:txBody>
      </p:sp>
      <p:sp>
        <p:nvSpPr>
          <p:cNvPr id="3" name="2 Marcador de contenido"/>
          <p:cNvSpPr>
            <a:spLocks noGrp="1"/>
          </p:cNvSpPr>
          <p:nvPr>
            <p:ph sz="quarter" idx="1"/>
          </p:nvPr>
        </p:nvSpPr>
        <p:spPr>
          <a:xfrm>
            <a:off x="612648" y="1600200"/>
            <a:ext cx="8153400" cy="4724400"/>
          </a:xfrm>
        </p:spPr>
        <p:txBody>
          <a:bodyPr>
            <a:normAutofit fontScale="25000" lnSpcReduction="20000"/>
          </a:bodyPr>
          <a:lstStyle/>
          <a:p>
            <a:pPr>
              <a:buNone/>
            </a:pPr>
            <a:r>
              <a:rPr lang="es-AR" sz="8000" dirty="0" smtClean="0"/>
              <a:t>Esto ocurre y podrá ocurrir sólo bajo ciertas condiciones,  cuando: </a:t>
            </a:r>
          </a:p>
          <a:p>
            <a:r>
              <a:rPr lang="es-AR" sz="8000" dirty="0" smtClean="0"/>
              <a:t> El docente </a:t>
            </a:r>
            <a:r>
              <a:rPr lang="es-AR" sz="8000" b="1" i="1" dirty="0" smtClean="0"/>
              <a:t>se ubica en una posición de autoridad</a:t>
            </a:r>
            <a:r>
              <a:rPr lang="es-AR" sz="8000" dirty="0" smtClean="0"/>
              <a:t>, de una autoridad que se basa no sólo en la delegación de un conjunto de saberes técnicos acerca de la enseñanza, a los que debe fidelidad, sino </a:t>
            </a:r>
            <a:r>
              <a:rPr lang="es-AR" sz="8000" b="1" i="1" dirty="0" smtClean="0"/>
              <a:t>en la delegación de la posibilidad de recrear y refundar su propio saber</a:t>
            </a:r>
            <a:r>
              <a:rPr lang="es-AR" sz="8000" b="1" dirty="0" smtClean="0"/>
              <a:t> </a:t>
            </a:r>
            <a:r>
              <a:rPr lang="es-AR" sz="8000" dirty="0" smtClean="0"/>
              <a:t>acerca del acto de enseñar. </a:t>
            </a:r>
          </a:p>
          <a:p>
            <a:endParaRPr lang="es-AR" sz="8000" dirty="0" smtClean="0"/>
          </a:p>
          <a:p>
            <a:pPr lvl="0"/>
            <a:r>
              <a:rPr lang="es-AR" sz="8000" dirty="0" smtClean="0"/>
              <a:t>Cuando “lo que se pasa” </a:t>
            </a:r>
            <a:r>
              <a:rPr lang="es-AR" sz="8000" b="1" i="1" dirty="0" smtClean="0"/>
              <a:t>no es un conocimiento objetivado</a:t>
            </a:r>
            <a:r>
              <a:rPr lang="es-AR" sz="8000" dirty="0" smtClean="0"/>
              <a:t>, externalizado, sino una </a:t>
            </a:r>
            <a:r>
              <a:rPr lang="es-AR" sz="8000" b="1" i="1" dirty="0" smtClean="0"/>
              <a:t>relación con ese conocimiento</a:t>
            </a:r>
            <a:r>
              <a:rPr lang="es-AR" sz="8000" dirty="0" smtClean="0"/>
              <a:t>, </a:t>
            </a:r>
            <a:r>
              <a:rPr lang="es-AR" sz="8000" b="1" i="1" dirty="0" smtClean="0"/>
              <a:t>ligadas, de algún modo, al aprendizaje y al saber</a:t>
            </a:r>
            <a:r>
              <a:rPr lang="es-AR" sz="8000" dirty="0" smtClean="0"/>
              <a:t>; es también </a:t>
            </a:r>
            <a:r>
              <a:rPr lang="es-AR" sz="8000" b="1" i="1" dirty="0" smtClean="0"/>
              <a:t>relación con el lenguaje, con el tiempo, con la actividad en el mundo y sobre el mundo, con los otros y consigo mismo</a:t>
            </a:r>
            <a:r>
              <a:rPr lang="es-AR" sz="8000" dirty="0" smtClean="0"/>
              <a:t>, como sujeto más o menos capaz de aprender tal cosa, en tal situación. </a:t>
            </a:r>
          </a:p>
          <a:p>
            <a:endParaRPr lang="es-AR" sz="8000" dirty="0" smtClean="0"/>
          </a:p>
          <a:p>
            <a:r>
              <a:rPr lang="es-AR" sz="8000" dirty="0" smtClean="0"/>
              <a:t> Cuando </a:t>
            </a:r>
            <a:r>
              <a:rPr lang="es-AR" sz="8000" b="1" i="1" dirty="0" smtClean="0"/>
              <a:t>junto con aquello que se enseña se transmite también la habilitación para recrear, </a:t>
            </a:r>
            <a:r>
              <a:rPr lang="es-AR" sz="8000" b="1" i="1" dirty="0" err="1" smtClean="0"/>
              <a:t>resignificar</a:t>
            </a:r>
            <a:r>
              <a:rPr lang="es-AR" sz="8000" b="1" i="1" dirty="0" smtClean="0"/>
              <a:t> lo recibido</a:t>
            </a:r>
            <a:r>
              <a:rPr lang="es-AR" sz="8000" dirty="0" smtClean="0"/>
              <a:t>. Que habilite a poner a funcionar ese saber fuera de los universos definidos escolarmente y de los recorridos establecidos pedagógicamente.  Cuando se les permite a los alumnos ser algo distinto de lo que las categorías indican que son o que deben ser.</a:t>
            </a:r>
          </a:p>
          <a:p>
            <a:endParaRPr lang="es-A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texto"/>
          <p:cNvSpPr>
            <a:spLocks noGrp="1"/>
          </p:cNvSpPr>
          <p:nvPr>
            <p:ph type="body" sz="half" idx="2"/>
          </p:nvPr>
        </p:nvSpPr>
        <p:spPr/>
        <p:txBody>
          <a:bodyPr>
            <a:noAutofit/>
          </a:bodyPr>
          <a:lstStyle/>
          <a:p>
            <a:r>
              <a:rPr lang="es-AR" sz="2400" dirty="0" smtClean="0"/>
              <a:t>Cuál fue la función social y política de la docencia en el origen del sistema educativo en la modernidad ?</a:t>
            </a:r>
            <a:endParaRPr lang="es-AR" sz="2400" dirty="0"/>
          </a:p>
        </p:txBody>
      </p:sp>
      <p:sp>
        <p:nvSpPr>
          <p:cNvPr id="3" name="2 Título"/>
          <p:cNvSpPr>
            <a:spLocks noGrp="1"/>
          </p:cNvSpPr>
          <p:nvPr>
            <p:ph type="title"/>
          </p:nvPr>
        </p:nvSpPr>
        <p:spPr/>
        <p:txBody>
          <a:bodyPr>
            <a:normAutofit fontScale="90000"/>
          </a:bodyPr>
          <a:lstStyle/>
          <a:p>
            <a:r>
              <a:rPr lang="es-AR" dirty="0" smtClean="0"/>
              <a:t>Maestras Egresadas Escuela Normal Quilmes 1918</a:t>
            </a:r>
            <a:endParaRPr lang="es-AR" dirty="0"/>
          </a:p>
        </p:txBody>
      </p:sp>
      <p:pic>
        <p:nvPicPr>
          <p:cNvPr id="1026" name="Picture 2" descr="https://1.bp.blogspot.com/-Ck3kkXH1adw/UIX8YD76bBI/AAAAAAAAHiM/L7JgRW_A4mk/s1600/Primera+promoci%C3%B3n.jpg"/>
          <p:cNvPicPr>
            <a:picLocks noGrp="1" noChangeAspect="1" noChangeArrowheads="1"/>
          </p:cNvPicPr>
          <p:nvPr>
            <p:ph type="pic" idx="1"/>
          </p:nvPr>
        </p:nvPicPr>
        <p:blipFill>
          <a:blip r:embed="rId2" cstate="print"/>
          <a:srcRect t="7832" b="7832"/>
          <a:stretch>
            <a:fillRect/>
          </a:stretch>
        </p:blipFill>
        <p:spPr bwMode="auto">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texto"/>
          <p:cNvSpPr>
            <a:spLocks noGrp="1"/>
          </p:cNvSpPr>
          <p:nvPr>
            <p:ph type="body" sz="half" idx="2"/>
          </p:nvPr>
        </p:nvSpPr>
        <p:spPr>
          <a:xfrm>
            <a:off x="1600200" y="5486400"/>
            <a:ext cx="7315200" cy="838200"/>
          </a:xfrm>
        </p:spPr>
        <p:txBody>
          <a:bodyPr>
            <a:noAutofit/>
          </a:bodyPr>
          <a:lstStyle/>
          <a:p>
            <a:r>
              <a:rPr lang="es-AR" sz="2400" dirty="0" smtClean="0"/>
              <a:t>Qué papel puede desempeñar la docencia frente a la justicia y la igualdad?</a:t>
            </a:r>
            <a:endParaRPr lang="es-AR" sz="2400" dirty="0"/>
          </a:p>
        </p:txBody>
      </p:sp>
      <p:sp>
        <p:nvSpPr>
          <p:cNvPr id="3" name="2 Título"/>
          <p:cNvSpPr>
            <a:spLocks noGrp="1"/>
          </p:cNvSpPr>
          <p:nvPr>
            <p:ph type="title"/>
          </p:nvPr>
        </p:nvSpPr>
        <p:spPr/>
        <p:txBody>
          <a:bodyPr>
            <a:normAutofit fontScale="90000"/>
          </a:bodyPr>
          <a:lstStyle/>
          <a:p>
            <a:r>
              <a:rPr lang="es-AR" dirty="0" smtClean="0"/>
              <a:t>Escuela de Frontera 9 </a:t>
            </a:r>
            <a:r>
              <a:rPr lang="es-AR" dirty="0" err="1" smtClean="0"/>
              <a:t>Huarenchenque</a:t>
            </a:r>
            <a:r>
              <a:rPr lang="es-AR" dirty="0" smtClean="0"/>
              <a:t> </a:t>
            </a:r>
            <a:r>
              <a:rPr lang="es-AR" dirty="0" err="1" smtClean="0"/>
              <a:t>Neuquen</a:t>
            </a:r>
            <a:r>
              <a:rPr lang="es-AR" dirty="0" smtClean="0"/>
              <a:t> 1970</a:t>
            </a:r>
            <a:endParaRPr lang="es-AR" dirty="0"/>
          </a:p>
        </p:txBody>
      </p:sp>
      <p:pic>
        <p:nvPicPr>
          <p:cNvPr id="29698" name="Picture 2" descr="La imagen puede contener: 12 personas, personas sonriendo, calzado, niÃ±os y exterior"/>
          <p:cNvPicPr>
            <a:picLocks noGrp="1" noChangeAspect="1" noChangeArrowheads="1"/>
          </p:cNvPicPr>
          <p:nvPr>
            <p:ph type="pic" idx="1"/>
          </p:nvPr>
        </p:nvPicPr>
        <p:blipFill>
          <a:blip r:embed="rId2" cstate="print"/>
          <a:srcRect t="2280" b="2280"/>
          <a:stretch>
            <a:fillRect/>
          </a:stretch>
        </p:blipFill>
        <p:spPr bwMode="auto">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texto"/>
          <p:cNvSpPr>
            <a:spLocks noGrp="1"/>
          </p:cNvSpPr>
          <p:nvPr>
            <p:ph type="body" sz="half" idx="2"/>
          </p:nvPr>
        </p:nvSpPr>
        <p:spPr>
          <a:xfrm>
            <a:off x="1600200" y="5486400"/>
            <a:ext cx="7315200" cy="838200"/>
          </a:xfrm>
        </p:spPr>
        <p:txBody>
          <a:bodyPr>
            <a:noAutofit/>
          </a:bodyPr>
          <a:lstStyle/>
          <a:p>
            <a:r>
              <a:rPr lang="es-AR" sz="2400" dirty="0" smtClean="0"/>
              <a:t>Cuáles son los desafíos actuales para repensar la docencia como autoridad cultural?</a:t>
            </a:r>
            <a:endParaRPr lang="es-AR" sz="2400" dirty="0"/>
          </a:p>
        </p:txBody>
      </p:sp>
      <p:sp>
        <p:nvSpPr>
          <p:cNvPr id="3" name="2 Título"/>
          <p:cNvSpPr>
            <a:spLocks noGrp="1"/>
          </p:cNvSpPr>
          <p:nvPr>
            <p:ph type="title"/>
          </p:nvPr>
        </p:nvSpPr>
        <p:spPr/>
        <p:txBody>
          <a:bodyPr/>
          <a:lstStyle/>
          <a:p>
            <a:endParaRPr lang="es-AR" dirty="0"/>
          </a:p>
        </p:txBody>
      </p:sp>
      <p:pic>
        <p:nvPicPr>
          <p:cNvPr id="28674" name="Picture 2" descr="Resultado de imagen para lucha docente"/>
          <p:cNvPicPr>
            <a:picLocks noGrp="1" noChangeAspect="1" noChangeArrowheads="1"/>
          </p:cNvPicPr>
          <p:nvPr>
            <p:ph type="pic" idx="1"/>
          </p:nvPr>
        </p:nvPicPr>
        <p:blipFill>
          <a:blip r:embed="rId2" cstate="print"/>
          <a:srcRect t="6676" b="6676"/>
          <a:stretch>
            <a:fillRect/>
          </a:stretch>
        </p:blipFill>
        <p:spPr bwMode="auto">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3200" b="1" dirty="0" smtClean="0"/>
              <a:t>Notas sobre la docencia/Southwell</a:t>
            </a:r>
            <a:endParaRPr lang="es-AR" sz="3200" b="1" dirty="0"/>
          </a:p>
        </p:txBody>
      </p:sp>
      <p:sp>
        <p:nvSpPr>
          <p:cNvPr id="3" name="2 Marcador de contenido"/>
          <p:cNvSpPr>
            <a:spLocks noGrp="1"/>
          </p:cNvSpPr>
          <p:nvPr>
            <p:ph sz="quarter" idx="1"/>
          </p:nvPr>
        </p:nvSpPr>
        <p:spPr>
          <a:xfrm>
            <a:off x="612648" y="1600200"/>
            <a:ext cx="8153400" cy="4724400"/>
          </a:xfrm>
        </p:spPr>
        <p:txBody>
          <a:bodyPr>
            <a:normAutofit fontScale="92500" lnSpcReduction="20000"/>
          </a:bodyPr>
          <a:lstStyle/>
          <a:p>
            <a:pPr>
              <a:buNone/>
            </a:pPr>
            <a:r>
              <a:rPr lang="es-AR" i="1" dirty="0" smtClean="0"/>
              <a:t>En la modernidad: el acceso al mundo civilizado, letrado, europeo, racionalista</a:t>
            </a:r>
            <a:endParaRPr lang="es-AR" dirty="0" smtClean="0"/>
          </a:p>
          <a:p>
            <a:pPr>
              <a:buNone/>
            </a:pPr>
            <a:r>
              <a:rPr lang="es-AR" i="1" dirty="0" smtClean="0"/>
              <a:t>En la actualidad: </a:t>
            </a:r>
            <a:endParaRPr lang="es-AR" dirty="0" smtClean="0"/>
          </a:p>
          <a:p>
            <a:r>
              <a:rPr lang="es-AR" i="1" dirty="0" smtClean="0"/>
              <a:t>-Establecer un dialogo con la cultura contemporánea asumiéndose como puente/como </a:t>
            </a:r>
            <a:r>
              <a:rPr lang="es-AR" i="1" dirty="0" err="1" smtClean="0"/>
              <a:t>cruzadores</a:t>
            </a:r>
            <a:r>
              <a:rPr lang="es-AR" i="1" dirty="0" smtClean="0"/>
              <a:t> de fronteras</a:t>
            </a:r>
            <a:endParaRPr lang="es-AR" dirty="0" smtClean="0"/>
          </a:p>
          <a:p>
            <a:r>
              <a:rPr lang="es-AR" i="1" dirty="0" smtClean="0"/>
              <a:t>-Reconocimiento de la diversidad y alteridad cultural, de las prácticas y el universo cultural de los otros</a:t>
            </a:r>
            <a:endParaRPr lang="es-AR" dirty="0" smtClean="0"/>
          </a:p>
          <a:p>
            <a:r>
              <a:rPr lang="es-AR" i="1" dirty="0" smtClean="0"/>
              <a:t>-De la responsabilidad de sostener el derecho a la educación de todos en el marco del reconocimiento de esas diferencias</a:t>
            </a:r>
            <a:endParaRPr lang="es-AR" dirty="0" smtClean="0"/>
          </a:p>
          <a:p>
            <a:r>
              <a:rPr lang="es-AR" i="1" dirty="0" smtClean="0"/>
              <a:t>-Supone establecer un vínculo igualitario, de cuidado y hospitalidad, de alojamiento del otro</a:t>
            </a:r>
            <a:endParaRPr lang="es-AR" dirty="0" smtClean="0"/>
          </a:p>
          <a:p>
            <a:endParaRPr lang="es-A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3200" b="1" dirty="0" smtClean="0"/>
              <a:t>Notas sobre la autoridad / </a:t>
            </a:r>
            <a:r>
              <a:rPr lang="es-AR" sz="3200" b="1" dirty="0" err="1" smtClean="0"/>
              <a:t>Diker</a:t>
            </a:r>
            <a:endParaRPr lang="es-AR" sz="3200" dirty="0"/>
          </a:p>
        </p:txBody>
      </p:sp>
      <p:sp>
        <p:nvSpPr>
          <p:cNvPr id="3" name="2 Marcador de contenido"/>
          <p:cNvSpPr>
            <a:spLocks noGrp="1"/>
          </p:cNvSpPr>
          <p:nvPr>
            <p:ph sz="quarter" idx="1"/>
          </p:nvPr>
        </p:nvSpPr>
        <p:spPr/>
        <p:txBody>
          <a:bodyPr>
            <a:normAutofit fontScale="77500" lnSpcReduction="20000"/>
          </a:bodyPr>
          <a:lstStyle/>
          <a:p>
            <a:r>
              <a:rPr lang="es-AR" sz="3100" dirty="0" smtClean="0"/>
              <a:t>la </a:t>
            </a:r>
            <a:r>
              <a:rPr lang="es-AR" sz="3100" b="1" dirty="0" smtClean="0"/>
              <a:t>crisis de autoridad docente</a:t>
            </a:r>
            <a:r>
              <a:rPr lang="es-AR" sz="3100" dirty="0" smtClean="0"/>
              <a:t>, aparece asociada a por lo menos tres cuestiones</a:t>
            </a:r>
          </a:p>
          <a:p>
            <a:r>
              <a:rPr lang="es-AR" sz="3100" dirty="0" smtClean="0"/>
              <a:t>- una crisis más general de las instituciones gestadas en la modernidad</a:t>
            </a:r>
          </a:p>
          <a:p>
            <a:r>
              <a:rPr lang="es-AR" sz="3100" dirty="0" smtClean="0"/>
              <a:t>- una crisis de la escuela como institución monopólica de transmisión del saber legítimo, resultado principalmente de la extensión de los medios de acceso a la información, por la vía de las nuevas tecnologías y los medios de comunicación de masas</a:t>
            </a:r>
          </a:p>
          <a:p>
            <a:r>
              <a:rPr lang="es-AR" sz="3100" dirty="0" smtClean="0"/>
              <a:t>- en un cuestionamiento a lo que había sido su sustento específico y la base de su eficacia: la posesión de un saber especializado (en particular el dominio de un método de enseñanza) y unos atributos personales que convertían a los maestros y profesores en ejemplos a imita</a:t>
            </a:r>
          </a:p>
          <a:p>
            <a:endParaRPr lang="es-A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sultado de imagen para imagenes autoridad docente"/>
          <p:cNvPicPr>
            <a:picLocks noGrp="1" noChangeAspect="1" noChangeArrowheads="1"/>
          </p:cNvPicPr>
          <p:nvPr>
            <p:ph type="pic" idx="1"/>
          </p:nvPr>
        </p:nvPicPr>
        <p:blipFill>
          <a:blip r:embed="rId2" cstate="print"/>
          <a:srcRect t="5482" b="5482"/>
          <a:stretch>
            <a:fillRect/>
          </a:stretch>
        </p:blipFill>
        <p:spPr bwMode="auto">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2800" b="1" dirty="0" smtClean="0"/>
              <a:t>Notas sobre la autoridad / </a:t>
            </a:r>
            <a:r>
              <a:rPr lang="es-AR" sz="2800" b="1" dirty="0" err="1" smtClean="0"/>
              <a:t>Diker</a:t>
            </a:r>
            <a:endParaRPr lang="es-AR" sz="2800" b="1" dirty="0"/>
          </a:p>
        </p:txBody>
      </p:sp>
      <p:sp>
        <p:nvSpPr>
          <p:cNvPr id="3" name="2 Marcador de contenido"/>
          <p:cNvSpPr>
            <a:spLocks noGrp="1"/>
          </p:cNvSpPr>
          <p:nvPr>
            <p:ph sz="quarter" idx="1"/>
          </p:nvPr>
        </p:nvSpPr>
        <p:spPr/>
        <p:txBody>
          <a:bodyPr/>
          <a:lstStyle/>
          <a:p>
            <a:pPr>
              <a:buNone/>
            </a:pPr>
            <a:r>
              <a:rPr lang="es-AR" b="1" dirty="0" smtClean="0"/>
              <a:t>	¿cuáles son las bases de ejercicio de la autoridad, cuando lo que se pone en juego no es la violencia ni la persuasión?</a:t>
            </a:r>
          </a:p>
          <a:p>
            <a:pPr>
              <a:buNone/>
            </a:pPr>
            <a:r>
              <a:rPr lang="es-AR" dirty="0" smtClean="0"/>
              <a:t>	</a:t>
            </a:r>
          </a:p>
          <a:p>
            <a:pPr>
              <a:buNone/>
            </a:pPr>
            <a:r>
              <a:rPr lang="es-AR" dirty="0" smtClean="0"/>
              <a:t>	“es a través de palabras que cuentan para un sujeto, que se efectúa la transmisión de lo humano. Esas “palabras de autoridad”, esas “palabras que cuentan”, son tales en la medida en que resultan de un reconocimiento que otro nos dirige</a:t>
            </a:r>
          </a:p>
          <a:p>
            <a:endParaRPr lang="es-A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normAutofit fontScale="85000" lnSpcReduction="20000"/>
          </a:bodyPr>
          <a:lstStyle/>
          <a:p>
            <a:r>
              <a:rPr lang="es-AR" u="sng" dirty="0" smtClean="0"/>
              <a:t>la autoridad entonces está ligada a la transmisión </a:t>
            </a:r>
            <a:endParaRPr lang="es-AR" dirty="0" smtClean="0"/>
          </a:p>
          <a:p>
            <a:endParaRPr lang="es-AR" dirty="0" smtClean="0"/>
          </a:p>
          <a:p>
            <a:r>
              <a:rPr lang="es-AR" dirty="0" smtClean="0"/>
              <a:t>porque, la autoridad misma opera por delegación de un autor; es decir, es transmitida por una </a:t>
            </a:r>
            <a:r>
              <a:rPr lang="es-AR" b="1" dirty="0" smtClean="0"/>
              <a:t>fuerza de origen que se localiza temporalmente en el pasado.</a:t>
            </a:r>
            <a:r>
              <a:rPr lang="es-AR" dirty="0" smtClean="0"/>
              <a:t> </a:t>
            </a:r>
          </a:p>
          <a:p>
            <a:r>
              <a:rPr lang="es-AR" dirty="0" smtClean="0"/>
              <a:t>la autoridad misma es transmitida, en la medida en que su ejercicio supone el reconocimiento de que </a:t>
            </a:r>
            <a:r>
              <a:rPr lang="es-AR" b="1" dirty="0" smtClean="0"/>
              <a:t>podrá ser delegada a aquellos sobre los que se ejerce</a:t>
            </a:r>
            <a:r>
              <a:rPr lang="es-AR" dirty="0" smtClean="0"/>
              <a:t>. Dicho de otro modo, al tiempo que se ejerce (y se obedece), la </a:t>
            </a:r>
            <a:r>
              <a:rPr lang="es-AR" b="1" dirty="0" smtClean="0"/>
              <a:t>autoridad reconoce una autorización hacia el futuro. </a:t>
            </a:r>
            <a:endParaRPr lang="es-AR" dirty="0" smtClean="0"/>
          </a:p>
          <a:p>
            <a:r>
              <a:rPr lang="es-AR" dirty="0" smtClean="0"/>
              <a:t>porque es este juego de </a:t>
            </a:r>
            <a:r>
              <a:rPr lang="es-AR" b="1" dirty="0" smtClean="0"/>
              <a:t>delegaciones en el tiempo </a:t>
            </a:r>
            <a:r>
              <a:rPr lang="es-AR" dirty="0" smtClean="0"/>
              <a:t>lo que asegura la aceptación libre o la obediencia libre a la autoridad.</a:t>
            </a:r>
          </a:p>
          <a:p>
            <a:endParaRPr lang="es-A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sz="2400" b="1" dirty="0" smtClean="0"/>
              <a:t>Núcleo 2.  Las prácticas docentes en comunicación en el escenario actual: </a:t>
            </a:r>
            <a:r>
              <a:rPr lang="es-AR" sz="2400" b="1" dirty="0" err="1" smtClean="0"/>
              <a:t>atravesamientos</a:t>
            </a:r>
            <a:r>
              <a:rPr lang="es-AR" sz="2400" b="1" dirty="0" smtClean="0"/>
              <a:t> políticos, culturales e institucionales</a:t>
            </a:r>
            <a:br>
              <a:rPr lang="es-AR" sz="2400" b="1" dirty="0" smtClean="0"/>
            </a:br>
            <a:endParaRPr lang="es-AR" sz="2400" dirty="0"/>
          </a:p>
        </p:txBody>
      </p:sp>
      <p:sp>
        <p:nvSpPr>
          <p:cNvPr id="3" name="2 Marcador de contenido"/>
          <p:cNvSpPr>
            <a:spLocks noGrp="1"/>
          </p:cNvSpPr>
          <p:nvPr>
            <p:ph sz="quarter" idx="1"/>
          </p:nvPr>
        </p:nvSpPr>
        <p:spPr/>
        <p:txBody>
          <a:bodyPr>
            <a:normAutofit fontScale="77500" lnSpcReduction="20000"/>
          </a:bodyPr>
          <a:lstStyle/>
          <a:p>
            <a:pPr>
              <a:buNone/>
            </a:pPr>
            <a:r>
              <a:rPr lang="es-AR" dirty="0" smtClean="0"/>
              <a:t/>
            </a:r>
            <a:br>
              <a:rPr lang="es-AR" dirty="0" smtClean="0"/>
            </a:br>
            <a:r>
              <a:rPr lang="es-AR" dirty="0" smtClean="0"/>
              <a:t>La definición de las prácticas docentes desde las coordenadas institucionales, laborales y de las políticas educativas. </a:t>
            </a:r>
          </a:p>
          <a:p>
            <a:pPr>
              <a:buNone/>
            </a:pPr>
            <a:r>
              <a:rPr lang="es-AR" dirty="0" smtClean="0"/>
              <a:t>	Educación, escuela y ciudadanía: disputas entre el proyecto neoliberal en educación y la educación como derecho humano, público y social. </a:t>
            </a:r>
          </a:p>
          <a:p>
            <a:pPr>
              <a:buNone/>
            </a:pPr>
            <a:r>
              <a:rPr lang="es-AR" dirty="0" smtClean="0"/>
              <a:t>	La interpelación a las prácticas docentes de las transformaciones culturales en relación con el conocimiento y las relaciones con el saber, las subjetividades y los lazos sociales. </a:t>
            </a:r>
          </a:p>
          <a:p>
            <a:pPr>
              <a:buNone/>
            </a:pPr>
            <a:r>
              <a:rPr lang="es-AR" dirty="0" smtClean="0"/>
              <a:t>	La configuración de las prácticas de enseñanza en comunicación en la educación secundaria: una mirada crítica desde una aproximación a su cotidianeidad. </a:t>
            </a:r>
          </a:p>
          <a:p>
            <a:pPr>
              <a:buNone/>
            </a:pPr>
            <a:r>
              <a:rPr lang="es-AR" dirty="0" smtClean="0"/>
              <a:t>	El rol del comunicador/educador y su papel político-pedagógico como trabajador de la cultura. Implicaciones y desafíos para las prácticas. </a:t>
            </a:r>
          </a:p>
          <a:p>
            <a:endParaRPr lang="es-A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524000"/>
            <a:ext cx="8308848" cy="5029200"/>
          </a:xfrm>
        </p:spPr>
        <p:txBody>
          <a:bodyPr>
            <a:noAutofit/>
          </a:bodyPr>
          <a:lstStyle/>
          <a:p>
            <a:r>
              <a:rPr lang="es-AR" sz="1800" dirty="0" err="1" smtClean="0"/>
              <a:t>AAVV</a:t>
            </a:r>
            <a:r>
              <a:rPr lang="es-AR" sz="1800" dirty="0" smtClean="0"/>
              <a:t> (2016) Documento de Cátedra Didáctica de la Comunicación "Las prácticas de los comunicadores/educadores en el escenario histórico actual: compromisos y desafíos”. </a:t>
            </a:r>
            <a:r>
              <a:rPr lang="es-AR" sz="1800" dirty="0" err="1" smtClean="0"/>
              <a:t>Mimeo</a:t>
            </a:r>
            <a:r>
              <a:rPr lang="es-AR" sz="1800" dirty="0" smtClean="0"/>
              <a:t>. </a:t>
            </a:r>
          </a:p>
          <a:p>
            <a:endParaRPr lang="es-AR" sz="1800" dirty="0" smtClean="0"/>
          </a:p>
          <a:p>
            <a:r>
              <a:rPr lang="es-AR" sz="1800" dirty="0" smtClean="0"/>
              <a:t>Martín-Barbero Jesús (2003) “Saberes hoy: diseminaciones, competencias y </a:t>
            </a:r>
            <a:r>
              <a:rPr lang="es-AR" sz="1800" dirty="0" err="1" smtClean="0"/>
              <a:t>transversalidades</a:t>
            </a:r>
            <a:r>
              <a:rPr lang="es-AR" sz="1800" dirty="0" smtClean="0"/>
              <a:t>”, en </a:t>
            </a:r>
            <a:r>
              <a:rPr lang="es-AR" sz="1800" dirty="0" err="1" smtClean="0"/>
              <a:t>Rev</a:t>
            </a:r>
            <a:r>
              <a:rPr lang="es-AR" sz="1800" dirty="0" smtClean="0"/>
              <a:t>, Iberoamericana de Educación N.° 32, pp. 17-34. Edición de la Organización de Estados Iberoamericanos para la Educación, la Ciencia y la Cultura (</a:t>
            </a:r>
            <a:r>
              <a:rPr lang="es-AR" sz="1800" dirty="0" err="1" smtClean="0"/>
              <a:t>OEI</a:t>
            </a:r>
            <a:r>
              <a:rPr lang="es-AR" sz="1800" dirty="0" smtClean="0"/>
              <a:t>), Centro de Altos Estudios Universitarios (</a:t>
            </a:r>
            <a:r>
              <a:rPr lang="es-AR" sz="1800" dirty="0" err="1" smtClean="0"/>
              <a:t>CAEU</a:t>
            </a:r>
            <a:r>
              <a:rPr lang="es-AR" sz="1800" dirty="0" smtClean="0"/>
              <a:t>). Madrid, España.</a:t>
            </a:r>
          </a:p>
          <a:p>
            <a:endParaRPr lang="es-AR" sz="1800" dirty="0" smtClean="0"/>
          </a:p>
          <a:p>
            <a:r>
              <a:rPr lang="es-AR" sz="1800" dirty="0" err="1" smtClean="0"/>
              <a:t>Terigi</a:t>
            </a:r>
            <a:r>
              <a:rPr lang="es-AR" sz="1800" dirty="0" smtClean="0"/>
              <a:t>, </a:t>
            </a:r>
            <a:r>
              <a:rPr lang="es-AR" sz="1800" dirty="0" err="1" smtClean="0"/>
              <a:t>Flavia</a:t>
            </a:r>
            <a:r>
              <a:rPr lang="es-AR" sz="1800" dirty="0" smtClean="0"/>
              <a:t> (2008) “Los cambios en el formato de la escuela secundaria argentina: por qué son necesarios, por qué son tan difíciles. Propuesta Educativa Número 29 – Año15 – Jun. 2008 – </a:t>
            </a:r>
            <a:r>
              <a:rPr lang="es-AR" sz="1800" dirty="0" err="1" smtClean="0"/>
              <a:t>Vol</a:t>
            </a:r>
            <a:r>
              <a:rPr lang="es-AR" sz="1800" dirty="0" smtClean="0"/>
              <a:t> 1 (págs. 63 a 71).</a:t>
            </a:r>
          </a:p>
          <a:p>
            <a:endParaRPr lang="es-AR" sz="1800" dirty="0" smtClean="0"/>
          </a:p>
          <a:p>
            <a:r>
              <a:rPr lang="es-AR" sz="1800" dirty="0" err="1" smtClean="0"/>
              <a:t>Falconi</a:t>
            </a:r>
            <a:r>
              <a:rPr lang="es-AR" sz="1800" dirty="0" smtClean="0"/>
              <a:t>, Octavio (2004) “Las silenciadas batallas juveniles: ¿Quién está marcando el rumbo de la escuela media hoy? </a:t>
            </a:r>
            <a:r>
              <a:rPr lang="es-AR" sz="1800" dirty="0" err="1" smtClean="0"/>
              <a:t>KAIRÓS</a:t>
            </a:r>
            <a:r>
              <a:rPr lang="es-AR" sz="1800" dirty="0" smtClean="0"/>
              <a:t>, Revista de Temas Sociales. Universidad Nacional de San Luis. Año 8 - Nº 14. Octubre.</a:t>
            </a:r>
          </a:p>
          <a:p>
            <a:endParaRPr lang="es-AR" sz="1800" dirty="0" smtClean="0"/>
          </a:p>
          <a:p>
            <a:pPr>
              <a:buNone/>
            </a:pPr>
            <a:r>
              <a:rPr lang="es-AR" sz="1800" dirty="0" smtClean="0"/>
              <a:t/>
            </a:r>
            <a:br>
              <a:rPr lang="es-AR" sz="1800" dirty="0" smtClean="0"/>
            </a:br>
            <a:endParaRPr lang="es-AR" sz="1800"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rmedio">
  <a:themeElements>
    <a:clrScheme name="Intermedio">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Intermedio">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rmedio">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249</TotalTime>
  <Words>1104</Words>
  <Application>Microsoft Office PowerPoint</Application>
  <PresentationFormat>Presentación en pantalla (4:3)</PresentationFormat>
  <Paragraphs>119</Paragraphs>
  <Slides>24</Slides>
  <Notes>0</Notes>
  <HiddenSlides>0</HiddenSlides>
  <MMClips>0</MMClips>
  <ScaleCrop>false</ScaleCrop>
  <HeadingPairs>
    <vt:vector size="4" baseType="variant">
      <vt:variant>
        <vt:lpstr>Tema</vt:lpstr>
      </vt:variant>
      <vt:variant>
        <vt:i4>1</vt:i4>
      </vt:variant>
      <vt:variant>
        <vt:lpstr>Títulos de diapositiva</vt:lpstr>
      </vt:variant>
      <vt:variant>
        <vt:i4>24</vt:i4>
      </vt:variant>
    </vt:vector>
  </HeadingPairs>
  <TitlesOfParts>
    <vt:vector size="25" baseType="lpstr">
      <vt:lpstr>Intermedio</vt:lpstr>
      <vt:lpstr>Didáctica de la comunicación núcleos de análisis y practica</vt:lpstr>
      <vt:lpstr>  Núcleo 1/ Las prácticas docentes y el papel político-cultural del educador </vt:lpstr>
      <vt:lpstr>  Núcleo 1/ Las prácticas docentes y el papel político-cultural del educador </vt:lpstr>
      <vt:lpstr>Presentación de PowerPoint</vt:lpstr>
      <vt:lpstr>Presentación de PowerPoint</vt:lpstr>
      <vt:lpstr>Presentación de PowerPoint</vt:lpstr>
      <vt:lpstr>Presentación de PowerPoint</vt:lpstr>
      <vt:lpstr>Resistencia trabajadoras textiles N.Y 1911</vt:lpstr>
      <vt:lpstr>Voto femenino en Chile 1949</vt:lpstr>
      <vt:lpstr>Movimiento feminista en los 70</vt:lpstr>
      <vt:lpstr>Lucha por el derecho al aborto 2018</vt:lpstr>
      <vt:lpstr> Notas sobre la Transmisión / Diker </vt:lpstr>
      <vt:lpstr> Notas sobre la Transmisión / Diker </vt:lpstr>
      <vt:lpstr> ¿Cuándo puede la enseñanza desatar algo del orden de una transmisión? </vt:lpstr>
      <vt:lpstr>Maestras Egresadas Escuela Normal Quilmes 1918</vt:lpstr>
      <vt:lpstr>Escuela de Frontera 9 Huarenchenque Neuquen 1970</vt:lpstr>
      <vt:lpstr>Presentación de PowerPoint</vt:lpstr>
      <vt:lpstr>Notas sobre la docencia/Southwell</vt:lpstr>
      <vt:lpstr>Notas sobre la autoridad / Diker</vt:lpstr>
      <vt:lpstr>Presentación de PowerPoint</vt:lpstr>
      <vt:lpstr>Notas sobre la autoridad / Diker</vt:lpstr>
      <vt:lpstr>Presentación de PowerPoint</vt:lpstr>
      <vt:lpstr>Núcleo 2.  Las prácticas docentes en comunicación en el escenario actual: atravesamientos políticos, culturales e institucionales </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Gustavo Dongo</dc:creator>
  <cp:lastModifiedBy>Luffi</cp:lastModifiedBy>
  <cp:revision>21</cp:revision>
  <dcterms:created xsi:type="dcterms:W3CDTF">2018-04-15T22:07:54Z</dcterms:created>
  <dcterms:modified xsi:type="dcterms:W3CDTF">2019-06-03T18:05:10Z</dcterms:modified>
</cp:coreProperties>
</file>