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embeddedFontLst>
    <p:embeddedFont>
      <p:font typeface="Questrial" panose="020B0604020202020204" charset="0"/>
      <p:regular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33865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d748f90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d748f90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d748f90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d748f90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  <a:defRPr sz="26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None/>
              <a:defRPr sz="2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None/>
              <a:defRPr sz="23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2085393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bg>
      <p:bgPr>
        <a:solidFill>
          <a:schemeClr val="dk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" name="Google Shape;42;p5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  <a:defRPr sz="26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None/>
              <a:defRPr sz="2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None/>
              <a:defRPr sz="23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2085393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" type="secHead">
  <p:cSld name="SECTION_HEADER">
    <p:bg>
      <p:bgPr>
        <a:blipFill rotWithShape="1">
          <a:blip r:embed="rId2">
            <a:alphaModFix/>
          </a:blip>
          <a:tile tx="0" ty="0" sx="100000" sy="100000" flip="none" algn="tl"/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2" name="Google Shape;52;p6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Questrial"/>
              <a:buNone/>
              <a:defRPr sz="44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2954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2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3"/>
          </p:nvPr>
        </p:nvSpPr>
        <p:spPr>
          <a:xfrm>
            <a:off x="609600" y="1752600"/>
            <a:ext cx="388620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4"/>
          </p:nvPr>
        </p:nvSpPr>
        <p:spPr>
          <a:xfrm>
            <a:off x="4800600" y="1752600"/>
            <a:ext cx="388620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 blanco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 cmpd="dbl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50" tIns="182875" rIns="137150" bIns="91425" anchor="t" anchorCtr="0"/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8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7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2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 type="picTx">
  <p:cSld name="PICTURE_WITH_CAPTION_TEXT">
    <p:bg>
      <p:bgPr>
        <a:blipFill rotWithShape="1">
          <a:blip r:embed="rId2">
            <a:alphaModFix/>
          </a:blip>
          <a:tile tx="0" ty="0" sx="100000" sy="100000" flip="none" algn="tl"/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>
            <a:spLocks noGrp="1"/>
          </p:cNvSpPr>
          <p:nvPr>
            <p:ph type="body" idx="1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Noto Sans Symbols"/>
              <a:buNone/>
              <a:defRPr sz="17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7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0" name="Google Shape;90;p12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1" name="Google Shape;91;p12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2" name="Google Shape;92;p12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3" name="Google Shape;93;p12"/>
          <p:cNvSpPr txBox="1"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estrial"/>
              <a:buNone/>
              <a:defRPr sz="28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sldNum" idx="12"/>
          </p:nvPr>
        </p:nvSpPr>
        <p:spPr>
          <a:xfrm>
            <a:off x="0" y="4667249"/>
            <a:ext cx="1447800" cy="66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1600200" y="6248206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8" name="Google Shape;98;p12"/>
          <p:cNvSpPr>
            <a:spLocks noGrp="1"/>
          </p:cNvSpPr>
          <p:nvPr>
            <p:ph type="pic" idx="2"/>
          </p:nvPr>
        </p:nvSpPr>
        <p:spPr>
          <a:xfrm>
            <a:off x="1560576" y="0"/>
            <a:ext cx="7583424" cy="4568952"/>
          </a:xfrm>
          <a:prstGeom prst="rect">
            <a:avLst/>
          </a:prstGeom>
          <a:solidFill>
            <a:srgbClr val="DCE5EE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body" idx="1"/>
          </p:nvPr>
        </p:nvSpPr>
        <p:spPr>
          <a:xfrm rot="5400000">
            <a:off x="2426208" y="-213360"/>
            <a:ext cx="4526280" cy="81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vertical y texto" type="vertTitleAndTx">
  <p:cSld name="VERTICAL_TITLE_AND_VERTICAL_TEXT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 rot="5400000">
            <a:off x="4823619" y="2339181"/>
            <a:ext cx="55165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 rot="5400000">
            <a:off x="480218" y="586582"/>
            <a:ext cx="5516564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dt" idx="10"/>
          </p:nvPr>
        </p:nvSpPr>
        <p:spPr>
          <a:xfrm>
            <a:off x="6553200" y="6248402"/>
            <a:ext cx="2209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ftr" idx="11"/>
          </p:nvPr>
        </p:nvSpPr>
        <p:spPr>
          <a:xfrm>
            <a:off x="457201" y="6248207"/>
            <a:ext cx="55734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" name="Google Shape;113;p14"/>
          <p:cNvSpPr txBox="1">
            <a:spLocks noGrp="1"/>
          </p:cNvSpPr>
          <p:nvPr>
            <p:ph type="sldNum" idx="12"/>
          </p:nvPr>
        </p:nvSpPr>
        <p:spPr>
          <a:xfrm rot="5400000">
            <a:off x="5989638" y="14446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ctrTitle"/>
          </p:nvPr>
        </p:nvSpPr>
        <p:spPr>
          <a:xfrm>
            <a:off x="533400" y="4038600"/>
            <a:ext cx="8305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Questrial"/>
              <a:buNone/>
            </a:pPr>
            <a:r>
              <a:rPr lang="es-AR" sz="27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DIDÁCTICA DE LA COMUNICACIÓN</a:t>
            </a:r>
            <a:r>
              <a:rPr lang="es-AR"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NÚCLEOS DE ANÁLISIS Y PRACTICA</a:t>
            </a:r>
            <a:endParaRPr sz="4400" b="0" i="0" u="none" strike="noStrike" cap="none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9" name="Google Shape;119;p15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</a:pPr>
            <a:endParaRPr sz="2600" b="0" i="0" u="none" strike="noStrike" cap="none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612648" y="152400"/>
            <a:ext cx="81534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20"/>
              <a:buFont typeface="Questrial"/>
              <a:buNone/>
            </a:pPr>
            <a:r>
              <a:rPr lang="es-AR" sz="25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25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3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3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3600" b="1" i="0" u="none" strike="noStrike" cap="none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>Núcleo 2 /</a:t>
            </a:r>
            <a:br>
              <a:rPr lang="es-AR" sz="3600" b="1" i="0" u="none" strike="noStrike" cap="none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2520" b="1" i="0" u="none" strike="noStrike" cap="none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2520" b="1" i="0" u="none" strike="noStrike" cap="none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2520" b="0" i="0" u="none" strike="noStrike" cap="none">
              <a:solidFill>
                <a:schemeClr val="accent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" name="Google Shape;125;p16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153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None/>
            </a:pPr>
            <a:r>
              <a:rPr lang="es-AR"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3200" b="1" i="0" u="none" strike="noStrike" cap="none">
                <a:solidFill>
                  <a:schemeClr val="accent6"/>
                </a:solidFill>
                <a:latin typeface="Questrial"/>
                <a:ea typeface="Questrial"/>
                <a:cs typeface="Questrial"/>
                <a:sym typeface="Questrial"/>
              </a:rPr>
              <a:t>Las prácticas docentes en comunicación </a:t>
            </a:r>
            <a:endParaRPr sz="3200" b="1" i="0" u="none" strike="noStrike" cap="none">
              <a:solidFill>
                <a:schemeClr val="accent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ctr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rPr lang="es-AR" sz="3200" b="1" i="0" u="none" strike="noStrike" cap="none">
                <a:solidFill>
                  <a:schemeClr val="accent6"/>
                </a:solidFill>
                <a:latin typeface="Questrial"/>
                <a:ea typeface="Questrial"/>
                <a:cs typeface="Questrial"/>
                <a:sym typeface="Questrial"/>
              </a:rPr>
              <a:t>en el escenario actual: </a:t>
            </a:r>
            <a:endParaRPr sz="3200" b="1" i="0" u="none" strike="noStrike" cap="none">
              <a:solidFill>
                <a:schemeClr val="accent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ctr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endParaRPr sz="3200" b="1" i="0" u="none" strike="noStrike" cap="none">
              <a:solidFill>
                <a:schemeClr val="accent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ctr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rPr lang="es-AR" sz="3200" b="1" i="0" u="none" strike="noStrike" cap="none">
                <a:solidFill>
                  <a:schemeClr val="accent6"/>
                </a:solidFill>
                <a:latin typeface="Questrial"/>
                <a:ea typeface="Questrial"/>
                <a:cs typeface="Questrial"/>
                <a:sym typeface="Questrial"/>
              </a:rPr>
              <a:t>atravesamientos políticos, culturales e institucionales</a:t>
            </a:r>
            <a:endParaRPr sz="2900" b="0" i="0" u="none" strike="noStrike" cap="none">
              <a:solidFill>
                <a:schemeClr val="accent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612648" y="152400"/>
            <a:ext cx="81534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20"/>
              <a:buFont typeface="Questrial"/>
              <a:buNone/>
            </a:pPr>
            <a:r>
              <a:rPr lang="es-AR" sz="25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25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25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252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2520" b="0" i="0" u="none" strike="noStrike" cap="none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612650" y="756125"/>
            <a:ext cx="8153400" cy="58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87"/>
              <a:buFont typeface="Noto Sans Symbols"/>
              <a:buNone/>
            </a:pPr>
            <a:r>
              <a:rPr lang="es-AR" sz="1812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1812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s-AR" sz="2375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Dimensiones a abordar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</a:pPr>
            <a:endParaRPr sz="2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20040" marR="0" lvl="0" indent="-32004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◻"/>
            </a:pP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¿Cómo definen o atraviesan hoy al rol docente las dimensiones </a:t>
            </a:r>
            <a:r>
              <a:rPr lang="es-AR" sz="2000" b="1" i="0" u="none" strike="noStrike" cap="none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institucionales, laborales y de las políticas educativas</a:t>
            </a:r>
            <a:r>
              <a:rPr lang="es-AR"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  <a:p>
            <a:pPr marL="320040" marR="0" lvl="0" indent="-24384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</a:pPr>
            <a:endParaRPr sz="2000" b="1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20040" marR="0" lvl="0" indent="-32004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◻"/>
            </a:pP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Pensando en el papel de la educación y la escuela con la formación de ciudadanía: qué </a:t>
            </a:r>
            <a:r>
              <a:rPr lang="es-AR"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disputas aparecen entre un renovado </a:t>
            </a:r>
            <a:r>
              <a:rPr lang="es-AR" sz="2000" b="1" i="0" u="none" strike="noStrike" cap="none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proyecto neoliberal </a:t>
            </a:r>
            <a:r>
              <a:rPr lang="es-AR"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en educación y la concepción de la </a:t>
            </a:r>
            <a:r>
              <a:rPr lang="es-AR" sz="2000" b="1" i="0" u="none" strike="noStrike" cap="none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educación como derecho humano, público y social</a:t>
            </a:r>
            <a:r>
              <a:rPr lang="es-AR" sz="20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?. </a:t>
            </a:r>
            <a:endParaRPr sz="2000" b="1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20040" marR="0" lvl="0" indent="-24384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</a:pPr>
            <a:endParaRPr sz="2000" b="1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20040" marR="0" lvl="0" indent="-32004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◻"/>
            </a:pP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Cuáles son las principales </a:t>
            </a:r>
            <a:r>
              <a:rPr lang="es-AR" sz="2000" b="1" i="0" u="none" strike="noStrike" cap="none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transformaciones culturales </a:t>
            </a: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que interpelan a las prácticas docentes. En relación con:</a:t>
            </a:r>
            <a:endParaRPr/>
          </a:p>
          <a:p>
            <a:pPr marL="640080" marR="0" lvl="1" indent="-274320" algn="l" rtl="0">
              <a:lnSpc>
                <a:spcPct val="8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</a:pP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el conocimiento y las relaciones con el saber</a:t>
            </a:r>
            <a:endParaRPr sz="2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40080" marR="0" lvl="1" indent="-274320" algn="l" rtl="0">
              <a:lnSpc>
                <a:spcPct val="8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</a:pP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las subjetividades </a:t>
            </a:r>
            <a:endParaRPr sz="2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40080" marR="0" lvl="1" indent="-274320" algn="l" rtl="0">
              <a:lnSpc>
                <a:spcPct val="8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</a:pPr>
            <a:r>
              <a:rPr lang="es-AR"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los lazos sociales. </a:t>
            </a:r>
            <a:endParaRPr sz="2000" b="0" i="0" u="none" strike="noStrike" cap="none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87"/>
              <a:buFont typeface="Noto Sans Symbols"/>
              <a:buNone/>
            </a:pPr>
            <a:r>
              <a:rPr lang="es-AR" sz="1812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s-AR" sz="1812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1812" b="0" i="0" u="none" strike="noStrike" cap="none">
              <a:solidFill>
                <a:schemeClr val="accent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500" dirty="0" smtClean="0"/>
              <a:t>Preguntas orientadoras para la lectura de la bibliografía</a:t>
            </a:r>
            <a:endParaRPr sz="3500" dirty="0"/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1"/>
          </p:nvPr>
        </p:nvSpPr>
        <p:spPr>
          <a:xfrm>
            <a:off x="156925" y="1600200"/>
            <a:ext cx="8819700" cy="500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970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None/>
            </a:pPr>
            <a:r>
              <a:rPr lang="es-AR" sz="1400" b="1" dirty="0" smtClean="0">
                <a:highlight>
                  <a:srgbClr val="FFFFFF"/>
                </a:highlight>
              </a:rPr>
              <a:t>Barbero</a:t>
            </a:r>
          </a:p>
          <a:p>
            <a:pPr marL="457200" lvl="0" indent="-31750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Font typeface="Questrial"/>
              <a:buAutoNum type="arabicPeriod"/>
            </a:pPr>
            <a:endParaRPr lang="es-AR" sz="1400" dirty="0"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 smtClean="0">
                <a:highlight>
                  <a:srgbClr val="FFFFFF"/>
                </a:highlight>
              </a:rPr>
              <a:t>¿</a:t>
            </a:r>
            <a:r>
              <a:rPr lang="es-AR" sz="1400" dirty="0">
                <a:highlight>
                  <a:srgbClr val="FFFFFF"/>
                </a:highlight>
              </a:rPr>
              <a:t>Que significa que mutó la producción de saberes en las sociedades  contemporáneas, a partir de transformaciones como el descentramiento, la deslocalización y la diseminación?</a:t>
            </a:r>
            <a: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  <a:t/>
            </a:r>
            <a:b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</a:br>
            <a:endParaRPr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>
                <a:highlight>
                  <a:srgbClr val="FFFFFF"/>
                </a:highlight>
              </a:rPr>
              <a:t>¿Qué implica empezar a pensar los saberes de desde la </a:t>
            </a:r>
            <a:r>
              <a:rPr lang="es-AR" sz="1400" dirty="0" err="1">
                <a:highlight>
                  <a:srgbClr val="FFFFFF"/>
                </a:highlight>
              </a:rPr>
              <a:t>transdisciplinariedad</a:t>
            </a:r>
            <a:r>
              <a:rPr lang="es-AR" sz="1400" dirty="0">
                <a:highlight>
                  <a:srgbClr val="FFFFFF"/>
                </a:highlight>
              </a:rPr>
              <a:t> y la transversalidad, para reconocer la capacidad de producción de diferentes tipos de saber en la sociedad</a:t>
            </a:r>
            <a:r>
              <a:rPr lang="es-AR" sz="1400" dirty="0" smtClean="0">
                <a:highlight>
                  <a:srgbClr val="FFFFFF"/>
                </a:highlight>
              </a:rPr>
              <a:t>?</a:t>
            </a:r>
          </a:p>
          <a:p>
            <a:pPr marL="457200" lvl="0" indent="-31750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Font typeface="Questrial"/>
              <a:buAutoNum type="arabicPeriod"/>
            </a:pPr>
            <a:endParaRPr lang="es-AR"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r>
              <a:rPr lang="es-AR" sz="1400" b="1" dirty="0" err="1">
                <a:solidFill>
                  <a:schemeClr val="tx1"/>
                </a:solidFill>
                <a:highlight>
                  <a:srgbClr val="FFFFFF"/>
                </a:highlight>
              </a:rPr>
              <a:t>Falconi</a:t>
            </a:r>
            <a:endParaRPr lang="es-AR" sz="1400" b="1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endParaRPr lang="es-AR"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lvl="0"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>
                <a:highlight>
                  <a:srgbClr val="FFFFFF"/>
                </a:highlight>
              </a:rPr>
              <a:t>¿Qué rasgos presenta la experiencia socio cultural que ofrece la escuela secundaria a los jóvenes ? </a:t>
            </a:r>
            <a:endParaRPr lang="es-AR" sz="1400" dirty="0" smtClean="0">
              <a:highlight>
                <a:srgbClr val="FFFFFF"/>
              </a:highlight>
            </a:endParaRPr>
          </a:p>
          <a:p>
            <a:pPr lvl="0"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endParaRPr lang="es-AR" sz="1400" dirty="0">
              <a:highlight>
                <a:srgbClr val="FFFFFF"/>
              </a:highlight>
            </a:endParaRPr>
          </a:p>
          <a:p>
            <a:pPr lvl="0"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 smtClean="0">
                <a:highlight>
                  <a:srgbClr val="FFFFFF"/>
                </a:highlight>
              </a:rPr>
              <a:t>¿</a:t>
            </a:r>
            <a:r>
              <a:rPr lang="es-AR" sz="1400" dirty="0">
                <a:highlight>
                  <a:srgbClr val="FFFFFF"/>
                </a:highlight>
              </a:rPr>
              <a:t>Qué tensiones se dan entre las culturas juveniles y la cultura escolar?</a:t>
            </a: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endParaRPr lang="es-AR"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r>
              <a:rPr lang="es-AR" sz="1400" b="1" dirty="0" err="1">
                <a:solidFill>
                  <a:schemeClr val="tx1"/>
                </a:solidFill>
                <a:highlight>
                  <a:srgbClr val="FFFFFF"/>
                </a:highlight>
              </a:rPr>
              <a:t>Aleman</a:t>
            </a:r>
            <a: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  <a:t/>
            </a:r>
            <a:b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</a:br>
            <a:endParaRPr lang="es-AR"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lvl="0"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>
                <a:highlight>
                  <a:srgbClr val="FFFFFF"/>
                </a:highlight>
              </a:rPr>
              <a:t>¿Cuáles son los rasgos de la subjetividad neoliberal y cómo podemos intervenir para propiciar otras formas de subjetividad?</a:t>
            </a:r>
            <a: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  <a:t/>
            </a:r>
            <a:b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</a:br>
            <a:endParaRPr lang="es-AR"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r>
              <a:rPr lang="es-AR" sz="1400" b="1" dirty="0" err="1">
                <a:solidFill>
                  <a:schemeClr val="tx1"/>
                </a:solidFill>
                <a:highlight>
                  <a:srgbClr val="FFFFFF"/>
                </a:highlight>
              </a:rPr>
              <a:t>Terigi</a:t>
            </a:r>
            <a:endParaRPr lang="es-AR" sz="1400" b="1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endParaRPr lang="es-AR"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lvl="0"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>
                <a:highlight>
                  <a:srgbClr val="FFFFFF"/>
                </a:highlight>
              </a:rPr>
              <a:t>¿Qué rasgos del formato de la escuela secundaria deberían modificarse/ alterarse y con qué sentidos nuevos ?</a:t>
            </a:r>
          </a:p>
          <a:p>
            <a:pPr marL="13970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None/>
            </a:pPr>
            <a: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  <a:t/>
            </a:r>
            <a:br>
              <a:rPr lang="es-AR" sz="1400" dirty="0">
                <a:solidFill>
                  <a:srgbClr val="DD8047"/>
                </a:solidFill>
                <a:highlight>
                  <a:srgbClr val="FFFFFF"/>
                </a:highlight>
              </a:rPr>
            </a:br>
            <a:endParaRPr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500" dirty="0" smtClean="0"/>
              <a:t>Preguntas orientadoras para la lectura de la bibliografía</a:t>
            </a:r>
            <a:endParaRPr sz="3500" dirty="0"/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1"/>
          </p:nvPr>
        </p:nvSpPr>
        <p:spPr>
          <a:xfrm>
            <a:off x="156925" y="1600200"/>
            <a:ext cx="8819700" cy="500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r>
              <a:rPr lang="es-AR" sz="1400" b="1" dirty="0" smtClean="0">
                <a:highlight>
                  <a:srgbClr val="FFFFFF"/>
                </a:highlight>
              </a:rPr>
              <a:t>Documento de Cátedra </a:t>
            </a:r>
          </a:p>
          <a:p>
            <a:pPr marL="139700" lvl="0" indent="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None/>
            </a:pPr>
            <a:endParaRPr lang="es-AR" sz="1400" dirty="0">
              <a:highlight>
                <a:srgbClr val="FFFFFF"/>
              </a:highlight>
            </a:endParaRPr>
          </a:p>
          <a:p>
            <a:pPr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 smtClean="0">
                <a:highlight>
                  <a:srgbClr val="FFFFFF"/>
                </a:highlight>
              </a:rPr>
              <a:t>¿</a:t>
            </a:r>
            <a:r>
              <a:rPr lang="es-AR" sz="1400" dirty="0">
                <a:highlight>
                  <a:srgbClr val="FFFFFF"/>
                </a:highlight>
              </a:rPr>
              <a:t>Cómo impactan estas transformaciones en las infancias y juventudes y en su relación con los saberes escolares?</a:t>
            </a:r>
          </a:p>
          <a:p>
            <a:pPr lvl="0" indent="-317500">
              <a:lnSpc>
                <a:spcPct val="96000"/>
              </a:lnSpc>
              <a:spcBef>
                <a:spcPts val="0"/>
              </a:spcBef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 smtClean="0">
                <a:highlight>
                  <a:srgbClr val="FFFFFF"/>
                </a:highlight>
              </a:rPr>
              <a:t>¿</a:t>
            </a:r>
            <a:r>
              <a:rPr lang="es-AR" sz="1400" dirty="0">
                <a:highlight>
                  <a:srgbClr val="FFFFFF"/>
                </a:highlight>
              </a:rPr>
              <a:t>Cómo se deberían repensar las relaciones entre los estudiantes y el conocimiento desde nuestras propuestas docentes?</a:t>
            </a:r>
            <a:endParaRPr sz="1400" dirty="0">
              <a:solidFill>
                <a:srgbClr val="DD8047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400"/>
              <a:buFont typeface="Questrial"/>
              <a:buAutoNum type="arabicPeriod"/>
            </a:pPr>
            <a:r>
              <a:rPr lang="es-AR" sz="1400" dirty="0">
                <a:highlight>
                  <a:srgbClr val="FFFFFF"/>
                </a:highlight>
              </a:rPr>
              <a:t>¿Cuáles serían </a:t>
            </a:r>
            <a:r>
              <a:rPr lang="es-AR" sz="1400" dirty="0" smtClean="0">
                <a:highlight>
                  <a:srgbClr val="FFFFFF"/>
                </a:highlight>
              </a:rPr>
              <a:t>desafíos </a:t>
            </a:r>
            <a:r>
              <a:rPr lang="es-AR" sz="1400" dirty="0">
                <a:highlight>
                  <a:srgbClr val="FFFFFF"/>
                </a:highlight>
              </a:rPr>
              <a:t>de nuestras prácticas docentes en relación con estos procesos actuales?</a:t>
            </a:r>
            <a:endParaRPr sz="1400" dirty="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502953568"/>
      </p:ext>
    </p:extLst>
  </p:cSld>
  <p:clrMapOvr>
    <a:masterClrMapping/>
  </p:clrMapOvr>
</p:sld>
</file>

<file path=ppt/theme/theme1.xml><?xml version="1.0" encoding="utf-8"?>
<a:theme xmlns:a="http://schemas.openxmlformats.org/drawingml/2006/main" name="Intermedio">
  <a:themeElements>
    <a:clrScheme name="Intermedio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ermedio">
  <a:themeElements>
    <a:clrScheme name="Intermedio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Presentación en pantalla (4:3)</PresentationFormat>
  <Paragraphs>42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Noto Sans Symbols</vt:lpstr>
      <vt:lpstr>Questrial</vt:lpstr>
      <vt:lpstr>Intermedio</vt:lpstr>
      <vt:lpstr>Intermedio</vt:lpstr>
      <vt:lpstr>DIDÁCTICA DE LA COMUNICACIÓN NÚCLEOS DE ANÁLISIS Y PRACTICA</vt:lpstr>
      <vt:lpstr>  Núcleo 2 /  </vt:lpstr>
      <vt:lpstr>  </vt:lpstr>
      <vt:lpstr>Preguntas orientadoras para la lectura de la bibliografía</vt:lpstr>
      <vt:lpstr>Preguntas orientadoras para la lectura de la 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DIDÁCTICA DE LA COMUNICACIÓN NÚCLEOS DE ANÁLISIS Y PRACTICA</dc:title>
  <dc:creator>INVEST</dc:creator>
  <cp:lastModifiedBy>Luffi</cp:lastModifiedBy>
  <cp:revision>1</cp:revision>
  <dcterms:modified xsi:type="dcterms:W3CDTF">2019-06-03T17:39:30Z</dcterms:modified>
</cp:coreProperties>
</file>