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sldIdLst>
    <p:sldId id="256" r:id="rId2"/>
    <p:sldId id="258" r:id="rId3"/>
    <p:sldId id="259" r:id="rId4"/>
    <p:sldId id="261" r:id="rId5"/>
    <p:sldId id="260" r:id="rId6"/>
    <p:sldId id="262" r:id="rId7"/>
    <p:sldId id="263" r:id="rId8"/>
    <p:sldId id="26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pPr/>
              <a:t>6/9/2020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‹Nº›</a:t>
            </a:fld>
            <a:endParaRPr lang="en-US" dirty="0"/>
          </a:p>
        </p:txBody>
      </p:sp>
    </p:spTree>
    <p:extLst>
      <p:ext uri="{BB962C8B-B14F-4D97-AF65-F5344CB8AC3E}">
        <p14:creationId xmlns:p14="http://schemas.microsoft.com/office/powerpoint/2010/main" val="1756954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6/9/2020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‹Nº›</a:t>
            </a:fld>
            <a:endParaRPr lang="en-US" dirty="0"/>
          </a:p>
        </p:txBody>
      </p:sp>
    </p:spTree>
    <p:extLst>
      <p:ext uri="{BB962C8B-B14F-4D97-AF65-F5344CB8AC3E}">
        <p14:creationId xmlns:p14="http://schemas.microsoft.com/office/powerpoint/2010/main" val="3565657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7DE6118-2437-4B30-8E3C-4D2BE6020583}" type="datetimeFigureOut">
              <a:rPr lang="en-US" smtClean="0"/>
              <a:pPr/>
              <a:t>6/9/2020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‹Nº›</a:t>
            </a:fld>
            <a:endParaRPr lang="en-US" dirty="0"/>
          </a:p>
        </p:txBody>
      </p:sp>
    </p:spTree>
    <p:extLst>
      <p:ext uri="{BB962C8B-B14F-4D97-AF65-F5344CB8AC3E}">
        <p14:creationId xmlns:p14="http://schemas.microsoft.com/office/powerpoint/2010/main" val="3327025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smtClean="0"/>
              <a:t>6/9/2020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‹Nº›</a:t>
            </a:fld>
            <a:endParaRPr lang="en-US" dirty="0"/>
          </a:p>
        </p:txBody>
      </p:sp>
    </p:spTree>
    <p:extLst>
      <p:ext uri="{BB962C8B-B14F-4D97-AF65-F5344CB8AC3E}">
        <p14:creationId xmlns:p14="http://schemas.microsoft.com/office/powerpoint/2010/main" val="12395889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smtClean="0"/>
              <a:t>6/9/2020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‹Nº›</a:t>
            </a:fld>
            <a:endParaRPr lang="en-US" dirty="0"/>
          </a:p>
        </p:txBody>
      </p:sp>
    </p:spTree>
    <p:extLst>
      <p:ext uri="{BB962C8B-B14F-4D97-AF65-F5344CB8AC3E}">
        <p14:creationId xmlns:p14="http://schemas.microsoft.com/office/powerpoint/2010/main" val="3699370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smtClean="0"/>
              <a:t>6/9/2020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‹Nº›</a:t>
            </a:fld>
            <a:endParaRPr lang="en-US" dirty="0"/>
          </a:p>
        </p:txBody>
      </p:sp>
    </p:spTree>
    <p:extLst>
      <p:ext uri="{BB962C8B-B14F-4D97-AF65-F5344CB8AC3E}">
        <p14:creationId xmlns:p14="http://schemas.microsoft.com/office/powerpoint/2010/main" val="3067554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smtClean="0"/>
              <a:t>6/9/2020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t>‹Nº›</a:t>
            </a:fld>
            <a:endParaRPr lang="en-US" dirty="0"/>
          </a:p>
        </p:txBody>
      </p:sp>
    </p:spTree>
    <p:extLst>
      <p:ext uri="{BB962C8B-B14F-4D97-AF65-F5344CB8AC3E}">
        <p14:creationId xmlns:p14="http://schemas.microsoft.com/office/powerpoint/2010/main" val="2714265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7DE6118-2437-4B30-8E3C-4D2BE6020583}" type="datetimeFigureOut">
              <a:rPr lang="en-US" smtClean="0"/>
              <a:pPr/>
              <a:t>6/9/2020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‹Nº›</a:t>
            </a:fld>
            <a:endParaRPr lang="en-US" dirty="0"/>
          </a:p>
        </p:txBody>
      </p:sp>
    </p:spTree>
    <p:extLst>
      <p:ext uri="{BB962C8B-B14F-4D97-AF65-F5344CB8AC3E}">
        <p14:creationId xmlns:p14="http://schemas.microsoft.com/office/powerpoint/2010/main" val="3473019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7DE6118-2437-4B30-8E3C-4D2BE6020583}" type="datetimeFigureOut">
              <a:rPr lang="en-US" smtClean="0"/>
              <a:pPr/>
              <a:t>6/9/2020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‹Nº›</a:t>
            </a:fld>
            <a:endParaRPr lang="en-US" dirty="0"/>
          </a:p>
        </p:txBody>
      </p:sp>
    </p:spTree>
    <p:extLst>
      <p:ext uri="{BB962C8B-B14F-4D97-AF65-F5344CB8AC3E}">
        <p14:creationId xmlns:p14="http://schemas.microsoft.com/office/powerpoint/2010/main" val="748942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7DE6118-2437-4B30-8E3C-4D2BE6020583}" type="datetimeFigureOut">
              <a:rPr lang="en-US" smtClean="0"/>
              <a:pPr/>
              <a:t>6/9/2020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‹Nº›</a:t>
            </a:fld>
            <a:endParaRPr lang="en-US" dirty="0"/>
          </a:p>
        </p:txBody>
      </p:sp>
    </p:spTree>
    <p:extLst>
      <p:ext uri="{BB962C8B-B14F-4D97-AF65-F5344CB8AC3E}">
        <p14:creationId xmlns:p14="http://schemas.microsoft.com/office/powerpoint/2010/main" val="27196804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7DE6118-2437-4B30-8E3C-4D2BE6020583}" type="datetimeFigureOut">
              <a:rPr lang="en-US" smtClean="0"/>
              <a:pPr/>
              <a:t>6/9/2020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‹Nº›</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9068837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7DE6118-2437-4B30-8E3C-4D2BE6020583}" type="datetimeFigureOut">
              <a:rPr lang="en-US" smtClean="0"/>
              <a:pPr/>
              <a:t>6/9/2020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‹Nº›</a:t>
            </a:fld>
            <a:endParaRPr lang="en-US" dirty="0"/>
          </a:p>
        </p:txBody>
      </p:sp>
    </p:spTree>
    <p:extLst>
      <p:ext uri="{BB962C8B-B14F-4D97-AF65-F5344CB8AC3E}">
        <p14:creationId xmlns:p14="http://schemas.microsoft.com/office/powerpoint/2010/main" val="41408714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7DE6118-2437-4B30-8E3C-4D2BE6020583}" type="datetimeFigureOut">
              <a:rPr lang="en-US" smtClean="0"/>
              <a:pPr/>
              <a:t>6/9/2020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‹Nº›</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912929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7DE6118-2437-4B30-8E3C-4D2BE6020583}" type="datetimeFigureOut">
              <a:rPr lang="en-US" smtClean="0"/>
              <a:pPr/>
              <a:t>6/9/2020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‹Nº›</a:t>
            </a:fld>
            <a:endParaRPr lang="en-US" dirty="0"/>
          </a:p>
        </p:txBody>
      </p:sp>
    </p:spTree>
    <p:extLst>
      <p:ext uri="{BB962C8B-B14F-4D97-AF65-F5344CB8AC3E}">
        <p14:creationId xmlns:p14="http://schemas.microsoft.com/office/powerpoint/2010/main" val="36838901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6/9/2020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‹Nº›</a:t>
            </a:fld>
            <a:endParaRPr lang="en-US" dirty="0"/>
          </a:p>
        </p:txBody>
      </p:sp>
    </p:spTree>
    <p:extLst>
      <p:ext uri="{BB962C8B-B14F-4D97-AF65-F5344CB8AC3E}">
        <p14:creationId xmlns:p14="http://schemas.microsoft.com/office/powerpoint/2010/main" val="30682882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6/9/2020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‹Nº›</a:t>
            </a:fld>
            <a:endParaRPr lang="en-US" dirty="0"/>
          </a:p>
        </p:txBody>
      </p:sp>
    </p:spTree>
    <p:extLst>
      <p:ext uri="{BB962C8B-B14F-4D97-AF65-F5344CB8AC3E}">
        <p14:creationId xmlns:p14="http://schemas.microsoft.com/office/powerpoint/2010/main" val="4207519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7DE6118-2437-4B30-8E3C-4D2BE6020583}" type="datetimeFigureOut">
              <a:rPr lang="en-US" smtClean="0"/>
              <a:pPr/>
              <a:t>6/9/2020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9E57DC2-970A-4B3E-BB1C-7A09969E49DF}" type="slidenum">
              <a:rPr lang="en-US" smtClean="0"/>
              <a:pPr/>
              <a:t>‹Nº›</a:t>
            </a:fld>
            <a:endParaRPr lang="en-US" dirty="0"/>
          </a:p>
        </p:txBody>
      </p:sp>
    </p:spTree>
    <p:extLst>
      <p:ext uri="{BB962C8B-B14F-4D97-AF65-F5344CB8AC3E}">
        <p14:creationId xmlns:p14="http://schemas.microsoft.com/office/powerpoint/2010/main" val="36909407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179DE42-5613-4B35-A1E6-6CCBAA13C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EB898B32-3891-4C3A-8F58-C5969D2E90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483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4AE4806D-B8F9-4679-A68A-9BD21C01A3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7175"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52FB45E9-914E-4471-AC87-E475CD517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58764"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5">
            <a:extLst>
              <a:ext uri="{FF2B5EF4-FFF2-40B4-BE49-F238E27FC236}">
                <a16:creationId xmlns:a16="http://schemas.microsoft.com/office/drawing/2014/main" id="{C310626D-5743-49D4-8F7D-88C4F8F05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80730"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3C195FC1-B568-4C72-9902-34CB35DDD7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9621"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27">
            <a:extLst>
              <a:ext uri="{FF2B5EF4-FFF2-40B4-BE49-F238E27FC236}">
                <a16:creationId xmlns:a16="http://schemas.microsoft.com/office/drawing/2014/main" id="{EF2BDF77-362C-43F0-8CBB-A969EC2AE0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11788"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Isosceles Triangle 21">
            <a:extLst>
              <a:ext uri="{FF2B5EF4-FFF2-40B4-BE49-F238E27FC236}">
                <a16:creationId xmlns:a16="http://schemas.microsoft.com/office/drawing/2014/main" id="{4BE96B01-3929-432D-B8C2-ADBCB74C2E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48954"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Shape 23">
            <a:extLst>
              <a:ext uri="{FF2B5EF4-FFF2-40B4-BE49-F238E27FC236}">
                <a16:creationId xmlns:a16="http://schemas.microsoft.com/office/drawing/2014/main" id="{2A6FCDE6-CDE2-4C51-B18E-A95CFB6797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6287" y="-8467"/>
            <a:ext cx="9175713" cy="6866467"/>
          </a:xfrm>
          <a:custGeom>
            <a:avLst/>
            <a:gdLst>
              <a:gd name="connsiteX0" fmla="*/ 0 w 9175713"/>
              <a:gd name="connsiteY0" fmla="*/ 0 h 6866467"/>
              <a:gd name="connsiteX1" fmla="*/ 1249825 w 9175713"/>
              <a:gd name="connsiteY1" fmla="*/ 0 h 6866467"/>
              <a:gd name="connsiteX2" fmla="*/ 1249825 w 9175713"/>
              <a:gd name="connsiteY2" fmla="*/ 8467 h 6866467"/>
              <a:gd name="connsiteX3" fmla="*/ 9175713 w 9175713"/>
              <a:gd name="connsiteY3" fmla="*/ 8467 h 6866467"/>
              <a:gd name="connsiteX4" fmla="*/ 9175713 w 9175713"/>
              <a:gd name="connsiteY4" fmla="*/ 6866467 h 6866467"/>
              <a:gd name="connsiteX5" fmla="*/ 1249825 w 9175713"/>
              <a:gd name="connsiteY5" fmla="*/ 6866467 h 6866467"/>
              <a:gd name="connsiteX6" fmla="*/ 1109382 w 9175713"/>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5713" h="6866467">
                <a:moveTo>
                  <a:pt x="0" y="0"/>
                </a:moveTo>
                <a:lnTo>
                  <a:pt x="1249825" y="0"/>
                </a:lnTo>
                <a:lnTo>
                  <a:pt x="1249825" y="8467"/>
                </a:lnTo>
                <a:lnTo>
                  <a:pt x="9175713" y="8467"/>
                </a:lnTo>
                <a:lnTo>
                  <a:pt x="9175713"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9884CFE-1755-4971-8033-10B84D9F1921}"/>
              </a:ext>
            </a:extLst>
          </p:cNvPr>
          <p:cNvSpPr>
            <a:spLocks noGrp="1"/>
          </p:cNvSpPr>
          <p:nvPr>
            <p:ph type="ctrTitle"/>
          </p:nvPr>
        </p:nvSpPr>
        <p:spPr>
          <a:xfrm>
            <a:off x="4419136" y="1020871"/>
            <a:ext cx="6960759" cy="2849671"/>
          </a:xfrm>
        </p:spPr>
        <p:txBody>
          <a:bodyPr>
            <a:normAutofit/>
          </a:bodyPr>
          <a:lstStyle/>
          <a:p>
            <a:pPr algn="l"/>
            <a:r>
              <a:rPr lang="es-AR" sz="6000" dirty="0">
                <a:solidFill>
                  <a:srgbClr val="FFFFFF"/>
                </a:solidFill>
              </a:rPr>
              <a:t>Estado, políticas de comunicación y democracia</a:t>
            </a:r>
          </a:p>
        </p:txBody>
      </p:sp>
      <p:sp>
        <p:nvSpPr>
          <p:cNvPr id="3" name="Subtítulo 2">
            <a:extLst>
              <a:ext uri="{FF2B5EF4-FFF2-40B4-BE49-F238E27FC236}">
                <a16:creationId xmlns:a16="http://schemas.microsoft.com/office/drawing/2014/main" id="{318883B1-C835-4B75-A13E-68992AE555CF}"/>
              </a:ext>
            </a:extLst>
          </p:cNvPr>
          <p:cNvSpPr>
            <a:spLocks noGrp="1"/>
          </p:cNvSpPr>
          <p:nvPr>
            <p:ph type="subTitle" idx="1"/>
          </p:nvPr>
        </p:nvSpPr>
        <p:spPr>
          <a:xfrm>
            <a:off x="4548104" y="3962088"/>
            <a:ext cx="6112077" cy="1186108"/>
          </a:xfrm>
        </p:spPr>
        <p:txBody>
          <a:bodyPr>
            <a:normAutofit/>
          </a:bodyPr>
          <a:lstStyle/>
          <a:p>
            <a:pPr algn="l"/>
            <a:r>
              <a:rPr lang="es-AR" dirty="0">
                <a:solidFill>
                  <a:srgbClr val="FFFFFF">
                    <a:alpha val="70000"/>
                  </a:srgbClr>
                </a:solidFill>
              </a:rPr>
              <a:t>Una aproximación al dilema de la concentración mediática</a:t>
            </a:r>
          </a:p>
        </p:txBody>
      </p:sp>
      <p:sp>
        <p:nvSpPr>
          <p:cNvPr id="26" name="Isosceles Triangle 25">
            <a:extLst>
              <a:ext uri="{FF2B5EF4-FFF2-40B4-BE49-F238E27FC236}">
                <a16:creationId xmlns:a16="http://schemas.microsoft.com/office/drawing/2014/main" id="{9D2E8756-2465-473A-BA2A-2DB1D6224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062562" y="3271487"/>
            <a:ext cx="220660" cy="1864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821796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A35C07-1D14-41A7-B43B-6FA53FCC96A5}"/>
              </a:ext>
            </a:extLst>
          </p:cNvPr>
          <p:cNvSpPr>
            <a:spLocks noGrp="1"/>
          </p:cNvSpPr>
          <p:nvPr>
            <p:ph type="ctrTitle"/>
          </p:nvPr>
        </p:nvSpPr>
        <p:spPr>
          <a:xfrm>
            <a:off x="1003177" y="2404534"/>
            <a:ext cx="8270826" cy="1646302"/>
          </a:xfrm>
        </p:spPr>
        <p:txBody>
          <a:bodyPr/>
          <a:lstStyle/>
          <a:p>
            <a:r>
              <a:rPr lang="es-AR" dirty="0"/>
              <a:t>¿Es necesario establecer leyes para regular los medios de comunicación?</a:t>
            </a:r>
          </a:p>
        </p:txBody>
      </p:sp>
    </p:spTree>
    <p:extLst>
      <p:ext uri="{BB962C8B-B14F-4D97-AF65-F5344CB8AC3E}">
        <p14:creationId xmlns:p14="http://schemas.microsoft.com/office/powerpoint/2010/main" val="1982601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84F923-8796-4CC4-B3A7-43350676EA7D}"/>
              </a:ext>
            </a:extLst>
          </p:cNvPr>
          <p:cNvSpPr>
            <a:spLocks noGrp="1"/>
          </p:cNvSpPr>
          <p:nvPr>
            <p:ph type="title"/>
          </p:nvPr>
        </p:nvSpPr>
        <p:spPr>
          <a:xfrm>
            <a:off x="677335" y="609600"/>
            <a:ext cx="8759628" cy="1494408"/>
          </a:xfrm>
        </p:spPr>
        <p:txBody>
          <a:bodyPr/>
          <a:lstStyle/>
          <a:p>
            <a:r>
              <a:rPr lang="es-AR" dirty="0"/>
              <a:t>Precisiones conceptuales sobre el Estado</a:t>
            </a:r>
          </a:p>
        </p:txBody>
      </p:sp>
      <p:sp>
        <p:nvSpPr>
          <p:cNvPr id="3" name="Marcador de texto 2">
            <a:extLst>
              <a:ext uri="{FF2B5EF4-FFF2-40B4-BE49-F238E27FC236}">
                <a16:creationId xmlns:a16="http://schemas.microsoft.com/office/drawing/2014/main" id="{B472F5AD-1EE5-4E84-9A41-22E66CFDA924}"/>
              </a:ext>
            </a:extLst>
          </p:cNvPr>
          <p:cNvSpPr>
            <a:spLocks noGrp="1"/>
          </p:cNvSpPr>
          <p:nvPr>
            <p:ph type="body" idx="1"/>
          </p:nvPr>
        </p:nvSpPr>
        <p:spPr>
          <a:xfrm>
            <a:off x="758815" y="2104008"/>
            <a:ext cx="8596668" cy="754602"/>
          </a:xfrm>
        </p:spPr>
        <p:txBody>
          <a:bodyPr/>
          <a:lstStyle/>
          <a:p>
            <a:r>
              <a:rPr lang="es-AR" dirty="0"/>
              <a:t>Es una forma de organización sobre un territorio geográfico determinado</a:t>
            </a:r>
          </a:p>
        </p:txBody>
      </p:sp>
      <p:sp>
        <p:nvSpPr>
          <p:cNvPr id="4" name="CuadroTexto 3">
            <a:extLst>
              <a:ext uri="{FF2B5EF4-FFF2-40B4-BE49-F238E27FC236}">
                <a16:creationId xmlns:a16="http://schemas.microsoft.com/office/drawing/2014/main" id="{77B1A31F-3C5A-4923-B960-3E666AF7C8EF}"/>
              </a:ext>
            </a:extLst>
          </p:cNvPr>
          <p:cNvSpPr txBox="1"/>
          <p:nvPr/>
        </p:nvSpPr>
        <p:spPr>
          <a:xfrm>
            <a:off x="791241" y="2982897"/>
            <a:ext cx="8823275" cy="646331"/>
          </a:xfrm>
          <a:prstGeom prst="rect">
            <a:avLst/>
          </a:prstGeom>
          <a:noFill/>
        </p:spPr>
        <p:txBody>
          <a:bodyPr wrap="square" rtlCol="0">
            <a:spAutoFit/>
          </a:bodyPr>
          <a:lstStyle/>
          <a:p>
            <a:r>
              <a:rPr lang="es-AR" dirty="0"/>
              <a:t>Está compuesto por un conjunto de instituciones y de relaciones sociales sancionadas y respaldadas en un sistema legal</a:t>
            </a:r>
          </a:p>
        </p:txBody>
      </p:sp>
      <p:sp>
        <p:nvSpPr>
          <p:cNvPr id="5" name="CuadroTexto 4">
            <a:extLst>
              <a:ext uri="{FF2B5EF4-FFF2-40B4-BE49-F238E27FC236}">
                <a16:creationId xmlns:a16="http://schemas.microsoft.com/office/drawing/2014/main" id="{2C45F0AA-E145-41E2-9F8E-385B9FB7CC5F}"/>
              </a:ext>
            </a:extLst>
          </p:cNvPr>
          <p:cNvSpPr txBox="1"/>
          <p:nvPr/>
        </p:nvSpPr>
        <p:spPr>
          <a:xfrm>
            <a:off x="758815" y="3870664"/>
            <a:ext cx="8278653" cy="369332"/>
          </a:xfrm>
          <a:prstGeom prst="rect">
            <a:avLst/>
          </a:prstGeom>
          <a:noFill/>
        </p:spPr>
        <p:txBody>
          <a:bodyPr wrap="square" rtlCol="0">
            <a:spAutoFit/>
          </a:bodyPr>
          <a:lstStyle/>
          <a:p>
            <a:r>
              <a:rPr lang="es-AR" dirty="0"/>
              <a:t>Tiene el monopolio de la coerción física</a:t>
            </a:r>
          </a:p>
        </p:txBody>
      </p:sp>
    </p:spTree>
    <p:extLst>
      <p:ext uri="{BB962C8B-B14F-4D97-AF65-F5344CB8AC3E}">
        <p14:creationId xmlns:p14="http://schemas.microsoft.com/office/powerpoint/2010/main" val="1557905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7D5D75-51A8-4ACB-A64B-4D2366FAA5B4}"/>
              </a:ext>
            </a:extLst>
          </p:cNvPr>
          <p:cNvSpPr>
            <a:spLocks noGrp="1"/>
          </p:cNvSpPr>
          <p:nvPr>
            <p:ph type="title"/>
          </p:nvPr>
        </p:nvSpPr>
        <p:spPr>
          <a:xfrm>
            <a:off x="677335" y="479395"/>
            <a:ext cx="8596668" cy="990757"/>
          </a:xfrm>
        </p:spPr>
        <p:txBody>
          <a:bodyPr/>
          <a:lstStyle/>
          <a:p>
            <a:r>
              <a:rPr lang="es-AR" dirty="0"/>
              <a:t>¿Qué es la concentración mediática?</a:t>
            </a:r>
          </a:p>
        </p:txBody>
      </p:sp>
      <p:sp>
        <p:nvSpPr>
          <p:cNvPr id="3" name="Marcador de texto 2">
            <a:extLst>
              <a:ext uri="{FF2B5EF4-FFF2-40B4-BE49-F238E27FC236}">
                <a16:creationId xmlns:a16="http://schemas.microsoft.com/office/drawing/2014/main" id="{9E5EB966-F647-474B-88C5-583B8B4415F0}"/>
              </a:ext>
            </a:extLst>
          </p:cNvPr>
          <p:cNvSpPr>
            <a:spLocks noGrp="1"/>
          </p:cNvSpPr>
          <p:nvPr>
            <p:ph type="body" idx="1"/>
          </p:nvPr>
        </p:nvSpPr>
        <p:spPr>
          <a:xfrm>
            <a:off x="677335" y="1855433"/>
            <a:ext cx="8804016" cy="3532415"/>
          </a:xfrm>
        </p:spPr>
        <p:txBody>
          <a:bodyPr/>
          <a:lstStyle/>
          <a:p>
            <a:r>
              <a:rPr lang="es-AR" dirty="0"/>
              <a:t>La concentración de la propiedad implica la centralización del capital de una actividad económica en pocas manos</a:t>
            </a:r>
          </a:p>
          <a:p>
            <a:endParaRPr lang="es-AR" dirty="0"/>
          </a:p>
          <a:p>
            <a:endParaRPr lang="es-AR" dirty="0"/>
          </a:p>
          <a:p>
            <a:r>
              <a:rPr lang="es-AR" dirty="0"/>
              <a:t>La concentración de las audiencias o mercados, implica que la mayor parte de los espectadores de un medio de comunicación confluyen en una misma opción de consumo</a:t>
            </a:r>
          </a:p>
        </p:txBody>
      </p:sp>
    </p:spTree>
    <p:extLst>
      <p:ext uri="{BB962C8B-B14F-4D97-AF65-F5344CB8AC3E}">
        <p14:creationId xmlns:p14="http://schemas.microsoft.com/office/powerpoint/2010/main" val="9328727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F87BFF-EEFC-44B1-B316-63640BC5BA71}"/>
              </a:ext>
            </a:extLst>
          </p:cNvPr>
          <p:cNvSpPr>
            <a:spLocks noGrp="1"/>
          </p:cNvSpPr>
          <p:nvPr>
            <p:ph type="title"/>
          </p:nvPr>
        </p:nvSpPr>
        <p:spPr>
          <a:xfrm>
            <a:off x="677335" y="609600"/>
            <a:ext cx="8596668" cy="1281344"/>
          </a:xfrm>
        </p:spPr>
        <p:txBody>
          <a:bodyPr>
            <a:normAutofit fontScale="90000"/>
          </a:bodyPr>
          <a:lstStyle/>
          <a:p>
            <a:r>
              <a:rPr lang="es-AR" dirty="0"/>
              <a:t>El problema de la concentración mediática</a:t>
            </a:r>
          </a:p>
        </p:txBody>
      </p:sp>
      <p:sp>
        <p:nvSpPr>
          <p:cNvPr id="3" name="Marcador de texto 2">
            <a:extLst>
              <a:ext uri="{FF2B5EF4-FFF2-40B4-BE49-F238E27FC236}">
                <a16:creationId xmlns:a16="http://schemas.microsoft.com/office/drawing/2014/main" id="{1607058C-0683-45AF-9221-E5E340B493E2}"/>
              </a:ext>
            </a:extLst>
          </p:cNvPr>
          <p:cNvSpPr>
            <a:spLocks noGrp="1"/>
          </p:cNvSpPr>
          <p:nvPr>
            <p:ph type="body" idx="1"/>
          </p:nvPr>
        </p:nvSpPr>
        <p:spPr>
          <a:xfrm>
            <a:off x="677335" y="1984653"/>
            <a:ext cx="8596668" cy="776302"/>
          </a:xfrm>
        </p:spPr>
        <p:txBody>
          <a:bodyPr/>
          <a:lstStyle/>
          <a:p>
            <a:r>
              <a:rPr lang="es-AR" dirty="0"/>
              <a:t>Provoca una reducción de las fuentes informativas lo que genera menor pluralidad de emisores</a:t>
            </a:r>
          </a:p>
        </p:txBody>
      </p:sp>
      <p:sp>
        <p:nvSpPr>
          <p:cNvPr id="4" name="CuadroTexto 3">
            <a:extLst>
              <a:ext uri="{FF2B5EF4-FFF2-40B4-BE49-F238E27FC236}">
                <a16:creationId xmlns:a16="http://schemas.microsoft.com/office/drawing/2014/main" id="{873836DA-4DA6-406C-BF7A-E441A0812489}"/>
              </a:ext>
            </a:extLst>
          </p:cNvPr>
          <p:cNvSpPr txBox="1"/>
          <p:nvPr/>
        </p:nvSpPr>
        <p:spPr>
          <a:xfrm>
            <a:off x="677336" y="2577613"/>
            <a:ext cx="8651514" cy="646331"/>
          </a:xfrm>
          <a:prstGeom prst="rect">
            <a:avLst/>
          </a:prstGeom>
          <a:noFill/>
        </p:spPr>
        <p:txBody>
          <a:bodyPr wrap="square" rtlCol="0">
            <a:spAutoFit/>
          </a:bodyPr>
          <a:lstStyle/>
          <a:p>
            <a:pPr algn="l"/>
            <a:endParaRPr lang="es-AR" sz="1800" b="0" i="0" u="none" strike="noStrike" baseline="0" dirty="0">
              <a:solidFill>
                <a:srgbClr val="000000"/>
              </a:solidFill>
              <a:latin typeface="Arial" panose="020B0604020202020204" pitchFamily="34" charset="0"/>
            </a:endParaRPr>
          </a:p>
          <a:p>
            <a:r>
              <a:rPr lang="es-AR" dirty="0">
                <a:solidFill>
                  <a:srgbClr val="000000"/>
                </a:solidFill>
                <a:latin typeface="Arial" panose="020B0604020202020204" pitchFamily="34" charset="0"/>
              </a:rPr>
              <a:t>T</a:t>
            </a:r>
            <a:r>
              <a:rPr lang="es-AR" sz="1800" b="0" i="0" u="none" strike="noStrike" baseline="0" dirty="0">
                <a:solidFill>
                  <a:srgbClr val="000000"/>
                </a:solidFill>
                <a:latin typeface="Arial" panose="020B0604020202020204" pitchFamily="34" charset="0"/>
              </a:rPr>
              <a:t>iende a la unificación de la línea editorial </a:t>
            </a:r>
          </a:p>
        </p:txBody>
      </p:sp>
      <p:sp>
        <p:nvSpPr>
          <p:cNvPr id="5" name="CuadroTexto 4">
            <a:extLst>
              <a:ext uri="{FF2B5EF4-FFF2-40B4-BE49-F238E27FC236}">
                <a16:creationId xmlns:a16="http://schemas.microsoft.com/office/drawing/2014/main" id="{D3F069E3-D730-436D-ACC9-C71642DECA5B}"/>
              </a:ext>
            </a:extLst>
          </p:cNvPr>
          <p:cNvSpPr txBox="1"/>
          <p:nvPr/>
        </p:nvSpPr>
        <p:spPr>
          <a:xfrm>
            <a:off x="677335" y="3429000"/>
            <a:ext cx="8297989" cy="646331"/>
          </a:xfrm>
          <a:prstGeom prst="rect">
            <a:avLst/>
          </a:prstGeom>
          <a:noFill/>
        </p:spPr>
        <p:txBody>
          <a:bodyPr wrap="square" rtlCol="0">
            <a:spAutoFit/>
          </a:bodyPr>
          <a:lstStyle/>
          <a:p>
            <a:r>
              <a:rPr lang="es-AR" dirty="0"/>
              <a:t>Lleva al conflicto de intereses entre el propósito informativo y el entramado económico del grupo de comunicación concentrado.</a:t>
            </a:r>
          </a:p>
        </p:txBody>
      </p:sp>
      <p:sp>
        <p:nvSpPr>
          <p:cNvPr id="6" name="CuadroTexto 5">
            <a:extLst>
              <a:ext uri="{FF2B5EF4-FFF2-40B4-BE49-F238E27FC236}">
                <a16:creationId xmlns:a16="http://schemas.microsoft.com/office/drawing/2014/main" id="{5965B6AF-F1A1-48AF-904A-B56F47674045}"/>
              </a:ext>
            </a:extLst>
          </p:cNvPr>
          <p:cNvSpPr txBox="1"/>
          <p:nvPr/>
        </p:nvSpPr>
        <p:spPr>
          <a:xfrm>
            <a:off x="677335" y="4332303"/>
            <a:ext cx="8801384" cy="646331"/>
          </a:xfrm>
          <a:prstGeom prst="rect">
            <a:avLst/>
          </a:prstGeom>
          <a:noFill/>
        </p:spPr>
        <p:txBody>
          <a:bodyPr wrap="square" rtlCol="0">
            <a:spAutoFit/>
          </a:bodyPr>
          <a:lstStyle/>
          <a:p>
            <a:r>
              <a:rPr lang="es-AR" dirty="0"/>
              <a:t>Genera una homogeneización de los géneros y formatos de entretenimiento. Implica una disminución en la diversidad de contenidos</a:t>
            </a:r>
          </a:p>
        </p:txBody>
      </p:sp>
      <p:sp>
        <p:nvSpPr>
          <p:cNvPr id="7" name="CuadroTexto 6">
            <a:extLst>
              <a:ext uri="{FF2B5EF4-FFF2-40B4-BE49-F238E27FC236}">
                <a16:creationId xmlns:a16="http://schemas.microsoft.com/office/drawing/2014/main" id="{B56A5BD0-1184-42F7-AB01-C4E759C42628}"/>
              </a:ext>
            </a:extLst>
          </p:cNvPr>
          <p:cNvSpPr txBox="1"/>
          <p:nvPr/>
        </p:nvSpPr>
        <p:spPr>
          <a:xfrm>
            <a:off x="677335" y="5388746"/>
            <a:ext cx="8706362" cy="646331"/>
          </a:xfrm>
          <a:prstGeom prst="rect">
            <a:avLst/>
          </a:prstGeom>
          <a:noFill/>
        </p:spPr>
        <p:txBody>
          <a:bodyPr wrap="square" rtlCol="0">
            <a:spAutoFit/>
          </a:bodyPr>
          <a:lstStyle/>
          <a:p>
            <a:r>
              <a:rPr lang="es-AR" dirty="0"/>
              <a:t>Centraliza geográficamente de la producción de contenidos e informaciones en los lugares donde se asientan los principales grupos mediáticos</a:t>
            </a:r>
          </a:p>
        </p:txBody>
      </p:sp>
    </p:spTree>
    <p:extLst>
      <p:ext uri="{BB962C8B-B14F-4D97-AF65-F5344CB8AC3E}">
        <p14:creationId xmlns:p14="http://schemas.microsoft.com/office/powerpoint/2010/main" val="4530734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245141-B4D7-46D0-991F-1314F2F15D8E}"/>
              </a:ext>
            </a:extLst>
          </p:cNvPr>
          <p:cNvSpPr>
            <a:spLocks noGrp="1"/>
          </p:cNvSpPr>
          <p:nvPr>
            <p:ph type="title"/>
          </p:nvPr>
        </p:nvSpPr>
        <p:spPr>
          <a:xfrm>
            <a:off x="677335" y="609600"/>
            <a:ext cx="8596668" cy="881849"/>
          </a:xfrm>
        </p:spPr>
        <p:txBody>
          <a:bodyPr/>
          <a:lstStyle/>
          <a:p>
            <a:r>
              <a:rPr lang="es-AR" dirty="0"/>
              <a:t>Políticas de comunicación</a:t>
            </a:r>
          </a:p>
        </p:txBody>
      </p:sp>
      <p:sp>
        <p:nvSpPr>
          <p:cNvPr id="3" name="Marcador de texto 2">
            <a:extLst>
              <a:ext uri="{FF2B5EF4-FFF2-40B4-BE49-F238E27FC236}">
                <a16:creationId xmlns:a16="http://schemas.microsoft.com/office/drawing/2014/main" id="{887621E7-C7DD-4020-8E4A-D9AC72A8B6E9}"/>
              </a:ext>
            </a:extLst>
          </p:cNvPr>
          <p:cNvSpPr>
            <a:spLocks noGrp="1"/>
          </p:cNvSpPr>
          <p:nvPr>
            <p:ph type="body" idx="1"/>
          </p:nvPr>
        </p:nvSpPr>
        <p:spPr>
          <a:xfrm>
            <a:off x="677335" y="1740023"/>
            <a:ext cx="8715240" cy="2343705"/>
          </a:xfrm>
        </p:spPr>
        <p:txBody>
          <a:bodyPr/>
          <a:lstStyle/>
          <a:p>
            <a:pPr algn="just"/>
            <a:r>
              <a:rPr lang="es-AR" dirty="0"/>
              <a:t>Conjunto de acciones u omisiones que representan determinada forma de intervención estatal (Oszlak y O’Donnell, 1984) en materia de comunicación, a fin de elaborar una serie de normas que regulen el funcionamiento de los medios de difusión masiva -tanto públicos como privados- en un Estado determinado (Graziano, 1988).</a:t>
            </a:r>
          </a:p>
        </p:txBody>
      </p:sp>
    </p:spTree>
    <p:extLst>
      <p:ext uri="{BB962C8B-B14F-4D97-AF65-F5344CB8AC3E}">
        <p14:creationId xmlns:p14="http://schemas.microsoft.com/office/powerpoint/2010/main" val="258464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24E1DD-9FE7-47B1-A34B-3B84FD5D98E1}"/>
              </a:ext>
            </a:extLst>
          </p:cNvPr>
          <p:cNvSpPr>
            <a:spLocks noGrp="1"/>
          </p:cNvSpPr>
          <p:nvPr>
            <p:ph type="title"/>
          </p:nvPr>
        </p:nvSpPr>
        <p:spPr>
          <a:xfrm>
            <a:off x="677335" y="612559"/>
            <a:ext cx="8596668" cy="857593"/>
          </a:xfrm>
        </p:spPr>
        <p:txBody>
          <a:bodyPr>
            <a:normAutofit/>
          </a:bodyPr>
          <a:lstStyle/>
          <a:p>
            <a:r>
              <a:rPr lang="es-AR" dirty="0"/>
              <a:t>Espectro radioeléctrico</a:t>
            </a:r>
          </a:p>
        </p:txBody>
      </p:sp>
      <p:sp>
        <p:nvSpPr>
          <p:cNvPr id="3" name="Marcador de texto 2">
            <a:extLst>
              <a:ext uri="{FF2B5EF4-FFF2-40B4-BE49-F238E27FC236}">
                <a16:creationId xmlns:a16="http://schemas.microsoft.com/office/drawing/2014/main" id="{5FEA9D41-EDF6-4869-A246-45F1D2B5A5DF}"/>
              </a:ext>
            </a:extLst>
          </p:cNvPr>
          <p:cNvSpPr>
            <a:spLocks noGrp="1"/>
          </p:cNvSpPr>
          <p:nvPr>
            <p:ph type="body" idx="1"/>
          </p:nvPr>
        </p:nvSpPr>
        <p:spPr>
          <a:xfrm>
            <a:off x="677335" y="1686757"/>
            <a:ext cx="8596668" cy="4065973"/>
          </a:xfrm>
        </p:spPr>
        <p:txBody>
          <a:bodyPr>
            <a:normAutofit fontScale="92500" lnSpcReduction="10000"/>
          </a:bodyPr>
          <a:lstStyle/>
          <a:p>
            <a:pPr algn="just"/>
            <a:r>
              <a:rPr lang="es-AR" dirty="0"/>
              <a:t>Todo medio de comunicación transmite información de un punto a otro. Esta información viaja en forma de datos, imágenes, voz y sonido por el espacio a través de ondas electromagnéticas. El medio por el que circulan estas ondas se denomina espectro radioeléctrico.</a:t>
            </a:r>
          </a:p>
          <a:p>
            <a:pPr algn="just"/>
            <a:endParaRPr lang="es-AR" dirty="0"/>
          </a:p>
          <a:p>
            <a:pPr algn="just"/>
            <a:r>
              <a:rPr lang="es-AR" dirty="0"/>
              <a:t>El espectro radioeléctrico es finito. Al llegar a una determinada cantidad de señales, se satura y no puede transmitir ninguna otra.</a:t>
            </a:r>
          </a:p>
          <a:p>
            <a:pPr algn="just"/>
            <a:endParaRPr lang="es-AR" dirty="0"/>
          </a:p>
          <a:p>
            <a:pPr algn="just"/>
            <a:r>
              <a:rPr lang="es-AR" dirty="0"/>
              <a:t>Estado se encargada de  administrar el espectro otorgando una licencia a un proveedor de servicios de comunicación. Esta licencia otorga el derecho a utilizar una porción del espectro (uno o varios canales de televisión, una o varias emisoras de radio) por un tiempo determinado.</a:t>
            </a:r>
          </a:p>
        </p:txBody>
      </p:sp>
    </p:spTree>
    <p:extLst>
      <p:ext uri="{BB962C8B-B14F-4D97-AF65-F5344CB8AC3E}">
        <p14:creationId xmlns:p14="http://schemas.microsoft.com/office/powerpoint/2010/main" val="21832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AAF856-F607-41F6-914F-EA7920BC83FE}"/>
              </a:ext>
            </a:extLst>
          </p:cNvPr>
          <p:cNvSpPr>
            <a:spLocks noGrp="1"/>
          </p:cNvSpPr>
          <p:nvPr>
            <p:ph type="title"/>
          </p:nvPr>
        </p:nvSpPr>
        <p:spPr>
          <a:xfrm>
            <a:off x="677335" y="609600"/>
            <a:ext cx="8596668" cy="1485530"/>
          </a:xfrm>
        </p:spPr>
        <p:txBody>
          <a:bodyPr>
            <a:normAutofit/>
          </a:bodyPr>
          <a:lstStyle/>
          <a:p>
            <a:r>
              <a:rPr lang="es-AR" dirty="0"/>
              <a:t>Administración del espectro y concentración mediática</a:t>
            </a:r>
          </a:p>
        </p:txBody>
      </p:sp>
      <p:sp>
        <p:nvSpPr>
          <p:cNvPr id="3" name="Marcador de texto 2">
            <a:extLst>
              <a:ext uri="{FF2B5EF4-FFF2-40B4-BE49-F238E27FC236}">
                <a16:creationId xmlns:a16="http://schemas.microsoft.com/office/drawing/2014/main" id="{2488BB5F-647D-4326-B997-21228C3B614F}"/>
              </a:ext>
            </a:extLst>
          </p:cNvPr>
          <p:cNvSpPr>
            <a:spLocks noGrp="1"/>
          </p:cNvSpPr>
          <p:nvPr>
            <p:ph type="body" idx="1"/>
          </p:nvPr>
        </p:nvSpPr>
        <p:spPr>
          <a:xfrm>
            <a:off x="677334" y="1855434"/>
            <a:ext cx="8946059" cy="2805343"/>
          </a:xfrm>
        </p:spPr>
        <p:txBody>
          <a:bodyPr>
            <a:normAutofit/>
          </a:bodyPr>
          <a:lstStyle/>
          <a:p>
            <a:pPr algn="just"/>
            <a:r>
              <a:rPr lang="es-AR" dirty="0"/>
              <a:t>Existe una relación directa entre la cantidad de licencias y la cantidad de espacio que se ocupa dentro de espectro radioeléctrico. A mayor cantidad de licencias mayor ocupación del espectro y viceversa. Los oligopolios mediáticos tienen la titularidad de la mayoría de las licencias para ocupar y utilizar el espectro radioeléctrico. Gran parte de las emisoras que existen pertenecen a los mismos dueños y queda muy poco lugar para otros medios de comunicación</a:t>
            </a:r>
          </a:p>
        </p:txBody>
      </p:sp>
      <p:sp>
        <p:nvSpPr>
          <p:cNvPr id="4" name="CuadroTexto 3">
            <a:extLst>
              <a:ext uri="{FF2B5EF4-FFF2-40B4-BE49-F238E27FC236}">
                <a16:creationId xmlns:a16="http://schemas.microsoft.com/office/drawing/2014/main" id="{846D7FB9-61F4-49B8-94B1-6B2C6B41C6D6}"/>
              </a:ext>
            </a:extLst>
          </p:cNvPr>
          <p:cNvSpPr txBox="1"/>
          <p:nvPr/>
        </p:nvSpPr>
        <p:spPr>
          <a:xfrm>
            <a:off x="677333" y="4438835"/>
            <a:ext cx="8155949" cy="1477328"/>
          </a:xfrm>
          <a:prstGeom prst="rect">
            <a:avLst/>
          </a:prstGeom>
          <a:noFill/>
        </p:spPr>
        <p:txBody>
          <a:bodyPr wrap="square" rtlCol="0">
            <a:spAutoFit/>
          </a:bodyPr>
          <a:lstStyle/>
          <a:p>
            <a:pPr algn="just"/>
            <a:r>
              <a:rPr lang="es-AR" dirty="0"/>
              <a:t>Revertir la concentración mediática para garantizar el derecho a la libertad de información implica redistribuir la cantidad de espectro radioeléctrico que posee cada grupo de medios. La regulación de esa distribución es el objetivo de las políticas de comunicación que debe llevar a cabo el Estado.</a:t>
            </a:r>
          </a:p>
          <a:p>
            <a:endParaRPr lang="es-AR" dirty="0"/>
          </a:p>
        </p:txBody>
      </p:sp>
    </p:spTree>
    <p:extLst>
      <p:ext uri="{BB962C8B-B14F-4D97-AF65-F5344CB8AC3E}">
        <p14:creationId xmlns:p14="http://schemas.microsoft.com/office/powerpoint/2010/main" val="1825483164"/>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146</TotalTime>
  <Words>515</Words>
  <Application>Microsoft Office PowerPoint</Application>
  <PresentationFormat>Panorámica</PresentationFormat>
  <Paragraphs>30</Paragraphs>
  <Slides>8</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8</vt:i4>
      </vt:variant>
    </vt:vector>
  </HeadingPairs>
  <TitlesOfParts>
    <vt:vector size="12" baseType="lpstr">
      <vt:lpstr>Arial</vt:lpstr>
      <vt:lpstr>Trebuchet MS</vt:lpstr>
      <vt:lpstr>Wingdings 3</vt:lpstr>
      <vt:lpstr>Faceta</vt:lpstr>
      <vt:lpstr>Estado, políticas de comunicación y democracia</vt:lpstr>
      <vt:lpstr>¿Es necesario establecer leyes para regular los medios de comunicación?</vt:lpstr>
      <vt:lpstr>Precisiones conceptuales sobre el Estado</vt:lpstr>
      <vt:lpstr>¿Qué es la concentración mediática?</vt:lpstr>
      <vt:lpstr>El problema de la concentración mediática</vt:lpstr>
      <vt:lpstr>Políticas de comunicación</vt:lpstr>
      <vt:lpstr>Espectro radioeléctrico</vt:lpstr>
      <vt:lpstr>Administración del espectro y concentración mediática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 políticas de comunicación y democracia</dc:title>
  <dc:creator>sergio</dc:creator>
  <cp:lastModifiedBy>sergio</cp:lastModifiedBy>
  <cp:revision>11</cp:revision>
  <dcterms:created xsi:type="dcterms:W3CDTF">2020-06-09T22:52:18Z</dcterms:created>
  <dcterms:modified xsi:type="dcterms:W3CDTF">2020-06-10T01:19:16Z</dcterms:modified>
</cp:coreProperties>
</file>