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07" autoAdjust="0"/>
    <p:restoredTop sz="94660"/>
  </p:normalViewPr>
  <p:slideViewPr>
    <p:cSldViewPr>
      <p:cViewPr>
        <p:scale>
          <a:sx n="92" d="100"/>
          <a:sy n="92" d="100"/>
        </p:scale>
        <p:origin x="-129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A5D032-BCE6-4B8E-9194-7CDF3088A531}" type="datetimeFigureOut">
              <a:rPr lang="es-AR" smtClean="0"/>
              <a:t>24/06/2020</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DCD3E6-BE19-45EE-A005-0166C5B6FC8A}" type="slidenum">
              <a:rPr lang="es-AR" smtClean="0"/>
              <a:t>‹Nº›</a:t>
            </a:fld>
            <a:endParaRPr lang="es-AR"/>
          </a:p>
        </p:txBody>
      </p:sp>
    </p:spTree>
    <p:extLst>
      <p:ext uri="{BB962C8B-B14F-4D97-AF65-F5344CB8AC3E}">
        <p14:creationId xmlns:p14="http://schemas.microsoft.com/office/powerpoint/2010/main" val="1711185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spcAft>
                <a:spcPts val="0"/>
              </a:spcAft>
            </a:pPr>
            <a:r>
              <a:rPr lang="es-AR" dirty="0" smtClean="0"/>
              <a:t>Bibliografía:</a:t>
            </a:r>
            <a:r>
              <a:rPr lang="es-AR" baseline="0" dirty="0" smtClean="0"/>
              <a:t> </a:t>
            </a:r>
            <a:r>
              <a:rPr lang="es-ES" sz="1200" dirty="0" smtClean="0">
                <a:effectLst/>
                <a:latin typeface="+mn-lt"/>
                <a:ea typeface="Calibri"/>
                <a:cs typeface="Times New Roman"/>
              </a:rPr>
              <a:t>(*) PÉREZ CORDÓN, C. (2008). “Un sencillo acercamiento a la pragmática”. </a:t>
            </a:r>
            <a:r>
              <a:rPr lang="es-ES" sz="1200" dirty="0" err="1" smtClean="0">
                <a:effectLst/>
                <a:latin typeface="+mn-lt"/>
                <a:ea typeface="Calibri"/>
                <a:cs typeface="Times New Roman"/>
              </a:rPr>
              <a:t>RedELE</a:t>
            </a:r>
            <a:r>
              <a:rPr lang="es-ES" sz="1200" dirty="0" smtClean="0">
                <a:effectLst/>
                <a:latin typeface="+mn-lt"/>
                <a:ea typeface="Calibri"/>
                <a:cs typeface="Times New Roman"/>
              </a:rPr>
              <a:t> 5 (14).  </a:t>
            </a:r>
            <a:endParaRPr lang="es-AR" sz="1000" dirty="0" smtClean="0">
              <a:effectLst/>
              <a:latin typeface="Times New Roman"/>
              <a:ea typeface="Calibri"/>
            </a:endParaRPr>
          </a:p>
          <a:p>
            <a:pPr algn="just">
              <a:spcAft>
                <a:spcPts val="0"/>
              </a:spcAft>
            </a:pPr>
            <a:r>
              <a:rPr lang="es-ES" sz="1200" dirty="0" smtClean="0">
                <a:effectLst/>
                <a:latin typeface="+mn-lt"/>
                <a:ea typeface="Calibri"/>
                <a:cs typeface="Times New Roman"/>
              </a:rPr>
              <a:t>(*) ANGENOT, M. (2010). </a:t>
            </a:r>
            <a:r>
              <a:rPr lang="es-ES" sz="1200" i="1" dirty="0" smtClean="0">
                <a:effectLst/>
                <a:latin typeface="+mn-lt"/>
                <a:ea typeface="Calibri"/>
                <a:cs typeface="Times New Roman"/>
              </a:rPr>
              <a:t>El discurso social. Los límites históricos de lo pensable y lo decible</a:t>
            </a:r>
            <a:r>
              <a:rPr lang="es-ES" sz="1200" dirty="0" smtClean="0">
                <a:effectLst/>
                <a:latin typeface="+mn-lt"/>
                <a:ea typeface="Calibri"/>
                <a:cs typeface="Times New Roman"/>
              </a:rPr>
              <a:t>. Buenos Aires: Siglo XXI. Capítulos 1 y 2, pp. 20-49 y 51-59.</a:t>
            </a:r>
            <a:endParaRPr lang="es-AR" sz="1000" dirty="0" smtClean="0">
              <a:effectLst/>
              <a:latin typeface="Times New Roman"/>
              <a:ea typeface="Calibri"/>
            </a:endParaRPr>
          </a:p>
          <a:p>
            <a:pPr algn="just">
              <a:spcAft>
                <a:spcPts val="0"/>
              </a:spcAft>
            </a:pPr>
            <a:r>
              <a:rPr lang="es-ES" sz="1200" dirty="0" smtClean="0">
                <a:effectLst/>
                <a:latin typeface="+mn-lt"/>
                <a:ea typeface="Calibri"/>
                <a:cs typeface="Times New Roman"/>
              </a:rPr>
              <a:t>(*) BAJTIN, M. [1985 (1976)]. “El problema de los géneros discursivos”. En: </a:t>
            </a:r>
            <a:r>
              <a:rPr lang="es-ES" sz="1200" i="1" dirty="0" smtClean="0">
                <a:effectLst/>
                <a:latin typeface="+mn-lt"/>
                <a:ea typeface="Calibri"/>
                <a:cs typeface="Times New Roman"/>
              </a:rPr>
              <a:t>Estética de la creación verbal</a:t>
            </a:r>
            <a:r>
              <a:rPr lang="es-ES" sz="1200" dirty="0" smtClean="0">
                <a:effectLst/>
                <a:latin typeface="+mn-lt"/>
                <a:ea typeface="Calibri"/>
                <a:cs typeface="Times New Roman"/>
              </a:rPr>
              <a:t>. México: Siglo XXI (pp. 248-293).</a:t>
            </a:r>
            <a:endParaRPr lang="es-AR" sz="1000" dirty="0" smtClean="0">
              <a:effectLst/>
              <a:latin typeface="Times New Roman"/>
              <a:ea typeface="Calibri"/>
            </a:endParaRPr>
          </a:p>
          <a:p>
            <a:pPr algn="just">
              <a:spcAft>
                <a:spcPts val="0"/>
              </a:spcAft>
            </a:pPr>
            <a:r>
              <a:rPr lang="es-ES" sz="1200" dirty="0" smtClean="0">
                <a:effectLst/>
                <a:latin typeface="+mn-lt"/>
                <a:ea typeface="Calibri"/>
                <a:cs typeface="Times New Roman"/>
              </a:rPr>
              <a:t>(*) BOURDIEU, P. (2002). “El mercado lingüístico”. En: </a:t>
            </a:r>
            <a:r>
              <a:rPr lang="es-ES" sz="1200" i="1" dirty="0" smtClean="0">
                <a:effectLst/>
                <a:latin typeface="+mn-lt"/>
                <a:ea typeface="Calibri"/>
                <a:cs typeface="Times New Roman"/>
              </a:rPr>
              <a:t>Sociología y cultura.</a:t>
            </a:r>
            <a:r>
              <a:rPr lang="es-ES" sz="1200" dirty="0" smtClean="0">
                <a:effectLst/>
                <a:latin typeface="+mn-lt"/>
                <a:ea typeface="Calibri"/>
                <a:cs typeface="Times New Roman"/>
              </a:rPr>
              <a:t> México: Grijalbo (pp. 143-158).</a:t>
            </a:r>
            <a:endParaRPr lang="es-AR" sz="1000" dirty="0">
              <a:effectLst/>
              <a:latin typeface="Times New Roman"/>
              <a:ea typeface="Calibri"/>
            </a:endParaRPr>
          </a:p>
        </p:txBody>
      </p:sp>
      <p:sp>
        <p:nvSpPr>
          <p:cNvPr id="4" name="3 Marcador de número de diapositiva"/>
          <p:cNvSpPr>
            <a:spLocks noGrp="1"/>
          </p:cNvSpPr>
          <p:nvPr>
            <p:ph type="sldNum" sz="quarter" idx="10"/>
          </p:nvPr>
        </p:nvSpPr>
        <p:spPr/>
        <p:txBody>
          <a:bodyPr/>
          <a:lstStyle/>
          <a:p>
            <a:fld id="{B0DCD3E6-BE19-45EE-A005-0166C5B6FC8A}" type="slidenum">
              <a:rPr lang="es-AR" smtClean="0"/>
              <a:t>1</a:t>
            </a:fld>
            <a:endParaRPr lang="es-AR"/>
          </a:p>
        </p:txBody>
      </p:sp>
    </p:spTree>
    <p:extLst>
      <p:ext uri="{BB962C8B-B14F-4D97-AF65-F5344CB8AC3E}">
        <p14:creationId xmlns:p14="http://schemas.microsoft.com/office/powerpoint/2010/main" val="3135906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sz="1800" dirty="0">
              <a:latin typeface="Arial" pitchFamily="34" charset="0"/>
              <a:cs typeface="Arial" pitchFamily="34" charset="0"/>
            </a:endParaRPr>
          </a:p>
        </p:txBody>
      </p:sp>
      <p:sp>
        <p:nvSpPr>
          <p:cNvPr id="4" name="3 Marcador de número de diapositiva"/>
          <p:cNvSpPr>
            <a:spLocks noGrp="1"/>
          </p:cNvSpPr>
          <p:nvPr>
            <p:ph type="sldNum" sz="quarter" idx="10"/>
          </p:nvPr>
        </p:nvSpPr>
        <p:spPr/>
        <p:txBody>
          <a:bodyPr/>
          <a:lstStyle/>
          <a:p>
            <a:fld id="{B0DCD3E6-BE19-45EE-A005-0166C5B6FC8A}" type="slidenum">
              <a:rPr lang="es-AR" smtClean="0"/>
              <a:t>2</a:t>
            </a:fld>
            <a:endParaRPr lang="es-AR"/>
          </a:p>
        </p:txBody>
      </p:sp>
    </p:spTree>
    <p:extLst>
      <p:ext uri="{BB962C8B-B14F-4D97-AF65-F5344CB8AC3E}">
        <p14:creationId xmlns:p14="http://schemas.microsoft.com/office/powerpoint/2010/main" val="2140650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6</a:t>
            </a:fld>
            <a:endParaRPr lang="es-AR"/>
          </a:p>
        </p:txBody>
      </p:sp>
    </p:spTree>
    <p:extLst>
      <p:ext uri="{BB962C8B-B14F-4D97-AF65-F5344CB8AC3E}">
        <p14:creationId xmlns:p14="http://schemas.microsoft.com/office/powerpoint/2010/main" val="124288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lnSpc>
                <a:spcPct val="150000"/>
              </a:lnSpc>
              <a:spcAft>
                <a:spcPts val="0"/>
              </a:spcAft>
            </a:pPr>
            <a:endParaRPr lang="es-AR" sz="1100" dirty="0">
              <a:effectLst/>
              <a:latin typeface="+mn-lt"/>
              <a:ea typeface="Calibri"/>
              <a:cs typeface="Times New Roman"/>
            </a:endParaRPr>
          </a:p>
        </p:txBody>
      </p:sp>
      <p:sp>
        <p:nvSpPr>
          <p:cNvPr id="4" name="3 Marcador de número de diapositiva"/>
          <p:cNvSpPr>
            <a:spLocks noGrp="1"/>
          </p:cNvSpPr>
          <p:nvPr>
            <p:ph type="sldNum" sz="quarter" idx="10"/>
          </p:nvPr>
        </p:nvSpPr>
        <p:spPr/>
        <p:txBody>
          <a:bodyPr/>
          <a:lstStyle/>
          <a:p>
            <a:fld id="{B0DCD3E6-BE19-45EE-A005-0166C5B6FC8A}" type="slidenum">
              <a:rPr lang="es-AR" smtClean="0"/>
              <a:t>7</a:t>
            </a:fld>
            <a:endParaRPr lang="es-AR"/>
          </a:p>
        </p:txBody>
      </p:sp>
    </p:spTree>
    <p:extLst>
      <p:ext uri="{BB962C8B-B14F-4D97-AF65-F5344CB8AC3E}">
        <p14:creationId xmlns:p14="http://schemas.microsoft.com/office/powerpoint/2010/main" val="1659620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8</a:t>
            </a:fld>
            <a:endParaRPr lang="es-AR"/>
          </a:p>
        </p:txBody>
      </p:sp>
    </p:spTree>
    <p:extLst>
      <p:ext uri="{BB962C8B-B14F-4D97-AF65-F5344CB8AC3E}">
        <p14:creationId xmlns:p14="http://schemas.microsoft.com/office/powerpoint/2010/main" val="4014829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9</a:t>
            </a:fld>
            <a:endParaRPr lang="es-AR"/>
          </a:p>
        </p:txBody>
      </p:sp>
    </p:spTree>
    <p:extLst>
      <p:ext uri="{BB962C8B-B14F-4D97-AF65-F5344CB8AC3E}">
        <p14:creationId xmlns:p14="http://schemas.microsoft.com/office/powerpoint/2010/main" val="1672480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10</a:t>
            </a:fld>
            <a:endParaRPr lang="es-AR"/>
          </a:p>
        </p:txBody>
      </p:sp>
    </p:spTree>
    <p:extLst>
      <p:ext uri="{BB962C8B-B14F-4D97-AF65-F5344CB8AC3E}">
        <p14:creationId xmlns:p14="http://schemas.microsoft.com/office/powerpoint/2010/main" val="4238985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13</a:t>
            </a:fld>
            <a:endParaRPr lang="es-AR"/>
          </a:p>
        </p:txBody>
      </p:sp>
    </p:spTree>
    <p:extLst>
      <p:ext uri="{BB962C8B-B14F-4D97-AF65-F5344CB8AC3E}">
        <p14:creationId xmlns:p14="http://schemas.microsoft.com/office/powerpoint/2010/main" val="3877464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2000" b="1" i="0" u="none" strike="noStrike" kern="1200" cap="none" spc="0" normalizeH="0" baseline="0" noProof="0" dirty="0" smtClean="0">
              <a:ln>
                <a:noFill/>
              </a:ln>
              <a:solidFill>
                <a:srgbClr val="FF9933"/>
              </a:solidFill>
              <a:effectLst/>
              <a:uLnTx/>
              <a:uFillTx/>
              <a:latin typeface="Arial" pitchFamily="34" charset="0"/>
              <a:ea typeface="+mn-ea"/>
              <a:cs typeface="Arial" pitchFamily="34" charset="0"/>
            </a:endParaRPr>
          </a:p>
        </p:txBody>
      </p:sp>
      <p:sp>
        <p:nvSpPr>
          <p:cNvPr id="4" name="3 Marcador de número de diapositiva"/>
          <p:cNvSpPr>
            <a:spLocks noGrp="1"/>
          </p:cNvSpPr>
          <p:nvPr>
            <p:ph type="sldNum" sz="quarter" idx="10"/>
          </p:nvPr>
        </p:nvSpPr>
        <p:spPr/>
        <p:txBody>
          <a:bodyPr/>
          <a:lstStyle/>
          <a:p>
            <a:fld id="{B0DCD3E6-BE19-45EE-A005-0166C5B6FC8A}" type="slidenum">
              <a:rPr lang="es-AR" smtClean="0"/>
              <a:t>14</a:t>
            </a:fld>
            <a:endParaRPr lang="es-AR"/>
          </a:p>
        </p:txBody>
      </p:sp>
    </p:spTree>
    <p:extLst>
      <p:ext uri="{BB962C8B-B14F-4D97-AF65-F5344CB8AC3E}">
        <p14:creationId xmlns:p14="http://schemas.microsoft.com/office/powerpoint/2010/main" val="1103604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15</a:t>
            </a:fld>
            <a:endParaRPr lang="es-AR"/>
          </a:p>
        </p:txBody>
      </p:sp>
    </p:spTree>
    <p:extLst>
      <p:ext uri="{BB962C8B-B14F-4D97-AF65-F5344CB8AC3E}">
        <p14:creationId xmlns:p14="http://schemas.microsoft.com/office/powerpoint/2010/main" val="2233507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16</a:t>
            </a:fld>
            <a:endParaRPr lang="es-AR"/>
          </a:p>
        </p:txBody>
      </p:sp>
    </p:spTree>
    <p:extLst>
      <p:ext uri="{BB962C8B-B14F-4D97-AF65-F5344CB8AC3E}">
        <p14:creationId xmlns:p14="http://schemas.microsoft.com/office/powerpoint/2010/main" val="279515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AR" dirty="0" smtClean="0"/>
              <a:t>l</a:t>
            </a:r>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17</a:t>
            </a:fld>
            <a:endParaRPr lang="es-AR"/>
          </a:p>
        </p:txBody>
      </p:sp>
    </p:spTree>
    <p:extLst>
      <p:ext uri="{BB962C8B-B14F-4D97-AF65-F5344CB8AC3E}">
        <p14:creationId xmlns:p14="http://schemas.microsoft.com/office/powerpoint/2010/main" val="679386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5" name="Date Placeholder 14"/>
          <p:cNvSpPr>
            <a:spLocks noGrp="1"/>
          </p:cNvSpPr>
          <p:nvPr>
            <p:ph type="dt" sz="half" idx="10"/>
          </p:nvPr>
        </p:nvSpPr>
        <p:spPr/>
        <p:txBody>
          <a:bodyPr/>
          <a:lstStyle/>
          <a:p>
            <a:fld id="{3BDEE9FE-91FA-4199-9A81-8DA47978D12D}" type="datetimeFigureOut">
              <a:rPr lang="es-AR" smtClean="0"/>
              <a:t>24/06/2020</a:t>
            </a:fld>
            <a:endParaRPr lang="es-AR"/>
          </a:p>
        </p:txBody>
      </p:sp>
      <p:sp>
        <p:nvSpPr>
          <p:cNvPr id="16" name="Slide Number Placeholder 15"/>
          <p:cNvSpPr>
            <a:spLocks noGrp="1"/>
          </p:cNvSpPr>
          <p:nvPr>
            <p:ph type="sldNum" sz="quarter" idx="11"/>
          </p:nvPr>
        </p:nvSpPr>
        <p:spPr/>
        <p:txBody>
          <a:bodyPr/>
          <a:lstStyle/>
          <a:p>
            <a:fld id="{58AA67BE-6ED8-4936-A664-BB3365A2DBC7}" type="slidenum">
              <a:rPr lang="es-AR" smtClean="0"/>
              <a:t>‹Nº›</a:t>
            </a:fld>
            <a:endParaRPr lang="es-AR"/>
          </a:p>
        </p:txBody>
      </p:sp>
      <p:sp>
        <p:nvSpPr>
          <p:cNvPr id="17" name="Footer Placeholder 16"/>
          <p:cNvSpPr>
            <a:spLocks noGrp="1"/>
          </p:cNvSpPr>
          <p:nvPr>
            <p:ph type="ftr" sz="quarter" idx="12"/>
          </p:nvPr>
        </p:nvSpPr>
        <p:spPr/>
        <p:txBody>
          <a:bodyPr/>
          <a:lstStyle/>
          <a:p>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3" name="Title 12"/>
          <p:cNvSpPr>
            <a:spLocks noGrp="1"/>
          </p:cNvSpPr>
          <p:nvPr>
            <p:ph type="title"/>
          </p:nvPr>
        </p:nvSpPr>
        <p:spPr/>
        <p:txBody>
          <a:bodyPr/>
          <a:lstStyle/>
          <a:p>
            <a:r>
              <a:rPr lang="es-ES" smtClean="0"/>
              <a:t>Haga clic para modificar el estilo de título del patrón</a:t>
            </a:r>
            <a:endParaRPr lang="en-US"/>
          </a:p>
        </p:txBody>
      </p:sp>
      <p:sp>
        <p:nvSpPr>
          <p:cNvPr id="14" name="Date Placeholder 13"/>
          <p:cNvSpPr>
            <a:spLocks noGrp="1"/>
          </p:cNvSpPr>
          <p:nvPr>
            <p:ph type="dt" sz="half" idx="10"/>
          </p:nvPr>
        </p:nvSpPr>
        <p:spPr/>
        <p:txBody>
          <a:bodyPr/>
          <a:lstStyle/>
          <a:p>
            <a:fld id="{3BDEE9FE-91FA-4199-9A81-8DA47978D12D}" type="datetimeFigureOut">
              <a:rPr lang="es-AR" smtClean="0"/>
              <a:t>24/06/2020</a:t>
            </a:fld>
            <a:endParaRPr lang="es-AR"/>
          </a:p>
        </p:txBody>
      </p:sp>
      <p:sp>
        <p:nvSpPr>
          <p:cNvPr id="15" name="Slide Number Placeholder 14"/>
          <p:cNvSpPr>
            <a:spLocks noGrp="1"/>
          </p:cNvSpPr>
          <p:nvPr>
            <p:ph type="sldNum" sz="quarter" idx="11"/>
          </p:nvPr>
        </p:nvSpPr>
        <p:spPr/>
        <p:txBody>
          <a:bodyPr/>
          <a:lstStyle/>
          <a:p>
            <a:fld id="{58AA67BE-6ED8-4936-A664-BB3365A2DBC7}" type="slidenum">
              <a:rPr lang="es-AR" smtClean="0"/>
              <a:t>‹Nº›</a:t>
            </a:fld>
            <a:endParaRPr lang="es-AR"/>
          </a:p>
        </p:txBody>
      </p:sp>
      <p:sp>
        <p:nvSpPr>
          <p:cNvPr id="16" name="Footer Placeholder 15"/>
          <p:cNvSpPr>
            <a:spLocks noGrp="1"/>
          </p:cNvSpPr>
          <p:nvPr>
            <p:ph type="ftr" sz="quarter" idx="12"/>
          </p:nvPr>
        </p:nvSpPr>
        <p:spPr/>
        <p:txBody>
          <a:bodyPr/>
          <a:lstStyle/>
          <a:p>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2" name="Date Placeholder 11"/>
          <p:cNvSpPr>
            <a:spLocks noGrp="1"/>
          </p:cNvSpPr>
          <p:nvPr>
            <p:ph type="dt" sz="half" idx="10"/>
          </p:nvPr>
        </p:nvSpPr>
        <p:spPr/>
        <p:txBody>
          <a:bodyPr/>
          <a:lstStyle/>
          <a:p>
            <a:fld id="{3BDEE9FE-91FA-4199-9A81-8DA47978D12D}" type="datetimeFigureOut">
              <a:rPr lang="es-AR" smtClean="0"/>
              <a:t>24/06/2020</a:t>
            </a:fld>
            <a:endParaRPr lang="es-AR"/>
          </a:p>
        </p:txBody>
      </p:sp>
      <p:sp>
        <p:nvSpPr>
          <p:cNvPr id="13" name="Slide Number Placeholder 12"/>
          <p:cNvSpPr>
            <a:spLocks noGrp="1"/>
          </p:cNvSpPr>
          <p:nvPr>
            <p:ph type="sldNum" sz="quarter" idx="11"/>
          </p:nvPr>
        </p:nvSpPr>
        <p:spPr/>
        <p:txBody>
          <a:bodyPr/>
          <a:lstStyle/>
          <a:p>
            <a:fld id="{58AA67BE-6ED8-4936-A664-BB3365A2DBC7}" type="slidenum">
              <a:rPr lang="es-AR" smtClean="0"/>
              <a:t>‹Nº›</a:t>
            </a:fld>
            <a:endParaRPr lang="es-AR"/>
          </a:p>
        </p:txBody>
      </p:sp>
      <p:sp>
        <p:nvSpPr>
          <p:cNvPr id="14" name="Footer Placeholder 13"/>
          <p:cNvSpPr>
            <a:spLocks noGrp="1"/>
          </p:cNvSpPr>
          <p:nvPr>
            <p:ph type="ftr" sz="quarter" idx="12"/>
          </p:nvPr>
        </p:nvSpPr>
        <p:spPr/>
        <p:txBody>
          <a:bodyPr/>
          <a:lstStyle/>
          <a:p>
            <a:endParaRPr lang="es-A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s-ES" smtClean="0"/>
              <a:t>Haga clic para modificar el estilo de título del patrón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3BDEE9FE-91FA-4199-9A81-8DA47978D12D}" type="datetimeFigureOut">
              <a:rPr lang="es-AR" smtClean="0"/>
              <a:t>24/06/2020</a:t>
            </a:fld>
            <a:endParaRPr lang="es-AR"/>
          </a:p>
        </p:txBody>
      </p:sp>
      <p:sp>
        <p:nvSpPr>
          <p:cNvPr id="9" name="Slide Number Placeholder 8"/>
          <p:cNvSpPr>
            <a:spLocks noGrp="1"/>
          </p:cNvSpPr>
          <p:nvPr>
            <p:ph type="sldNum" sz="quarter" idx="11"/>
          </p:nvPr>
        </p:nvSpPr>
        <p:spPr/>
        <p:txBody>
          <a:bodyPr/>
          <a:lstStyle/>
          <a:p>
            <a:fld id="{58AA67BE-6ED8-4936-A664-BB3365A2DBC7}" type="slidenum">
              <a:rPr lang="es-AR" smtClean="0"/>
              <a:t>‹Nº›</a:t>
            </a:fld>
            <a:endParaRPr lang="es-AR"/>
          </a:p>
        </p:txBody>
      </p:sp>
      <p:sp>
        <p:nvSpPr>
          <p:cNvPr id="10" name="Footer Placeholder 9"/>
          <p:cNvSpPr>
            <a:spLocks noGrp="1"/>
          </p:cNvSpPr>
          <p:nvPr>
            <p:ph type="ftr" sz="quarter" idx="12"/>
          </p:nvPr>
        </p:nvSpPr>
        <p:spPr/>
        <p:txBody>
          <a:bodyPr/>
          <a:lstStyle/>
          <a:p>
            <a:endParaRPr lang="es-AR"/>
          </a:p>
        </p:txBody>
      </p:sp>
      <p:sp>
        <p:nvSpPr>
          <p:cNvPr id="11" name="Title 10"/>
          <p:cNvSpPr>
            <a:spLocks noGrp="1"/>
          </p:cNvSpPr>
          <p:nvPr>
            <p:ph type="title"/>
          </p:nvPr>
        </p:nvSpPr>
        <p:spPr/>
        <p:txBody>
          <a:bodyPr/>
          <a:lstStyle/>
          <a:p>
            <a:r>
              <a:rPr lang="es-ES" smtClean="0"/>
              <a:t>Haga clic para modificar el estilo de título del patrón</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s-ES" smtClean="0"/>
              <a:t>Haga clic para modificar el estilo de título del patrón</a:t>
            </a:r>
            <a:endParaRPr lang="en-US" dirty="0"/>
          </a:p>
        </p:txBody>
      </p:sp>
      <p:sp>
        <p:nvSpPr>
          <p:cNvPr id="14" name="Date Placeholder 13"/>
          <p:cNvSpPr>
            <a:spLocks noGrp="1"/>
          </p:cNvSpPr>
          <p:nvPr>
            <p:ph type="dt" sz="half" idx="10"/>
          </p:nvPr>
        </p:nvSpPr>
        <p:spPr/>
        <p:txBody>
          <a:bodyPr/>
          <a:lstStyle/>
          <a:p>
            <a:fld id="{3BDEE9FE-91FA-4199-9A81-8DA47978D12D}" type="datetimeFigureOut">
              <a:rPr lang="es-AR" smtClean="0"/>
              <a:t>24/06/2020</a:t>
            </a:fld>
            <a:endParaRPr lang="es-AR"/>
          </a:p>
        </p:txBody>
      </p:sp>
      <p:sp>
        <p:nvSpPr>
          <p:cNvPr id="15" name="Slide Number Placeholder 14"/>
          <p:cNvSpPr>
            <a:spLocks noGrp="1"/>
          </p:cNvSpPr>
          <p:nvPr>
            <p:ph type="sldNum" sz="quarter" idx="11"/>
          </p:nvPr>
        </p:nvSpPr>
        <p:spPr/>
        <p:txBody>
          <a:bodyPr/>
          <a:lstStyle/>
          <a:p>
            <a:fld id="{58AA67BE-6ED8-4936-A664-BB3365A2DBC7}" type="slidenum">
              <a:rPr lang="es-AR" smtClean="0"/>
              <a:t>‹Nº›</a:t>
            </a:fld>
            <a:endParaRPr lang="es-AR"/>
          </a:p>
        </p:txBody>
      </p:sp>
      <p:sp>
        <p:nvSpPr>
          <p:cNvPr id="16" name="Footer Placeholder 15"/>
          <p:cNvSpPr>
            <a:spLocks noGrp="1"/>
          </p:cNvSpPr>
          <p:nvPr>
            <p:ph type="ftr" sz="quarter" idx="12"/>
          </p:nvPr>
        </p:nvSpPr>
        <p:spPr/>
        <p:txBody>
          <a:bodyPr/>
          <a:lstStyle/>
          <a:p>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a:p>
        </p:txBody>
      </p:sp>
      <p:sp>
        <p:nvSpPr>
          <p:cNvPr id="7" name="Date Placeholder 6"/>
          <p:cNvSpPr>
            <a:spLocks noGrp="1"/>
          </p:cNvSpPr>
          <p:nvPr>
            <p:ph type="dt" sz="half" idx="10"/>
          </p:nvPr>
        </p:nvSpPr>
        <p:spPr/>
        <p:txBody>
          <a:bodyPr/>
          <a:lstStyle/>
          <a:p>
            <a:fld id="{3BDEE9FE-91FA-4199-9A81-8DA47978D12D}" type="datetimeFigureOut">
              <a:rPr lang="es-AR" smtClean="0"/>
              <a:t>24/06/2020</a:t>
            </a:fld>
            <a:endParaRPr lang="es-AR"/>
          </a:p>
        </p:txBody>
      </p:sp>
      <p:sp>
        <p:nvSpPr>
          <p:cNvPr id="8" name="Slide Number Placeholder 7"/>
          <p:cNvSpPr>
            <a:spLocks noGrp="1"/>
          </p:cNvSpPr>
          <p:nvPr>
            <p:ph type="sldNum" sz="quarter" idx="11"/>
          </p:nvPr>
        </p:nvSpPr>
        <p:spPr/>
        <p:txBody>
          <a:bodyPr/>
          <a:lstStyle/>
          <a:p>
            <a:fld id="{58AA67BE-6ED8-4936-A664-BB3365A2DBC7}" type="slidenum">
              <a:rPr lang="es-AR" smtClean="0"/>
              <a:t>‹Nº›</a:t>
            </a:fld>
            <a:endParaRPr lang="es-AR"/>
          </a:p>
        </p:txBody>
      </p:sp>
      <p:sp>
        <p:nvSpPr>
          <p:cNvPr id="9" name="Footer Placeholder 8"/>
          <p:cNvSpPr>
            <a:spLocks noGrp="1"/>
          </p:cNvSpPr>
          <p:nvPr>
            <p:ph type="ftr" sz="quarter" idx="12"/>
          </p:nvPr>
        </p:nvSpPr>
        <p:spPr/>
        <p:txBody>
          <a:bodyPr/>
          <a:lstStyle/>
          <a:p>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BDEE9FE-91FA-4199-9A81-8DA47978D12D}" type="datetimeFigureOut">
              <a:rPr lang="es-AR" smtClean="0"/>
              <a:t>24/06/2020</a:t>
            </a:fld>
            <a:endParaRPr lang="es-AR"/>
          </a:p>
        </p:txBody>
      </p:sp>
      <p:sp>
        <p:nvSpPr>
          <p:cNvPr id="6" name="Slide Number Placeholder 5"/>
          <p:cNvSpPr>
            <a:spLocks noGrp="1"/>
          </p:cNvSpPr>
          <p:nvPr>
            <p:ph type="sldNum" sz="quarter" idx="11"/>
          </p:nvPr>
        </p:nvSpPr>
        <p:spPr/>
        <p:txBody>
          <a:bodyPr/>
          <a:lstStyle/>
          <a:p>
            <a:fld id="{58AA67BE-6ED8-4936-A664-BB3365A2DBC7}" type="slidenum">
              <a:rPr lang="es-AR" smtClean="0"/>
              <a:t>‹Nº›</a:t>
            </a:fld>
            <a:endParaRPr lang="es-AR"/>
          </a:p>
        </p:txBody>
      </p:sp>
      <p:sp>
        <p:nvSpPr>
          <p:cNvPr id="7" name="Footer Placeholder 6"/>
          <p:cNvSpPr>
            <a:spLocks noGrp="1"/>
          </p:cNvSpPr>
          <p:nvPr>
            <p:ph type="ftr" sz="quarter" idx="12"/>
          </p:nvPr>
        </p:nvSpPr>
        <p:spPr/>
        <p:txBody>
          <a:bodyPr/>
          <a:lstStyle/>
          <a:p>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5" name="Date Placeholder 14"/>
          <p:cNvSpPr>
            <a:spLocks noGrp="1"/>
          </p:cNvSpPr>
          <p:nvPr>
            <p:ph type="dt" sz="half" idx="10"/>
          </p:nvPr>
        </p:nvSpPr>
        <p:spPr/>
        <p:txBody>
          <a:bodyPr/>
          <a:lstStyle/>
          <a:p>
            <a:fld id="{3BDEE9FE-91FA-4199-9A81-8DA47978D12D}" type="datetimeFigureOut">
              <a:rPr lang="es-AR" smtClean="0"/>
              <a:t>24/06/2020</a:t>
            </a:fld>
            <a:endParaRPr lang="es-AR"/>
          </a:p>
        </p:txBody>
      </p:sp>
      <p:sp>
        <p:nvSpPr>
          <p:cNvPr id="16" name="Slide Number Placeholder 15"/>
          <p:cNvSpPr>
            <a:spLocks noGrp="1"/>
          </p:cNvSpPr>
          <p:nvPr>
            <p:ph type="sldNum" sz="quarter" idx="11"/>
          </p:nvPr>
        </p:nvSpPr>
        <p:spPr/>
        <p:txBody>
          <a:bodyPr/>
          <a:lstStyle/>
          <a:p>
            <a:fld id="{58AA67BE-6ED8-4936-A664-BB3365A2DBC7}" type="slidenum">
              <a:rPr lang="es-AR" smtClean="0"/>
              <a:t>‹Nº›</a:t>
            </a:fld>
            <a:endParaRPr lang="es-AR"/>
          </a:p>
        </p:txBody>
      </p:sp>
      <p:sp>
        <p:nvSpPr>
          <p:cNvPr id="17" name="Footer Placeholder 16"/>
          <p:cNvSpPr>
            <a:spLocks noGrp="1"/>
          </p:cNvSpPr>
          <p:nvPr>
            <p:ph type="ftr" sz="quarter" idx="12"/>
          </p:nvPr>
        </p:nvSpPr>
        <p:spPr/>
        <p:txBody>
          <a:bodyPr/>
          <a:lstStyle/>
          <a:p>
            <a:endParaRPr lang="es-AR"/>
          </a:p>
        </p:txBody>
      </p:sp>
      <p:sp>
        <p:nvSpPr>
          <p:cNvPr id="18" name="Title 17"/>
          <p:cNvSpPr>
            <a:spLocks noGrp="1"/>
          </p:cNvSpPr>
          <p:nvPr>
            <p:ph type="title"/>
          </p:nvPr>
        </p:nvSpPr>
        <p:spPr/>
        <p:txBody>
          <a:bodyPr/>
          <a:lstStyle/>
          <a:p>
            <a:r>
              <a:rPr lang="es-ES" smtClean="0"/>
              <a:t>Haga clic para modificar el estilo de título del patrón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s-ES" smtClean="0"/>
              <a:t>Haga clic para modificar el estilo de título del patrón</a:t>
            </a:r>
            <a:endParaRPr lang="en-US"/>
          </a:p>
        </p:txBody>
      </p:sp>
      <p:sp>
        <p:nvSpPr>
          <p:cNvPr id="13" name="Date Placeholder 12"/>
          <p:cNvSpPr>
            <a:spLocks noGrp="1"/>
          </p:cNvSpPr>
          <p:nvPr>
            <p:ph type="dt" sz="half" idx="10"/>
          </p:nvPr>
        </p:nvSpPr>
        <p:spPr/>
        <p:txBody>
          <a:bodyPr/>
          <a:lstStyle/>
          <a:p>
            <a:fld id="{3BDEE9FE-91FA-4199-9A81-8DA47978D12D}" type="datetimeFigureOut">
              <a:rPr lang="es-AR" smtClean="0"/>
              <a:t>24/06/2020</a:t>
            </a:fld>
            <a:endParaRPr lang="es-AR"/>
          </a:p>
        </p:txBody>
      </p:sp>
      <p:sp>
        <p:nvSpPr>
          <p:cNvPr id="14" name="Slide Number Placeholder 13"/>
          <p:cNvSpPr>
            <a:spLocks noGrp="1"/>
          </p:cNvSpPr>
          <p:nvPr>
            <p:ph type="sldNum" sz="quarter" idx="11"/>
          </p:nvPr>
        </p:nvSpPr>
        <p:spPr/>
        <p:txBody>
          <a:bodyPr/>
          <a:lstStyle/>
          <a:p>
            <a:fld id="{58AA67BE-6ED8-4936-A664-BB3365A2DBC7}" type="slidenum">
              <a:rPr lang="es-AR" smtClean="0"/>
              <a:t>‹Nº›</a:t>
            </a:fld>
            <a:endParaRPr lang="es-AR"/>
          </a:p>
        </p:txBody>
      </p:sp>
      <p:sp>
        <p:nvSpPr>
          <p:cNvPr id="15" name="Footer Placeholder 14"/>
          <p:cNvSpPr>
            <a:spLocks noGrp="1"/>
          </p:cNvSpPr>
          <p:nvPr>
            <p:ph type="ftr" sz="quarter" idx="12"/>
          </p:nvPr>
        </p:nvSpPr>
        <p:spPr/>
        <p:txBody>
          <a:bodyPr/>
          <a:lstStyle/>
          <a:p>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BDEE9FE-91FA-4199-9A81-8DA47978D12D}" type="datetimeFigureOut">
              <a:rPr lang="es-AR" smtClean="0"/>
              <a:t>24/06/2020</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8AA67BE-6ED8-4936-A664-BB3365A2DBC7}" type="slidenum">
              <a:rPr lang="es-AR" smtClean="0"/>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BDEE9FE-91FA-4199-9A81-8DA47978D12D}" type="datetimeFigureOut">
              <a:rPr lang="es-AR" smtClean="0"/>
              <a:t>24/06/2020</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8AA67BE-6ED8-4936-A664-BB3365A2DBC7}" type="slidenum">
              <a:rPr lang="es-AR" smtClean="0"/>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3BDEE9FE-91FA-4199-9A81-8DA47978D12D}" type="datetimeFigureOut">
              <a:rPr lang="es-AR" smtClean="0"/>
              <a:t>24/06/2020</a:t>
            </a:fld>
            <a:endParaRPr lang="es-A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s-A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58AA67BE-6ED8-4936-A664-BB3365A2DBC7}" type="slidenum">
              <a:rPr lang="es-AR" smtClean="0"/>
              <a:t>‹Nº›</a:t>
            </a:fld>
            <a:endParaRPr lang="es-A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216024" y="620688"/>
            <a:ext cx="8676456" cy="914400"/>
          </a:xfrm>
        </p:spPr>
        <p:txBody>
          <a:bodyPr/>
          <a:lstStyle/>
          <a:p>
            <a:r>
              <a:rPr lang="es-AR" sz="4000" b="1" dirty="0" smtClean="0">
                <a:solidFill>
                  <a:srgbClr val="00B0F0"/>
                </a:solidFill>
                <a:effectLst/>
                <a:latin typeface="Arial" pitchFamily="34" charset="0"/>
                <a:cs typeface="Arial" pitchFamily="34" charset="0"/>
              </a:rPr>
              <a:t>PROPUESTA DE ANÁLISIS DE DOS TAPAS DE DIARIOS</a:t>
            </a:r>
            <a:endParaRPr lang="es-AR" sz="4000" b="1" dirty="0">
              <a:solidFill>
                <a:srgbClr val="00B0F0"/>
              </a:solidFill>
              <a:effectLst/>
              <a:latin typeface="Arial" pitchFamily="34" charset="0"/>
              <a:cs typeface="Arial" pitchFamily="34" charset="0"/>
            </a:endParaRPr>
          </a:p>
        </p:txBody>
      </p:sp>
      <p:sp>
        <p:nvSpPr>
          <p:cNvPr id="5" name="4 Rectángulo"/>
          <p:cNvSpPr/>
          <p:nvPr/>
        </p:nvSpPr>
        <p:spPr>
          <a:xfrm>
            <a:off x="251520" y="2708920"/>
            <a:ext cx="8352928" cy="3693319"/>
          </a:xfrm>
          <a:prstGeom prst="rect">
            <a:avLst/>
          </a:prstGeom>
        </p:spPr>
        <p:txBody>
          <a:bodyPr wrap="square">
            <a:spAutoFit/>
          </a:bodyPr>
          <a:lstStyle/>
          <a:p>
            <a:pPr algn="just">
              <a:spcAft>
                <a:spcPts val="0"/>
              </a:spcAft>
            </a:pPr>
            <a:r>
              <a:rPr lang="es-AR" b="1" dirty="0" smtClean="0">
                <a:solidFill>
                  <a:srgbClr val="FFC000"/>
                </a:solidFill>
                <a:latin typeface="Arial" pitchFamily="34" charset="0"/>
                <a:cs typeface="Arial" pitchFamily="34" charset="0"/>
              </a:rPr>
              <a:t>Bibliografía:</a:t>
            </a:r>
            <a:r>
              <a:rPr lang="es-AR" b="1" baseline="0" dirty="0" smtClean="0">
                <a:solidFill>
                  <a:srgbClr val="FFC000"/>
                </a:solidFill>
                <a:latin typeface="Arial" pitchFamily="34" charset="0"/>
                <a:cs typeface="Arial" pitchFamily="34" charset="0"/>
              </a:rPr>
              <a:t> </a:t>
            </a:r>
            <a:endParaRPr lang="es-ES" b="1" dirty="0" smtClean="0">
              <a:effectLst/>
              <a:latin typeface="Arial" pitchFamily="34" charset="0"/>
              <a:ea typeface="Calibri"/>
              <a:cs typeface="Arial" pitchFamily="34" charset="0"/>
            </a:endParaRPr>
          </a:p>
          <a:p>
            <a:pPr algn="just">
              <a:spcAft>
                <a:spcPts val="0"/>
              </a:spcAft>
            </a:pPr>
            <a:endParaRPr lang="es-AR" b="1" dirty="0" smtClean="0">
              <a:effectLst/>
              <a:latin typeface="Arial" pitchFamily="34" charset="0"/>
              <a:ea typeface="Calibri"/>
              <a:cs typeface="Arial" pitchFamily="34" charset="0"/>
            </a:endParaRPr>
          </a:p>
          <a:p>
            <a:pPr>
              <a:spcAft>
                <a:spcPts val="0"/>
              </a:spcAft>
              <a:buClr>
                <a:schemeClr val="tx2">
                  <a:lumMod val="90000"/>
                </a:schemeClr>
              </a:buClr>
              <a:buFont typeface="Wingdings" pitchFamily="2" charset="2"/>
              <a:buChar char="q"/>
            </a:pPr>
            <a:r>
              <a:rPr lang="es-ES" b="1" dirty="0" smtClean="0">
                <a:effectLst/>
                <a:latin typeface="Arial" pitchFamily="34" charset="0"/>
                <a:ea typeface="Calibri"/>
                <a:cs typeface="Arial" pitchFamily="34" charset="0"/>
              </a:rPr>
              <a:t> ANGENOT, M. (2010). </a:t>
            </a:r>
            <a:r>
              <a:rPr lang="es-ES" b="1" i="1" dirty="0" smtClean="0">
                <a:effectLst/>
                <a:latin typeface="Arial" pitchFamily="34" charset="0"/>
                <a:ea typeface="Calibri"/>
                <a:cs typeface="Arial" pitchFamily="34" charset="0"/>
              </a:rPr>
              <a:t>El discurso social. Los límites históricos de lo pensable y lo decible</a:t>
            </a:r>
            <a:r>
              <a:rPr lang="es-ES" b="1" dirty="0" smtClean="0">
                <a:effectLst/>
                <a:latin typeface="Arial" pitchFamily="34" charset="0"/>
                <a:ea typeface="Calibri"/>
                <a:cs typeface="Arial" pitchFamily="34" charset="0"/>
              </a:rPr>
              <a:t>. Buenos Aires: Siglo XXI. Capítulos 1 y 2, pp. 20-49 y 51-59.</a:t>
            </a:r>
            <a:endParaRPr lang="es-AR" b="1" dirty="0">
              <a:latin typeface="Arial" pitchFamily="34" charset="0"/>
              <a:ea typeface="Calibri"/>
              <a:cs typeface="Arial" pitchFamily="34" charset="0"/>
            </a:endParaRPr>
          </a:p>
          <a:p>
            <a:pPr>
              <a:spcAft>
                <a:spcPts val="0"/>
              </a:spcAft>
              <a:buClr>
                <a:schemeClr val="tx2">
                  <a:lumMod val="90000"/>
                </a:schemeClr>
              </a:buClr>
              <a:buFont typeface="Wingdings" pitchFamily="2" charset="2"/>
              <a:buChar char="q"/>
            </a:pPr>
            <a:r>
              <a:rPr lang="es-ES" b="1" dirty="0" smtClean="0">
                <a:effectLst/>
                <a:latin typeface="Arial" pitchFamily="34" charset="0"/>
                <a:ea typeface="Calibri"/>
                <a:cs typeface="Arial" pitchFamily="34" charset="0"/>
              </a:rPr>
              <a:t> BAJTIN, M. [1985 (1976)]. “El problema de los géneros discursivos”. En: </a:t>
            </a:r>
            <a:r>
              <a:rPr lang="es-ES" b="1" i="1" dirty="0" smtClean="0">
                <a:effectLst/>
                <a:latin typeface="Arial" pitchFamily="34" charset="0"/>
                <a:ea typeface="Calibri"/>
                <a:cs typeface="Arial" pitchFamily="34" charset="0"/>
              </a:rPr>
              <a:t>Estética de la creación verbal</a:t>
            </a:r>
            <a:r>
              <a:rPr lang="es-ES" b="1" dirty="0" smtClean="0">
                <a:effectLst/>
                <a:latin typeface="Arial" pitchFamily="34" charset="0"/>
                <a:ea typeface="Calibri"/>
                <a:cs typeface="Arial" pitchFamily="34" charset="0"/>
              </a:rPr>
              <a:t>. México: Siglo XXI (pp. 248-293).</a:t>
            </a:r>
            <a:endParaRPr lang="es-AR" b="1" dirty="0">
              <a:latin typeface="Arial" pitchFamily="34" charset="0"/>
              <a:ea typeface="Calibri"/>
              <a:cs typeface="Arial" pitchFamily="34" charset="0"/>
            </a:endParaRPr>
          </a:p>
          <a:p>
            <a:pPr>
              <a:spcAft>
                <a:spcPts val="0"/>
              </a:spcAft>
              <a:buClr>
                <a:schemeClr val="tx2">
                  <a:lumMod val="90000"/>
                </a:schemeClr>
              </a:buClr>
              <a:buFont typeface="Wingdings" pitchFamily="2" charset="2"/>
              <a:buChar char="q"/>
            </a:pPr>
            <a:r>
              <a:rPr lang="es-ES" b="1" dirty="0" smtClean="0">
                <a:effectLst/>
                <a:latin typeface="Arial" pitchFamily="34" charset="0"/>
                <a:ea typeface="Calibri"/>
                <a:cs typeface="Arial" pitchFamily="34" charset="0"/>
              </a:rPr>
              <a:t> BOURDIEU, P. (2002). “El mercado lingüístico”. En: </a:t>
            </a:r>
            <a:r>
              <a:rPr lang="es-ES" b="1" i="1" dirty="0" smtClean="0">
                <a:effectLst/>
                <a:latin typeface="Arial" pitchFamily="34" charset="0"/>
                <a:ea typeface="Calibri"/>
                <a:cs typeface="Arial" pitchFamily="34" charset="0"/>
              </a:rPr>
              <a:t>Sociología y cultura.</a:t>
            </a:r>
            <a:r>
              <a:rPr lang="es-ES" b="1" dirty="0" smtClean="0">
                <a:effectLst/>
                <a:latin typeface="Arial" pitchFamily="34" charset="0"/>
                <a:ea typeface="Calibri"/>
                <a:cs typeface="Arial" pitchFamily="34" charset="0"/>
              </a:rPr>
              <a:t> México: Grijalbo (pp. 143-158).</a:t>
            </a:r>
          </a:p>
          <a:p>
            <a:pPr>
              <a:spcAft>
                <a:spcPts val="0"/>
              </a:spcAft>
              <a:buClr>
                <a:schemeClr val="tx2">
                  <a:lumMod val="90000"/>
                </a:schemeClr>
              </a:buClr>
              <a:buFont typeface="Wingdings" pitchFamily="2" charset="2"/>
              <a:buChar char="q"/>
            </a:pPr>
            <a:r>
              <a:rPr lang="es-AR" b="1" dirty="0" smtClean="0">
                <a:latin typeface="Arial" pitchFamily="34" charset="0"/>
                <a:ea typeface="Calibri"/>
                <a:cs typeface="Arial" pitchFamily="34" charset="0"/>
              </a:rPr>
              <a:t> CHARAUDEAU</a:t>
            </a:r>
            <a:r>
              <a:rPr lang="es-AR" b="1" dirty="0">
                <a:latin typeface="Arial" pitchFamily="34" charset="0"/>
                <a:ea typeface="Calibri"/>
                <a:cs typeface="Arial" pitchFamily="34" charset="0"/>
              </a:rPr>
              <a:t>, P</a:t>
            </a:r>
            <a:r>
              <a:rPr lang="es-AR" b="1" dirty="0" smtClean="0">
                <a:latin typeface="Arial" pitchFamily="34" charset="0"/>
                <a:ea typeface="Calibri"/>
                <a:cs typeface="Arial" pitchFamily="34" charset="0"/>
              </a:rPr>
              <a:t>. (</a:t>
            </a:r>
            <a:r>
              <a:rPr lang="es-AR" b="1" dirty="0">
                <a:latin typeface="Arial" pitchFamily="34" charset="0"/>
                <a:ea typeface="Calibri"/>
                <a:cs typeface="Arial" pitchFamily="34" charset="0"/>
              </a:rPr>
              <a:t>2003) El discurso de la información. La construcción del espejo social. Barcelona, </a:t>
            </a:r>
            <a:r>
              <a:rPr lang="es-AR" b="1" dirty="0" err="1">
                <a:latin typeface="Arial" pitchFamily="34" charset="0"/>
                <a:ea typeface="Calibri"/>
                <a:cs typeface="Arial" pitchFamily="34" charset="0"/>
              </a:rPr>
              <a:t>Gedisa</a:t>
            </a:r>
            <a:r>
              <a:rPr lang="es-AR" b="1" dirty="0">
                <a:latin typeface="Arial" pitchFamily="34" charset="0"/>
                <a:ea typeface="Calibri"/>
                <a:cs typeface="Arial" pitchFamily="34" charset="0"/>
              </a:rPr>
              <a:t>. PRIMERA PARTE: cap.1 y 2.</a:t>
            </a:r>
            <a:endParaRPr lang="es-ES" b="1" dirty="0" smtClean="0">
              <a:effectLst/>
              <a:latin typeface="Arial" pitchFamily="34" charset="0"/>
              <a:ea typeface="Calibri"/>
              <a:cs typeface="Arial" pitchFamily="34" charset="0"/>
            </a:endParaRPr>
          </a:p>
          <a:p>
            <a:pPr>
              <a:spcAft>
                <a:spcPts val="0"/>
              </a:spcAft>
              <a:buClr>
                <a:schemeClr val="tx2">
                  <a:lumMod val="90000"/>
                </a:schemeClr>
              </a:buClr>
              <a:buFont typeface="Wingdings" pitchFamily="2" charset="2"/>
              <a:buChar char="q"/>
            </a:pPr>
            <a:r>
              <a:rPr lang="es-ES" b="1" dirty="0" smtClean="0">
                <a:solidFill>
                  <a:prstClr val="white"/>
                </a:solidFill>
                <a:latin typeface="Arial" pitchFamily="34" charset="0"/>
                <a:ea typeface="Calibri"/>
                <a:cs typeface="Arial" pitchFamily="34" charset="0"/>
              </a:rPr>
              <a:t> PÉREZ </a:t>
            </a:r>
            <a:r>
              <a:rPr lang="es-ES" b="1" dirty="0">
                <a:solidFill>
                  <a:prstClr val="white"/>
                </a:solidFill>
                <a:latin typeface="Arial" pitchFamily="34" charset="0"/>
                <a:ea typeface="Calibri"/>
                <a:cs typeface="Arial" pitchFamily="34" charset="0"/>
              </a:rPr>
              <a:t>CORDÓN, C. (2008). “Un sencillo acercamiento a la pragmática”. </a:t>
            </a:r>
            <a:r>
              <a:rPr lang="es-ES" b="1" dirty="0" err="1">
                <a:solidFill>
                  <a:prstClr val="white"/>
                </a:solidFill>
                <a:latin typeface="Arial" pitchFamily="34" charset="0"/>
                <a:ea typeface="Calibri"/>
                <a:cs typeface="Arial" pitchFamily="34" charset="0"/>
              </a:rPr>
              <a:t>RedELE</a:t>
            </a:r>
            <a:r>
              <a:rPr lang="es-ES" b="1" dirty="0">
                <a:solidFill>
                  <a:prstClr val="white"/>
                </a:solidFill>
                <a:latin typeface="Arial" pitchFamily="34" charset="0"/>
                <a:ea typeface="Calibri"/>
                <a:cs typeface="Arial" pitchFamily="34" charset="0"/>
              </a:rPr>
              <a:t> 5 (14). </a:t>
            </a:r>
            <a:endParaRPr lang="es-AR" b="1" dirty="0">
              <a:effectLst/>
              <a:latin typeface="Arial" pitchFamily="34" charset="0"/>
              <a:ea typeface="Calibri"/>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196752"/>
            <a:ext cx="238125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108689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p:cTn id="20"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3" dur="10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additive="base">
                                        <p:cTn id="2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additive="base">
                                        <p:cTn id="34"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 calcmode="lin" valueType="num">
                                      <p:cBhvr additive="base">
                                        <p:cTn id="40"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5">
                                            <p:txEl>
                                              <p:pRg st="5" end="5"/>
                                            </p:txEl>
                                          </p:spTgt>
                                        </p:tgtEl>
                                        <p:attrNameLst>
                                          <p:attrName>style.visibility</p:attrName>
                                        </p:attrNameLst>
                                      </p:cBhvr>
                                      <p:to>
                                        <p:strVal val="visible"/>
                                      </p:to>
                                    </p:set>
                                    <p:anim calcmode="lin" valueType="num">
                                      <p:cBhvr additive="base">
                                        <p:cTn id="46"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5">
                                            <p:txEl>
                                              <p:pRg st="6" end="6"/>
                                            </p:txEl>
                                          </p:spTgt>
                                        </p:tgtEl>
                                        <p:attrNameLst>
                                          <p:attrName>style.visibility</p:attrName>
                                        </p:attrNameLst>
                                      </p:cBhvr>
                                      <p:to>
                                        <p:strVal val="visible"/>
                                      </p:to>
                                    </p:set>
                                    <p:anim calcmode="lin" valueType="num">
                                      <p:cBhvr additive="base">
                                        <p:cTn id="52"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0233" y="319247"/>
            <a:ext cx="3816350" cy="544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840233" y="5877272"/>
            <a:ext cx="4572000" cy="646331"/>
          </a:xfrm>
          <a:prstGeom prst="rect">
            <a:avLst/>
          </a:prstGeom>
        </p:spPr>
        <p:txBody>
          <a:bodyPr>
            <a:spAutoFit/>
          </a:bodyPr>
          <a:lstStyle/>
          <a:p>
            <a:r>
              <a:rPr lang="es-ES" b="1" i="1" dirty="0">
                <a:latin typeface="Arial" pitchFamily="34" charset="0"/>
                <a:cs typeface="Arial" pitchFamily="34" charset="0"/>
              </a:rPr>
              <a:t>Página/12</a:t>
            </a:r>
            <a:r>
              <a:rPr lang="es-ES" dirty="0"/>
              <a:t/>
            </a:r>
            <a:br>
              <a:rPr lang="es-ES" dirty="0"/>
            </a:br>
            <a:r>
              <a:rPr lang="es-ES" b="1" dirty="0" smtClean="0">
                <a:latin typeface="Arial" pitchFamily="34" charset="0"/>
                <a:cs typeface="Arial" pitchFamily="34" charset="0"/>
              </a:rPr>
              <a:t>11/12/2015</a:t>
            </a:r>
            <a:endParaRPr lang="es-AR" dirty="0">
              <a:latin typeface="Arial" pitchFamily="34" charset="0"/>
              <a:cs typeface="Arial" pitchFamily="34" charset="0"/>
            </a:endParaRPr>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315166"/>
            <a:ext cx="3819741" cy="5399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51520" y="5872218"/>
            <a:ext cx="1326069" cy="923330"/>
          </a:xfrm>
          <a:prstGeom prst="rect">
            <a:avLst/>
          </a:prstGeom>
        </p:spPr>
        <p:txBody>
          <a:bodyPr wrap="none">
            <a:spAutoFit/>
          </a:bodyPr>
          <a:lstStyle/>
          <a:p>
            <a:r>
              <a:rPr lang="es-AR" b="1" i="1" dirty="0" smtClean="0">
                <a:latin typeface="Arial" pitchFamily="34" charset="0"/>
                <a:cs typeface="Arial" pitchFamily="34" charset="0"/>
              </a:rPr>
              <a:t>Clarín</a:t>
            </a:r>
            <a:r>
              <a:rPr lang="es-AR" dirty="0" smtClean="0"/>
              <a:t> </a:t>
            </a:r>
          </a:p>
          <a:p>
            <a:r>
              <a:rPr lang="es-ES" b="1" dirty="0" smtClean="0">
                <a:latin typeface="Arial" pitchFamily="34" charset="0"/>
                <a:cs typeface="Arial" pitchFamily="34" charset="0"/>
              </a:rPr>
              <a:t>11/12/2015</a:t>
            </a:r>
            <a:endParaRPr lang="es-AR" dirty="0" smtClean="0">
              <a:latin typeface="Arial" pitchFamily="34" charset="0"/>
              <a:cs typeface="Arial" pitchFamily="34" charset="0"/>
            </a:endParaRPr>
          </a:p>
          <a:p>
            <a:endParaRPr lang="es-AR" dirty="0"/>
          </a:p>
        </p:txBody>
      </p:sp>
    </p:spTree>
    <p:extLst>
      <p:ext uri="{BB962C8B-B14F-4D97-AF65-F5344CB8AC3E}">
        <p14:creationId xmlns:p14="http://schemas.microsoft.com/office/powerpoint/2010/main" val="41575688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circle(in)">
                                      <p:cBhvr>
                                        <p:cTn id="7" dur="20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ircle(in)">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additive="base">
                                        <p:cTn id="2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980728"/>
            <a:ext cx="8695928" cy="914400"/>
          </a:xfrm>
        </p:spPr>
        <p:txBody>
          <a:bodyPr/>
          <a:lstStyle/>
          <a:p>
            <a:r>
              <a:rPr lang="es-AR" sz="3200" b="1" i="1" dirty="0" smtClean="0">
                <a:solidFill>
                  <a:srgbClr val="00B0F0"/>
                </a:solidFill>
                <a:effectLst/>
                <a:latin typeface="Arial" pitchFamily="34" charset="0"/>
                <a:cs typeface="Arial" pitchFamily="34" charset="0"/>
              </a:rPr>
              <a:t>CLARÍN </a:t>
            </a:r>
            <a:r>
              <a:rPr lang="es-AR" sz="3200" b="1" dirty="0" smtClean="0">
                <a:effectLst/>
                <a:latin typeface="Arial" pitchFamily="34" charset="0"/>
                <a:cs typeface="Arial" pitchFamily="34" charset="0"/>
              </a:rPr>
              <a:t/>
            </a:r>
            <a:br>
              <a:rPr lang="es-AR" sz="3200" b="1" dirty="0" smtClean="0">
                <a:effectLst/>
                <a:latin typeface="Arial" pitchFamily="34" charset="0"/>
                <a:cs typeface="Arial" pitchFamily="34" charset="0"/>
              </a:rPr>
            </a:br>
            <a:r>
              <a:rPr lang="es-AR" sz="2800" b="1" dirty="0" smtClean="0">
                <a:solidFill>
                  <a:schemeClr val="accent1">
                    <a:lumMod val="40000"/>
                    <a:lumOff val="60000"/>
                  </a:schemeClr>
                </a:solidFill>
                <a:effectLst/>
                <a:latin typeface="Arial" pitchFamily="34" charset="0"/>
                <a:cs typeface="Arial" pitchFamily="34" charset="0"/>
              </a:rPr>
              <a:t>“</a:t>
            </a:r>
            <a:r>
              <a:rPr lang="es-AR" sz="2800" b="1" dirty="0" err="1" smtClean="0">
                <a:solidFill>
                  <a:schemeClr val="accent1">
                    <a:lumMod val="40000"/>
                    <a:lumOff val="60000"/>
                  </a:schemeClr>
                </a:solidFill>
                <a:effectLst/>
                <a:latin typeface="Arial" pitchFamily="34" charset="0"/>
                <a:cs typeface="Arial" pitchFamily="34" charset="0"/>
              </a:rPr>
              <a:t>Macri</a:t>
            </a:r>
            <a:r>
              <a:rPr lang="es-AR" sz="2800" b="1" dirty="0" smtClean="0">
                <a:solidFill>
                  <a:schemeClr val="accent1">
                    <a:lumMod val="40000"/>
                    <a:lumOff val="60000"/>
                  </a:schemeClr>
                </a:solidFill>
                <a:effectLst/>
                <a:latin typeface="Arial" pitchFamily="34" charset="0"/>
                <a:cs typeface="Arial" pitchFamily="34" charset="0"/>
              </a:rPr>
              <a:t> </a:t>
            </a:r>
            <a:r>
              <a:rPr lang="es-AR" sz="2800" b="1" dirty="0">
                <a:solidFill>
                  <a:schemeClr val="accent1">
                    <a:lumMod val="40000"/>
                    <a:lumOff val="60000"/>
                  </a:schemeClr>
                </a:solidFill>
                <a:effectLst/>
                <a:latin typeface="Arial" pitchFamily="34" charset="0"/>
                <a:cs typeface="Arial" pitchFamily="34" charset="0"/>
              </a:rPr>
              <a:t>prometió luchar contra la corrupción y llamó al consenso</a:t>
            </a:r>
            <a:r>
              <a:rPr lang="es-AR" sz="2800" b="1" dirty="0" smtClean="0">
                <a:solidFill>
                  <a:schemeClr val="accent1">
                    <a:lumMod val="40000"/>
                    <a:lumOff val="60000"/>
                  </a:schemeClr>
                </a:solidFill>
                <a:effectLst/>
                <a:latin typeface="Arial" pitchFamily="34" charset="0"/>
                <a:cs typeface="Arial" pitchFamily="34" charset="0"/>
              </a:rPr>
              <a:t>”</a:t>
            </a:r>
            <a:r>
              <a:rPr lang="es-AR" sz="2800" dirty="0" smtClean="0">
                <a:solidFill>
                  <a:schemeClr val="accent1">
                    <a:lumMod val="40000"/>
                    <a:lumOff val="60000"/>
                  </a:schemeClr>
                </a:solidFill>
                <a:latin typeface="Arial" pitchFamily="34" charset="0"/>
                <a:cs typeface="Arial" pitchFamily="34" charset="0"/>
              </a:rPr>
              <a:t> </a:t>
            </a:r>
            <a:endParaRPr lang="es-AR" sz="2800" dirty="0">
              <a:solidFill>
                <a:schemeClr val="accent1">
                  <a:lumMod val="40000"/>
                  <a:lumOff val="60000"/>
                </a:schemeClr>
              </a:solidFill>
              <a:latin typeface="Arial" pitchFamily="34" charset="0"/>
              <a:cs typeface="Arial" pitchFamily="34" charset="0"/>
            </a:endParaRPr>
          </a:p>
        </p:txBody>
      </p:sp>
      <p:sp>
        <p:nvSpPr>
          <p:cNvPr id="3" name="2 Rectángulo"/>
          <p:cNvSpPr/>
          <p:nvPr/>
        </p:nvSpPr>
        <p:spPr>
          <a:xfrm>
            <a:off x="179512" y="2276872"/>
            <a:ext cx="8856984" cy="4154984"/>
          </a:xfrm>
          <a:prstGeom prst="rect">
            <a:avLst/>
          </a:prstGeom>
        </p:spPr>
        <p:txBody>
          <a:bodyPr wrap="square">
            <a:spAutoFit/>
          </a:bodyPr>
          <a:lstStyle/>
          <a:p>
            <a:r>
              <a:rPr lang="es-AR" sz="2400" dirty="0" err="1" smtClean="0">
                <a:latin typeface="Arial" pitchFamily="34" charset="0"/>
                <a:cs typeface="Arial" pitchFamily="34" charset="0"/>
              </a:rPr>
              <a:t>Macri</a:t>
            </a:r>
            <a:r>
              <a:rPr lang="es-AR" sz="2400" dirty="0" smtClean="0">
                <a:latin typeface="Arial" pitchFamily="34" charset="0"/>
                <a:cs typeface="Arial" pitchFamily="34" charset="0"/>
              </a:rPr>
              <a:t> es sujeto </a:t>
            </a:r>
            <a:r>
              <a:rPr lang="es-AR" sz="2400" dirty="0">
                <a:latin typeface="Arial" pitchFamily="34" charset="0"/>
                <a:cs typeface="Arial" pitchFamily="34" charset="0"/>
              </a:rPr>
              <a:t>de dos procesos coordinados, </a:t>
            </a:r>
            <a:r>
              <a:rPr lang="es-AR" sz="2400" i="1" dirty="0">
                <a:latin typeface="Arial" pitchFamily="34" charset="0"/>
                <a:cs typeface="Arial" pitchFamily="34" charset="0"/>
              </a:rPr>
              <a:t>prometer</a:t>
            </a:r>
            <a:r>
              <a:rPr lang="es-AR" sz="2400" dirty="0">
                <a:latin typeface="Arial" pitchFamily="34" charset="0"/>
                <a:cs typeface="Arial" pitchFamily="34" charset="0"/>
              </a:rPr>
              <a:t> y </a:t>
            </a:r>
            <a:r>
              <a:rPr lang="es-AR" sz="2400" i="1" dirty="0">
                <a:latin typeface="Arial" pitchFamily="34" charset="0"/>
                <a:cs typeface="Arial" pitchFamily="34" charset="0"/>
              </a:rPr>
              <a:t>llamar al consenso</a:t>
            </a:r>
            <a:r>
              <a:rPr lang="es-AR" sz="2400" dirty="0">
                <a:latin typeface="Arial" pitchFamily="34" charset="0"/>
                <a:cs typeface="Arial" pitchFamily="34" charset="0"/>
              </a:rPr>
              <a:t>. </a:t>
            </a:r>
            <a:endParaRPr lang="es-AR" sz="2400" dirty="0" smtClean="0">
              <a:latin typeface="Arial" pitchFamily="34" charset="0"/>
              <a:cs typeface="Arial" pitchFamily="34" charset="0"/>
            </a:endParaRPr>
          </a:p>
          <a:p>
            <a:endParaRPr lang="es-AR" sz="2400" dirty="0">
              <a:latin typeface="Arial" pitchFamily="34" charset="0"/>
              <a:cs typeface="Arial" pitchFamily="34" charset="0"/>
            </a:endParaRPr>
          </a:p>
          <a:p>
            <a:pPr marL="285750" indent="-285750">
              <a:buClr>
                <a:schemeClr val="tx2">
                  <a:lumMod val="75000"/>
                </a:schemeClr>
              </a:buClr>
              <a:buFont typeface="Wingdings" pitchFamily="2" charset="2"/>
              <a:buChar char="q"/>
            </a:pPr>
            <a:r>
              <a:rPr lang="es-AR" sz="2400" dirty="0" smtClean="0">
                <a:latin typeface="Arial" pitchFamily="34" charset="0"/>
                <a:cs typeface="Arial" pitchFamily="34" charset="0"/>
              </a:rPr>
              <a:t> El </a:t>
            </a:r>
            <a:r>
              <a:rPr lang="es-AR" sz="2400" dirty="0">
                <a:latin typeface="Arial" pitchFamily="34" charset="0"/>
                <a:cs typeface="Arial" pitchFamily="34" charset="0"/>
              </a:rPr>
              <a:t>verbo "prometer" es eminentemente </a:t>
            </a:r>
            <a:r>
              <a:rPr lang="es-AR" sz="2400" dirty="0" smtClean="0">
                <a:latin typeface="Arial" pitchFamily="34" charset="0"/>
                <a:cs typeface="Arial" pitchFamily="34" charset="0"/>
              </a:rPr>
              <a:t>performativo  (el </a:t>
            </a:r>
            <a:r>
              <a:rPr lang="es-AR" sz="2400" dirty="0">
                <a:latin typeface="Arial" pitchFamily="34" charset="0"/>
                <a:cs typeface="Arial" pitchFamily="34" charset="0"/>
              </a:rPr>
              <a:t>acto de habla de la promesa pueda realizarse deben darse las condiciones necesarias, es decir que quien promete tenga la capacidad de realizar la acción y que lo que promete sea un beneficio para sus </a:t>
            </a:r>
            <a:r>
              <a:rPr lang="es-AR" sz="2400" dirty="0" smtClean="0">
                <a:latin typeface="Arial" pitchFamily="34" charset="0"/>
                <a:cs typeface="Arial" pitchFamily="34" charset="0"/>
              </a:rPr>
              <a:t>interlocutores)</a:t>
            </a:r>
          </a:p>
          <a:p>
            <a:pPr marL="285750" indent="-285750">
              <a:buClr>
                <a:schemeClr val="tx2">
                  <a:lumMod val="75000"/>
                </a:schemeClr>
              </a:buClr>
              <a:buFont typeface="Wingdings" pitchFamily="2" charset="2"/>
              <a:buChar char="q"/>
            </a:pPr>
            <a:r>
              <a:rPr lang="es-AR" sz="2400" dirty="0" smtClean="0">
                <a:latin typeface="Arial" pitchFamily="34" charset="0"/>
                <a:cs typeface="Arial" pitchFamily="34" charset="0"/>
              </a:rPr>
              <a:t> El </a:t>
            </a:r>
            <a:r>
              <a:rPr lang="es-AR" sz="2400" dirty="0">
                <a:latin typeface="Arial" pitchFamily="34" charset="0"/>
                <a:cs typeface="Arial" pitchFamily="34" charset="0"/>
              </a:rPr>
              <a:t>objeto de la promesa “luchar contra la corrupción” </a:t>
            </a:r>
            <a:r>
              <a:rPr lang="es-AR" sz="2400" dirty="0" smtClean="0">
                <a:latin typeface="Arial" pitchFamily="34" charset="0"/>
                <a:cs typeface="Arial" pitchFamily="34" charset="0"/>
              </a:rPr>
              <a:t>y </a:t>
            </a:r>
            <a:r>
              <a:rPr lang="es-AR" sz="2400" dirty="0">
                <a:latin typeface="Arial" pitchFamily="34" charset="0"/>
                <a:cs typeface="Arial" pitchFamily="34" charset="0"/>
              </a:rPr>
              <a:t>el segundo proceso “llamar al consenso” </a:t>
            </a:r>
            <a:r>
              <a:rPr lang="es-AR" sz="2400" dirty="0" smtClean="0">
                <a:latin typeface="Arial" pitchFamily="34" charset="0"/>
                <a:cs typeface="Arial" pitchFamily="34" charset="0"/>
              </a:rPr>
              <a:t>    </a:t>
            </a:r>
            <a:r>
              <a:rPr lang="es-AR" sz="2400" dirty="0">
                <a:latin typeface="Arial" pitchFamily="34" charset="0"/>
                <a:cs typeface="Arial" pitchFamily="34" charset="0"/>
              </a:rPr>
              <a:t> </a:t>
            </a:r>
            <a:r>
              <a:rPr lang="es-AR" sz="2400" dirty="0" smtClean="0">
                <a:latin typeface="Arial" pitchFamily="34" charset="0"/>
                <a:cs typeface="Arial" pitchFamily="34" charset="0"/>
              </a:rPr>
              <a:t>            contenidos </a:t>
            </a:r>
            <a:r>
              <a:rPr lang="es-AR" sz="2400" dirty="0">
                <a:latin typeface="Arial" pitchFamily="34" charset="0"/>
                <a:cs typeface="Arial" pitchFamily="34" charset="0"/>
              </a:rPr>
              <a:t>implícitos</a:t>
            </a:r>
          </a:p>
        </p:txBody>
      </p:sp>
      <p:sp>
        <p:nvSpPr>
          <p:cNvPr id="4" name="3 Flecha derecha"/>
          <p:cNvSpPr/>
          <p:nvPr/>
        </p:nvSpPr>
        <p:spPr>
          <a:xfrm>
            <a:off x="6084168" y="5661248"/>
            <a:ext cx="834392" cy="360040"/>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00B0F0"/>
              </a:solidFill>
            </a:endParaRPr>
          </a:p>
        </p:txBody>
      </p:sp>
    </p:spTree>
    <p:extLst>
      <p:ext uri="{BB962C8B-B14F-4D97-AF65-F5344CB8AC3E}">
        <p14:creationId xmlns:p14="http://schemas.microsoft.com/office/powerpoint/2010/main" val="28288643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80920" cy="936104"/>
          </a:xfrm>
        </p:spPr>
        <p:txBody>
          <a:bodyPr/>
          <a:lstStyle/>
          <a:p>
            <a:r>
              <a:rPr lang="es-AR" sz="3200" b="1" dirty="0" smtClean="0">
                <a:solidFill>
                  <a:srgbClr val="00B0F0"/>
                </a:solidFill>
                <a:effectLst/>
                <a:latin typeface="Arial" pitchFamily="34" charset="0"/>
                <a:cs typeface="Arial" pitchFamily="34" charset="0"/>
              </a:rPr>
              <a:t>Presupuestos</a:t>
            </a:r>
            <a:endParaRPr lang="es-AR" sz="3200" b="1" dirty="0">
              <a:solidFill>
                <a:srgbClr val="00B0F0"/>
              </a:solidFill>
              <a:effectLst/>
              <a:latin typeface="Arial" pitchFamily="34" charset="0"/>
              <a:cs typeface="Arial" pitchFamily="34" charset="0"/>
            </a:endParaRPr>
          </a:p>
        </p:txBody>
      </p:sp>
      <p:sp>
        <p:nvSpPr>
          <p:cNvPr id="3" name="2 Rectángulo"/>
          <p:cNvSpPr/>
          <p:nvPr/>
        </p:nvSpPr>
        <p:spPr>
          <a:xfrm>
            <a:off x="179512" y="1124744"/>
            <a:ext cx="8640960" cy="1754326"/>
          </a:xfrm>
          <a:prstGeom prst="rect">
            <a:avLst/>
          </a:prstGeom>
        </p:spPr>
        <p:txBody>
          <a:bodyPr wrap="square">
            <a:spAutoFit/>
          </a:bodyPr>
          <a:lstStyle/>
          <a:p>
            <a:endParaRPr lang="es-AR" dirty="0"/>
          </a:p>
          <a:p>
            <a:pPr marL="285750" indent="-285750">
              <a:buClr>
                <a:schemeClr val="tx2">
                  <a:lumMod val="75000"/>
                </a:schemeClr>
              </a:buClr>
              <a:buSzPct val="99000"/>
              <a:buFont typeface="Wingdings" pitchFamily="2" charset="2"/>
              <a:buChar char="q"/>
            </a:pPr>
            <a:r>
              <a:rPr lang="es-AR" b="1" dirty="0" smtClean="0">
                <a:latin typeface="Arial" pitchFamily="34" charset="0"/>
                <a:cs typeface="Arial" pitchFamily="34" charset="0"/>
              </a:rPr>
              <a:t>de qué se habla cuando se dice un sustantivo abstracto como “corrupción”, sin ninguna construcción que determine o especifique referencias</a:t>
            </a:r>
          </a:p>
          <a:p>
            <a:pPr marL="285750" indent="-285750">
              <a:buClr>
                <a:schemeClr val="tx2">
                  <a:lumMod val="75000"/>
                </a:schemeClr>
              </a:buClr>
              <a:buSzPct val="99000"/>
              <a:buFont typeface="Wingdings" pitchFamily="2" charset="2"/>
              <a:buChar char="q"/>
            </a:pPr>
            <a:endParaRPr lang="es-AR" b="1" dirty="0">
              <a:latin typeface="Arial" pitchFamily="34" charset="0"/>
              <a:cs typeface="Arial" pitchFamily="34" charset="0"/>
            </a:endParaRPr>
          </a:p>
          <a:p>
            <a:pPr marL="285750" indent="-285750">
              <a:buClr>
                <a:schemeClr val="tx2">
                  <a:lumMod val="75000"/>
                </a:schemeClr>
              </a:buClr>
              <a:buSzPct val="99000"/>
              <a:buFont typeface="Wingdings" pitchFamily="2" charset="2"/>
              <a:buChar char="q"/>
            </a:pPr>
            <a:r>
              <a:rPr lang="es-AR" b="1" dirty="0" smtClean="0">
                <a:latin typeface="Arial" pitchFamily="34" charset="0"/>
                <a:cs typeface="Arial" pitchFamily="34" charset="0"/>
              </a:rPr>
              <a:t>los alcances de “llamar al consenso”</a:t>
            </a:r>
            <a:endParaRPr lang="es-AR" b="1" dirty="0">
              <a:latin typeface="Arial" pitchFamily="34" charset="0"/>
              <a:cs typeface="Arial" pitchFamily="34" charset="0"/>
            </a:endParaRPr>
          </a:p>
        </p:txBody>
      </p:sp>
      <p:sp>
        <p:nvSpPr>
          <p:cNvPr id="4" name="3 Rectángulo"/>
          <p:cNvSpPr/>
          <p:nvPr/>
        </p:nvSpPr>
        <p:spPr>
          <a:xfrm>
            <a:off x="247730" y="2855477"/>
            <a:ext cx="8784976" cy="2308324"/>
          </a:xfrm>
          <a:prstGeom prst="rect">
            <a:avLst/>
          </a:prstGeom>
        </p:spPr>
        <p:txBody>
          <a:bodyPr wrap="square">
            <a:spAutoFit/>
          </a:bodyPr>
          <a:lstStyle/>
          <a:p>
            <a:pPr marL="342900" indent="-342900">
              <a:buClr>
                <a:srgbClr val="00B0F0"/>
              </a:buClr>
              <a:buSzPct val="107000"/>
              <a:buFont typeface="Wingdings" pitchFamily="2" charset="2"/>
              <a:buChar char="v"/>
            </a:pPr>
            <a:endParaRPr lang="es-AR" sz="2400" b="1" dirty="0">
              <a:solidFill>
                <a:srgbClr val="00B0F0"/>
              </a:solidFill>
              <a:latin typeface="Arial" pitchFamily="34" charset="0"/>
              <a:cs typeface="Arial" pitchFamily="34" charset="0"/>
            </a:endParaRPr>
          </a:p>
          <a:p>
            <a:pPr marL="342900" indent="-342900">
              <a:buClr>
                <a:srgbClr val="00B0F0"/>
              </a:buClr>
              <a:buSzPct val="107000"/>
              <a:buFont typeface="Wingdings" pitchFamily="2" charset="2"/>
              <a:buChar char="v"/>
            </a:pPr>
            <a:r>
              <a:rPr lang="es-AR" sz="2400" b="1" dirty="0" smtClean="0">
                <a:solidFill>
                  <a:srgbClr val="00B0F0"/>
                </a:solidFill>
                <a:latin typeface="Arial" pitchFamily="34" charset="0"/>
                <a:cs typeface="Arial" pitchFamily="34" charset="0"/>
              </a:rPr>
              <a:t>Isotopía léxica		</a:t>
            </a:r>
            <a:r>
              <a:rPr lang="es-AR" sz="2400" b="1" dirty="0" smtClean="0">
                <a:solidFill>
                  <a:schemeClr val="accent1">
                    <a:lumMod val="40000"/>
                    <a:lumOff val="60000"/>
                  </a:schemeClr>
                </a:solidFill>
                <a:latin typeface="Arial" pitchFamily="34" charset="0"/>
                <a:cs typeface="Arial" pitchFamily="34" charset="0"/>
              </a:rPr>
              <a:t> marca una posición ideológica y se presenta en un juego alternativo con una terminología diferente rechazada explícitamente u omitida, pero aludida:</a:t>
            </a:r>
          </a:p>
          <a:p>
            <a:pPr marL="342900" indent="-342900">
              <a:buClr>
                <a:srgbClr val="00B0F0"/>
              </a:buClr>
              <a:buSzPct val="107000"/>
              <a:buFont typeface="Wingdings" pitchFamily="2" charset="2"/>
              <a:buChar char="v"/>
            </a:pPr>
            <a:endParaRPr lang="es-AR" sz="2400" b="1" dirty="0">
              <a:solidFill>
                <a:schemeClr val="accent1">
                  <a:lumMod val="40000"/>
                  <a:lumOff val="60000"/>
                </a:schemeClr>
              </a:solidFill>
              <a:latin typeface="Arial" pitchFamily="34" charset="0"/>
              <a:cs typeface="Arial" pitchFamily="34" charset="0"/>
            </a:endParaRPr>
          </a:p>
        </p:txBody>
      </p:sp>
      <p:sp>
        <p:nvSpPr>
          <p:cNvPr id="5" name="4 Rectángulo"/>
          <p:cNvSpPr/>
          <p:nvPr/>
        </p:nvSpPr>
        <p:spPr>
          <a:xfrm>
            <a:off x="1577434" y="5013176"/>
            <a:ext cx="7485042" cy="1015663"/>
          </a:xfrm>
          <a:prstGeom prst="rect">
            <a:avLst/>
          </a:prstGeom>
        </p:spPr>
        <p:txBody>
          <a:bodyPr wrap="square">
            <a:spAutoFit/>
          </a:bodyPr>
          <a:lstStyle/>
          <a:p>
            <a:r>
              <a:rPr lang="es-AR" sz="2000" b="1" i="1" dirty="0" smtClean="0">
                <a:solidFill>
                  <a:schemeClr val="accent1">
                    <a:lumMod val="60000"/>
                    <a:lumOff val="40000"/>
                  </a:schemeClr>
                </a:solidFill>
                <a:latin typeface="Arial" pitchFamily="34" charset="0"/>
                <a:cs typeface="Arial" pitchFamily="34" charset="0"/>
              </a:rPr>
              <a:t>	</a:t>
            </a:r>
            <a:r>
              <a:rPr lang="es-AR" sz="2000" b="1" i="1" dirty="0" smtClean="0">
                <a:solidFill>
                  <a:schemeClr val="tx2">
                    <a:lumMod val="75000"/>
                  </a:schemeClr>
                </a:solidFill>
                <a:latin typeface="Arial" pitchFamily="34" charset="0"/>
                <a:cs typeface="Arial" pitchFamily="34" charset="0"/>
              </a:rPr>
              <a:t>consenso, diálogo, unidad, luchar contra la 	corrupción, convivencia política, diálogo 	político, luchar contra los narcos, diálogo social… </a:t>
            </a:r>
            <a:endParaRPr lang="es-AR" sz="2000" b="1" i="1" dirty="0">
              <a:solidFill>
                <a:schemeClr val="tx2">
                  <a:lumMod val="75000"/>
                </a:schemeClr>
              </a:solidFill>
              <a:latin typeface="Arial" pitchFamily="34" charset="0"/>
              <a:cs typeface="Arial" pitchFamily="34" charset="0"/>
            </a:endParaRPr>
          </a:p>
        </p:txBody>
      </p:sp>
      <p:sp>
        <p:nvSpPr>
          <p:cNvPr id="6" name="5 Flecha derecha"/>
          <p:cNvSpPr/>
          <p:nvPr/>
        </p:nvSpPr>
        <p:spPr>
          <a:xfrm>
            <a:off x="2987824" y="3356992"/>
            <a:ext cx="834392" cy="2971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38874309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 calcmode="lin" valueType="num">
                                      <p:cBhvr>
                                        <p:cTn id="29"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0"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31"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32" dur="10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barn(inVertical)">
                                      <p:cBhvr>
                                        <p:cTn id="3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764704"/>
            <a:ext cx="9144000" cy="2380208"/>
          </a:xfrm>
        </p:spPr>
        <p:txBody>
          <a:bodyPr/>
          <a:lstStyle/>
          <a:p>
            <a:r>
              <a:rPr lang="es-AR" sz="3200" b="1" i="1" dirty="0">
                <a:solidFill>
                  <a:srgbClr val="00B0F0"/>
                </a:solidFill>
                <a:effectLst/>
                <a:latin typeface="Arial" pitchFamily="34" charset="0"/>
                <a:cs typeface="Arial" pitchFamily="34" charset="0"/>
              </a:rPr>
              <a:t>PÁGINA/12</a:t>
            </a:r>
            <a:r>
              <a:rPr lang="es-AR" dirty="0">
                <a:latin typeface="Arial" pitchFamily="34" charset="0"/>
                <a:cs typeface="Arial" pitchFamily="34" charset="0"/>
              </a:rPr>
              <a:t/>
            </a:r>
            <a:br>
              <a:rPr lang="es-AR" dirty="0">
                <a:latin typeface="Arial" pitchFamily="34" charset="0"/>
                <a:cs typeface="Arial" pitchFamily="34" charset="0"/>
              </a:rPr>
            </a:br>
            <a:r>
              <a:rPr lang="es-AR" sz="2800" b="1" dirty="0">
                <a:solidFill>
                  <a:schemeClr val="accent1">
                    <a:lumMod val="40000"/>
                    <a:lumOff val="60000"/>
                  </a:schemeClr>
                </a:solidFill>
                <a:effectLst/>
                <a:latin typeface="Arial" pitchFamily="34" charset="0"/>
                <a:cs typeface="Arial" pitchFamily="34" charset="0"/>
              </a:rPr>
              <a:t>“El show debe continuar</a:t>
            </a:r>
            <a:r>
              <a:rPr lang="es-AR" sz="2800" b="1" dirty="0" smtClean="0">
                <a:solidFill>
                  <a:schemeClr val="accent1">
                    <a:lumMod val="40000"/>
                    <a:lumOff val="60000"/>
                  </a:schemeClr>
                </a:solidFill>
                <a:effectLst/>
                <a:latin typeface="Arial" pitchFamily="34" charset="0"/>
                <a:cs typeface="Arial" pitchFamily="34" charset="0"/>
              </a:rPr>
              <a:t>”</a:t>
            </a:r>
            <a:r>
              <a:rPr lang="es-AR" sz="2800" b="1" dirty="0">
                <a:solidFill>
                  <a:schemeClr val="accent1">
                    <a:lumMod val="40000"/>
                    <a:lumOff val="60000"/>
                  </a:schemeClr>
                </a:solidFill>
                <a:effectLst/>
                <a:latin typeface="Arial" pitchFamily="34" charset="0"/>
                <a:cs typeface="Arial" pitchFamily="34" charset="0"/>
              </a:rPr>
              <a:t/>
            </a:r>
            <a:br>
              <a:rPr lang="es-AR" sz="2800" b="1" dirty="0">
                <a:solidFill>
                  <a:schemeClr val="accent1">
                    <a:lumMod val="40000"/>
                    <a:lumOff val="60000"/>
                  </a:schemeClr>
                </a:solidFill>
                <a:effectLst/>
                <a:latin typeface="Arial" pitchFamily="34" charset="0"/>
                <a:cs typeface="Arial" pitchFamily="34" charset="0"/>
              </a:rPr>
            </a:br>
            <a:r>
              <a:rPr lang="es-AR" sz="2800" b="1" dirty="0" smtClean="0">
                <a:solidFill>
                  <a:schemeClr val="accent1">
                    <a:lumMod val="40000"/>
                    <a:lumOff val="60000"/>
                  </a:schemeClr>
                </a:solidFill>
                <a:effectLst/>
                <a:latin typeface="Arial" pitchFamily="34" charset="0"/>
                <a:cs typeface="Arial" pitchFamily="34" charset="0"/>
              </a:rPr>
              <a:t>	</a:t>
            </a:r>
            <a:r>
              <a:rPr lang="es-AR" sz="2000" b="1" dirty="0" smtClean="0">
                <a:solidFill>
                  <a:schemeClr val="accent1">
                    <a:lumMod val="40000"/>
                    <a:lumOff val="60000"/>
                  </a:schemeClr>
                </a:solidFill>
                <a:effectLst/>
                <a:latin typeface="Arial" pitchFamily="34" charset="0"/>
                <a:cs typeface="Arial" pitchFamily="34" charset="0"/>
              </a:rPr>
              <a:t>“</a:t>
            </a:r>
            <a:r>
              <a:rPr lang="es-AR" sz="2000" b="1" dirty="0" err="1">
                <a:solidFill>
                  <a:schemeClr val="accent1">
                    <a:lumMod val="40000"/>
                    <a:lumOff val="60000"/>
                  </a:schemeClr>
                </a:solidFill>
                <a:effectLst/>
                <a:latin typeface="Arial" pitchFamily="34" charset="0"/>
                <a:cs typeface="Arial" pitchFamily="34" charset="0"/>
              </a:rPr>
              <a:t>Macri</a:t>
            </a:r>
            <a:r>
              <a:rPr lang="es-AR" sz="2000" b="1" dirty="0">
                <a:solidFill>
                  <a:schemeClr val="accent1">
                    <a:lumMod val="40000"/>
                    <a:lumOff val="60000"/>
                  </a:schemeClr>
                </a:solidFill>
                <a:effectLst/>
                <a:latin typeface="Arial" pitchFamily="34" charset="0"/>
                <a:cs typeface="Arial" pitchFamily="34" charset="0"/>
              </a:rPr>
              <a:t> empezó su presidencia con un discurso de campaña. El </a:t>
            </a:r>
            <a:r>
              <a:rPr lang="es-AR" sz="2000" b="1" dirty="0" smtClean="0">
                <a:solidFill>
                  <a:schemeClr val="accent1">
                    <a:lumMod val="40000"/>
                    <a:lumOff val="60000"/>
                  </a:schemeClr>
                </a:solidFill>
                <a:effectLst/>
                <a:latin typeface="Arial" pitchFamily="34" charset="0"/>
                <a:cs typeface="Arial" pitchFamily="34" charset="0"/>
              </a:rPr>
              <a:t>	debut </a:t>
            </a:r>
            <a:r>
              <a:rPr lang="es-AR" sz="2000" b="1" dirty="0">
                <a:solidFill>
                  <a:schemeClr val="accent1">
                    <a:lumMod val="40000"/>
                    <a:lumOff val="60000"/>
                  </a:schemeClr>
                </a:solidFill>
                <a:effectLst/>
                <a:latin typeface="Arial" pitchFamily="34" charset="0"/>
                <a:cs typeface="Arial" pitchFamily="34" charset="0"/>
              </a:rPr>
              <a:t>presidencial mantuvo los ejes electorales. El discurso ante </a:t>
            </a:r>
            <a:r>
              <a:rPr lang="es-AR" sz="2000" b="1" dirty="0" smtClean="0">
                <a:solidFill>
                  <a:schemeClr val="accent1">
                    <a:lumMod val="40000"/>
                    <a:lumOff val="60000"/>
                  </a:schemeClr>
                </a:solidFill>
                <a:effectLst/>
                <a:latin typeface="Arial" pitchFamily="34" charset="0"/>
                <a:cs typeface="Arial" pitchFamily="34" charset="0"/>
              </a:rPr>
              <a:t>	la </a:t>
            </a:r>
            <a:r>
              <a:rPr lang="es-AR" sz="2000" b="1" dirty="0">
                <a:solidFill>
                  <a:schemeClr val="accent1">
                    <a:lumMod val="40000"/>
                    <a:lumOff val="60000"/>
                  </a:schemeClr>
                </a:solidFill>
                <a:effectLst/>
                <a:latin typeface="Arial" pitchFamily="34" charset="0"/>
                <a:cs typeface="Arial" pitchFamily="34" charset="0"/>
              </a:rPr>
              <a:t>Asamblea Legislativa y el que dirigió desde el balcón de la </a:t>
            </a:r>
            <a:r>
              <a:rPr lang="es-AR" sz="2000" b="1" dirty="0" smtClean="0">
                <a:solidFill>
                  <a:schemeClr val="accent1">
                    <a:lumMod val="40000"/>
                    <a:lumOff val="60000"/>
                  </a:schemeClr>
                </a:solidFill>
                <a:effectLst/>
                <a:latin typeface="Arial" pitchFamily="34" charset="0"/>
                <a:cs typeface="Arial" pitchFamily="34" charset="0"/>
              </a:rPr>
              <a:t>	Rosada</a:t>
            </a:r>
            <a:r>
              <a:rPr lang="es-AR" sz="2000" b="1" dirty="0">
                <a:solidFill>
                  <a:schemeClr val="accent1">
                    <a:lumMod val="40000"/>
                    <a:lumOff val="60000"/>
                  </a:schemeClr>
                </a:solidFill>
                <a:effectLst/>
                <a:latin typeface="Arial" pitchFamily="34" charset="0"/>
                <a:cs typeface="Arial" pitchFamily="34" charset="0"/>
              </a:rPr>
              <a:t>, con baile incluido, repitieron la generalidad que </a:t>
            </a:r>
            <a:r>
              <a:rPr lang="es-AR" sz="2000" b="1" dirty="0" smtClean="0">
                <a:solidFill>
                  <a:schemeClr val="accent1">
                    <a:lumMod val="40000"/>
                    <a:lumOff val="60000"/>
                  </a:schemeClr>
                </a:solidFill>
                <a:effectLst/>
                <a:latin typeface="Arial" pitchFamily="34" charset="0"/>
                <a:cs typeface="Arial" pitchFamily="34" charset="0"/>
              </a:rPr>
              <a:t>	caracterizó </a:t>
            </a:r>
            <a:r>
              <a:rPr lang="es-AR" sz="2000" b="1" dirty="0">
                <a:solidFill>
                  <a:schemeClr val="accent1">
                    <a:lumMod val="40000"/>
                    <a:lumOff val="60000"/>
                  </a:schemeClr>
                </a:solidFill>
                <a:effectLst/>
                <a:latin typeface="Arial" pitchFamily="34" charset="0"/>
                <a:cs typeface="Arial" pitchFamily="34" charset="0"/>
              </a:rPr>
              <a:t>la campaña. Quedaron pospuestas las definiciones </a:t>
            </a:r>
            <a:r>
              <a:rPr lang="es-AR" sz="2000" b="1" dirty="0" smtClean="0">
                <a:solidFill>
                  <a:schemeClr val="accent1">
                    <a:lumMod val="40000"/>
                    <a:lumOff val="60000"/>
                  </a:schemeClr>
                </a:solidFill>
                <a:effectLst/>
                <a:latin typeface="Arial" pitchFamily="34" charset="0"/>
                <a:cs typeface="Arial" pitchFamily="34" charset="0"/>
              </a:rPr>
              <a:t>	políticas </a:t>
            </a:r>
            <a:r>
              <a:rPr lang="es-AR" sz="2000" b="1" dirty="0">
                <a:solidFill>
                  <a:schemeClr val="accent1">
                    <a:lumMod val="40000"/>
                    <a:lumOff val="60000"/>
                  </a:schemeClr>
                </a:solidFill>
                <a:effectLst/>
                <a:latin typeface="Arial" pitchFamily="34" charset="0"/>
                <a:cs typeface="Arial" pitchFamily="34" charset="0"/>
              </a:rPr>
              <a:t>y económicas</a:t>
            </a:r>
            <a:r>
              <a:rPr lang="es-AR" sz="2000" b="1" dirty="0" smtClean="0">
                <a:solidFill>
                  <a:schemeClr val="accent1">
                    <a:lumMod val="40000"/>
                    <a:lumOff val="60000"/>
                  </a:schemeClr>
                </a:solidFill>
                <a:effectLst/>
                <a:latin typeface="Arial" pitchFamily="34" charset="0"/>
                <a:cs typeface="Arial" pitchFamily="34" charset="0"/>
              </a:rPr>
              <a:t>.”</a:t>
            </a:r>
            <a:endParaRPr lang="es-AR" sz="2000" b="1" dirty="0">
              <a:solidFill>
                <a:schemeClr val="accent1">
                  <a:lumMod val="40000"/>
                  <a:lumOff val="60000"/>
                </a:schemeClr>
              </a:solidFill>
              <a:effectLst/>
              <a:latin typeface="Arial" pitchFamily="34" charset="0"/>
              <a:cs typeface="Arial" pitchFamily="34" charset="0"/>
            </a:endParaRPr>
          </a:p>
        </p:txBody>
      </p:sp>
      <p:sp>
        <p:nvSpPr>
          <p:cNvPr id="3" name="2 Rectángulo"/>
          <p:cNvSpPr/>
          <p:nvPr/>
        </p:nvSpPr>
        <p:spPr>
          <a:xfrm>
            <a:off x="179512" y="3650592"/>
            <a:ext cx="9577064" cy="2585323"/>
          </a:xfrm>
          <a:prstGeom prst="rect">
            <a:avLst/>
          </a:prstGeom>
        </p:spPr>
        <p:txBody>
          <a:bodyPr wrap="square">
            <a:spAutoFit/>
          </a:bodyPr>
          <a:lstStyle/>
          <a:p>
            <a:pPr marL="342900" indent="-342900">
              <a:buClr>
                <a:srgbClr val="00B0F0"/>
              </a:buClr>
              <a:buFont typeface="Wingdings" pitchFamily="2" charset="2"/>
              <a:buChar char="q"/>
            </a:pPr>
            <a:r>
              <a:rPr lang="es-AR" b="1" dirty="0">
                <a:latin typeface="Arial" pitchFamily="34" charset="0"/>
                <a:cs typeface="Arial" pitchFamily="34" charset="0"/>
              </a:rPr>
              <a:t>M</a:t>
            </a:r>
            <a:r>
              <a:rPr lang="es-AR" b="1" dirty="0" smtClean="0">
                <a:latin typeface="Arial" pitchFamily="34" charset="0"/>
                <a:cs typeface="Arial" pitchFamily="34" charset="0"/>
              </a:rPr>
              <a:t>ecanismo semiológico connotativo             	</a:t>
            </a:r>
          </a:p>
          <a:p>
            <a:pPr>
              <a:buClr>
                <a:srgbClr val="00B0F0"/>
              </a:buClr>
            </a:pPr>
            <a:r>
              <a:rPr lang="es-AR" b="1" dirty="0">
                <a:latin typeface="Arial" pitchFamily="34" charset="0"/>
                <a:cs typeface="Arial" pitchFamily="34" charset="0"/>
              </a:rPr>
              <a:t> </a:t>
            </a:r>
            <a:r>
              <a:rPr lang="es-AR" b="1" dirty="0" smtClean="0">
                <a:latin typeface="Arial" pitchFamily="34" charset="0"/>
                <a:cs typeface="Arial" pitchFamily="34" charset="0"/>
              </a:rPr>
              <a:t>    (característica diferencial del medio)</a:t>
            </a:r>
          </a:p>
          <a:p>
            <a:pPr>
              <a:buClr>
                <a:srgbClr val="00B0F0"/>
              </a:buClr>
            </a:pPr>
            <a:endParaRPr lang="es-AR" b="1" dirty="0" smtClean="0">
              <a:latin typeface="Arial" pitchFamily="34" charset="0"/>
              <a:cs typeface="Arial" pitchFamily="34" charset="0"/>
            </a:endParaRPr>
          </a:p>
          <a:p>
            <a:pPr marL="342900" indent="-342900">
              <a:buClr>
                <a:srgbClr val="00B0F0"/>
              </a:buClr>
              <a:buFont typeface="Wingdings" pitchFamily="2" charset="2"/>
              <a:buChar char="q"/>
            </a:pPr>
            <a:r>
              <a:rPr lang="es-AR" b="1" dirty="0" smtClean="0">
                <a:latin typeface="Arial" pitchFamily="34" charset="0"/>
                <a:cs typeface="Arial" pitchFamily="34" charset="0"/>
              </a:rPr>
              <a:t>Sentido sugerido y aleatorio, como lo es su decodificación</a:t>
            </a:r>
          </a:p>
          <a:p>
            <a:pPr>
              <a:buClr>
                <a:srgbClr val="00B0F0"/>
              </a:buClr>
            </a:pPr>
            <a:r>
              <a:rPr lang="es-AR" b="1" dirty="0" smtClean="0">
                <a:latin typeface="Arial" pitchFamily="34" charset="0"/>
                <a:cs typeface="Arial" pitchFamily="34" charset="0"/>
              </a:rPr>
              <a:t>     (requiere competencia pragmática)</a:t>
            </a:r>
          </a:p>
          <a:p>
            <a:pPr marL="342900" indent="-342900">
              <a:buClr>
                <a:srgbClr val="00B0F0"/>
              </a:buClr>
              <a:buFont typeface="Wingdings" pitchFamily="2" charset="2"/>
              <a:buChar char="q"/>
            </a:pPr>
            <a:endParaRPr lang="es-AR" b="1" dirty="0">
              <a:latin typeface="Arial" pitchFamily="34" charset="0"/>
              <a:cs typeface="Arial" pitchFamily="34" charset="0"/>
            </a:endParaRPr>
          </a:p>
          <a:p>
            <a:pPr marL="342900" indent="-342900">
              <a:buClr>
                <a:srgbClr val="00B0F0"/>
              </a:buClr>
              <a:buFont typeface="Wingdings" pitchFamily="2" charset="2"/>
              <a:buChar char="q"/>
            </a:pPr>
            <a:r>
              <a:rPr lang="es-AR" b="1" dirty="0" smtClean="0">
                <a:latin typeface="Arial" pitchFamily="34" charset="0"/>
                <a:cs typeface="Arial" pitchFamily="34" charset="0"/>
              </a:rPr>
              <a:t>Escasa información (titulares connotativos)                decodificación incierta </a:t>
            </a:r>
          </a:p>
          <a:p>
            <a:pPr marL="342900" indent="-342900">
              <a:buClr>
                <a:srgbClr val="00B0F0"/>
              </a:buClr>
              <a:buFont typeface="Wingdings" pitchFamily="2" charset="2"/>
              <a:buChar char="q"/>
            </a:pPr>
            <a:endParaRPr lang="es-AR" b="1" dirty="0" smtClean="0">
              <a:latin typeface="Arial" pitchFamily="34" charset="0"/>
              <a:cs typeface="Arial" pitchFamily="34" charset="0"/>
            </a:endParaRPr>
          </a:p>
          <a:p>
            <a:pPr marL="342900" indent="-342900">
              <a:buClr>
                <a:srgbClr val="00B0F0"/>
              </a:buClr>
              <a:buFont typeface="Wingdings" pitchFamily="2" charset="2"/>
              <a:buChar char="q"/>
            </a:pPr>
            <a:r>
              <a:rPr lang="es-AR" b="1" dirty="0" smtClean="0">
                <a:latin typeface="Arial" pitchFamily="34" charset="0"/>
                <a:cs typeface="Arial" pitchFamily="34" charset="0"/>
              </a:rPr>
              <a:t>Volanta </a:t>
            </a:r>
            <a:r>
              <a:rPr lang="es-AR" b="1" dirty="0">
                <a:latin typeface="Arial" pitchFamily="34" charset="0"/>
                <a:cs typeface="Arial" pitchFamily="34" charset="0"/>
              </a:rPr>
              <a:t>(</a:t>
            </a:r>
            <a:r>
              <a:rPr lang="es-AR" b="1" dirty="0" smtClean="0">
                <a:latin typeface="Arial" pitchFamily="34" charset="0"/>
                <a:cs typeface="Arial" pitchFamily="34" charset="0"/>
              </a:rPr>
              <a:t>carga informativa importante)               anclaje de la decodificación</a:t>
            </a:r>
          </a:p>
        </p:txBody>
      </p:sp>
      <p:sp>
        <p:nvSpPr>
          <p:cNvPr id="4" name="3 Flecha derecha"/>
          <p:cNvSpPr/>
          <p:nvPr/>
        </p:nvSpPr>
        <p:spPr>
          <a:xfrm>
            <a:off x="5052810" y="3789040"/>
            <a:ext cx="546360" cy="284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5724128" y="3746623"/>
            <a:ext cx="1903085" cy="369332"/>
          </a:xfrm>
          <a:prstGeom prst="rect">
            <a:avLst/>
          </a:prstGeom>
        </p:spPr>
        <p:txBody>
          <a:bodyPr wrap="none">
            <a:spAutoFit/>
          </a:bodyPr>
          <a:lstStyle/>
          <a:p>
            <a:r>
              <a:rPr lang="es-AR" b="1" dirty="0" smtClean="0">
                <a:latin typeface="Arial" pitchFamily="34" charset="0"/>
                <a:cs typeface="Arial" pitchFamily="34" charset="0"/>
              </a:rPr>
              <a:t>retórica satírica</a:t>
            </a:r>
            <a:endParaRPr lang="es-AR" b="1" dirty="0">
              <a:latin typeface="Arial" pitchFamily="34" charset="0"/>
              <a:cs typeface="Arial" pitchFamily="34" charset="0"/>
            </a:endParaRPr>
          </a:p>
        </p:txBody>
      </p:sp>
      <p:sp>
        <p:nvSpPr>
          <p:cNvPr id="8" name="7 Flecha derecha"/>
          <p:cNvSpPr/>
          <p:nvPr/>
        </p:nvSpPr>
        <p:spPr>
          <a:xfrm>
            <a:off x="5594964" y="5373216"/>
            <a:ext cx="546360" cy="284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Flecha derecha"/>
          <p:cNvSpPr/>
          <p:nvPr/>
        </p:nvSpPr>
        <p:spPr>
          <a:xfrm>
            <a:off x="5052810" y="5951417"/>
            <a:ext cx="546360" cy="284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76328592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3">
                                            <p:txEl>
                                              <p:pRg st="0" end="0"/>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 calcmode="lin" valueType="num">
                                      <p:cBhvr>
                                        <p:cTn id="2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29" dur="500"/>
                                        <p:tgtEl>
                                          <p:spTgt spid="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3">
                                            <p:txEl>
                                              <p:pRg st="3" end="3"/>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p:cTn id="46"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 calcmode="lin" valueType="num">
                                      <p:cBhvr>
                                        <p:cTn id="54"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5"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6"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7"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5496" y="0"/>
            <a:ext cx="9108504" cy="6309420"/>
          </a:xfrm>
          <a:prstGeom prst="rect">
            <a:avLst/>
          </a:prstGeom>
          <a:ln>
            <a:noFill/>
          </a:ln>
        </p:spPr>
        <p:txBody>
          <a:bodyPr wrap="square">
            <a:spAutoFit/>
          </a:bodyPr>
          <a:lstStyle/>
          <a:p>
            <a:endParaRPr lang="es-AR" dirty="0" smtClean="0"/>
          </a:p>
          <a:p>
            <a:r>
              <a:rPr lang="es-AR" b="1" dirty="0" smtClean="0">
                <a:latin typeface="Arial" pitchFamily="34" charset="0"/>
                <a:cs typeface="Arial" pitchFamily="34" charset="0"/>
              </a:rPr>
              <a:t>Titular: oración de estructura canónica 	     </a:t>
            </a:r>
            <a:r>
              <a:rPr lang="es-AR" b="1" dirty="0" smtClean="0">
                <a:solidFill>
                  <a:schemeClr val="accent1">
                    <a:lumMod val="60000"/>
                    <a:lumOff val="40000"/>
                  </a:schemeClr>
                </a:solidFill>
                <a:latin typeface="Arial" pitchFamily="34" charset="0"/>
                <a:cs typeface="Arial" pitchFamily="34" charset="0"/>
              </a:rPr>
              <a:t>la perífrasis de ‘deber + infinitivo’ </a:t>
            </a:r>
          </a:p>
          <a:p>
            <a:r>
              <a:rPr lang="es-AR" b="1" dirty="0" smtClean="0">
                <a:latin typeface="Arial" pitchFamily="34" charset="0"/>
                <a:cs typeface="Arial" pitchFamily="34" charset="0"/>
              </a:rPr>
              <a:t>(rasgo semántico de ‘obligación moral) 	     </a:t>
            </a:r>
            <a:r>
              <a:rPr lang="es-AR" b="1" dirty="0" smtClean="0">
                <a:solidFill>
                  <a:srgbClr val="00B0F0"/>
                </a:solidFill>
                <a:latin typeface="Arial" pitchFamily="34" charset="0"/>
                <a:cs typeface="Arial" pitchFamily="34" charset="0"/>
              </a:rPr>
              <a:t>Modalidad deóntica</a:t>
            </a:r>
          </a:p>
          <a:p>
            <a:endParaRPr lang="es-AR" b="1" dirty="0" smtClean="0">
              <a:latin typeface="Arial" pitchFamily="34" charset="0"/>
              <a:cs typeface="Arial" pitchFamily="34" charset="0"/>
            </a:endParaRPr>
          </a:p>
          <a:p>
            <a:endParaRPr lang="es-AR" b="1" dirty="0">
              <a:latin typeface="Arial" pitchFamily="34" charset="0"/>
              <a:cs typeface="Arial" pitchFamily="34" charset="0"/>
            </a:endParaRPr>
          </a:p>
          <a:p>
            <a:r>
              <a:rPr lang="es-AR" b="1" dirty="0" smtClean="0">
                <a:solidFill>
                  <a:srgbClr val="00B0F0"/>
                </a:solidFill>
                <a:latin typeface="Arial" pitchFamily="34" charset="0"/>
                <a:cs typeface="Arial" pitchFamily="34" charset="0"/>
              </a:rPr>
              <a:t>Connotación:</a:t>
            </a:r>
            <a:r>
              <a:rPr lang="es-AR" b="1" dirty="0" smtClean="0">
                <a:latin typeface="Arial" pitchFamily="34" charset="0"/>
                <a:cs typeface="Arial" pitchFamily="34" charset="0"/>
              </a:rPr>
              <a:t> frase del mundo del espectáculo        profesionalidad de los artistas </a:t>
            </a:r>
          </a:p>
          <a:p>
            <a:r>
              <a:rPr lang="es-AR" b="1" dirty="0" smtClean="0">
                <a:latin typeface="Arial" pitchFamily="34" charset="0"/>
                <a:cs typeface="Arial" pitchFamily="34" charset="0"/>
              </a:rPr>
              <a:t>En otros ámbitos : dicho popular para expresar que en momentos difíciles, se debe recomponer el ánimo y seguir adelante  </a:t>
            </a:r>
          </a:p>
          <a:p>
            <a:endParaRPr lang="es-AR" sz="2000" b="1" dirty="0" smtClean="0">
              <a:solidFill>
                <a:srgbClr val="00B0F0"/>
              </a:solidFill>
              <a:latin typeface="Arial" pitchFamily="34" charset="0"/>
              <a:cs typeface="Arial" pitchFamily="34" charset="0"/>
            </a:endParaRPr>
          </a:p>
          <a:p>
            <a:r>
              <a:rPr lang="es-AR" sz="2400" b="1" dirty="0" smtClean="0">
                <a:solidFill>
                  <a:srgbClr val="00B0F0"/>
                </a:solidFill>
                <a:latin typeface="Arial" pitchFamily="34" charset="0"/>
                <a:cs typeface="Arial" pitchFamily="34" charset="0"/>
              </a:rPr>
              <a:t>Pragmáticamente</a:t>
            </a:r>
            <a:r>
              <a:rPr lang="es-AR" b="1" dirty="0" smtClean="0">
                <a:solidFill>
                  <a:srgbClr val="00B0F0"/>
                </a:solidFill>
                <a:latin typeface="Arial" pitchFamily="34" charset="0"/>
                <a:cs typeface="Arial" pitchFamily="34" charset="0"/>
              </a:rPr>
              <a:t>	</a:t>
            </a:r>
            <a:r>
              <a:rPr lang="es-AR" b="1" dirty="0" smtClean="0">
                <a:latin typeface="Arial" pitchFamily="34" charset="0"/>
                <a:cs typeface="Arial" pitchFamily="34" charset="0"/>
              </a:rPr>
              <a:t>	</a:t>
            </a:r>
          </a:p>
          <a:p>
            <a:endParaRPr lang="es-AR" b="1" dirty="0">
              <a:latin typeface="Arial" pitchFamily="34" charset="0"/>
              <a:cs typeface="Arial" pitchFamily="34" charset="0"/>
            </a:endParaRPr>
          </a:p>
          <a:p>
            <a:pPr marL="285750" indent="-285750">
              <a:buClr>
                <a:schemeClr val="tx2">
                  <a:lumMod val="75000"/>
                </a:schemeClr>
              </a:buClr>
              <a:buFont typeface="Wingdings" pitchFamily="2" charset="2"/>
              <a:buChar char="ü"/>
            </a:pPr>
            <a:r>
              <a:rPr lang="es-AR" b="1" dirty="0" smtClean="0">
                <a:latin typeface="Arial" pitchFamily="34" charset="0"/>
                <a:cs typeface="Arial" pitchFamily="34" charset="0"/>
              </a:rPr>
              <a:t>sentido usado para titular el inicio de </a:t>
            </a:r>
            <a:r>
              <a:rPr lang="es-AR" b="1" dirty="0" err="1" smtClean="0">
                <a:latin typeface="Arial" pitchFamily="34" charset="0"/>
                <a:cs typeface="Arial" pitchFamily="34" charset="0"/>
              </a:rPr>
              <a:t>Macri</a:t>
            </a:r>
            <a:r>
              <a:rPr lang="es-AR" b="1" dirty="0" smtClean="0">
                <a:latin typeface="Arial" pitchFamily="34" charset="0"/>
                <a:cs typeface="Arial" pitchFamily="34" charset="0"/>
              </a:rPr>
              <a:t> como presidente, sus primeros discursos en la función	 </a:t>
            </a:r>
            <a:r>
              <a:rPr lang="es-AR" sz="2000" b="1" dirty="0" smtClean="0">
                <a:solidFill>
                  <a:srgbClr val="00B0F0"/>
                </a:solidFill>
                <a:latin typeface="Arial" pitchFamily="34" charset="0"/>
                <a:cs typeface="Arial" pitchFamily="34" charset="0"/>
              </a:rPr>
              <a:t>Competencia </a:t>
            </a:r>
            <a:r>
              <a:rPr lang="es-AR" sz="2000" b="1" dirty="0">
                <a:solidFill>
                  <a:srgbClr val="00B0F0"/>
                </a:solidFill>
                <a:latin typeface="Arial" pitchFamily="34" charset="0"/>
                <a:cs typeface="Arial" pitchFamily="34" charset="0"/>
              </a:rPr>
              <a:t>lectora</a:t>
            </a:r>
            <a:r>
              <a:rPr lang="es-AR" sz="2000" b="1" dirty="0" smtClean="0">
                <a:solidFill>
                  <a:srgbClr val="00B0F0"/>
                </a:solidFill>
                <a:latin typeface="Arial" pitchFamily="34" charset="0"/>
                <a:cs typeface="Arial" pitchFamily="34" charset="0"/>
              </a:rPr>
              <a:t>                </a:t>
            </a:r>
          </a:p>
          <a:p>
            <a:endParaRPr lang="es-AR" b="1" dirty="0" smtClean="0">
              <a:latin typeface="Arial" pitchFamily="34" charset="0"/>
              <a:cs typeface="Arial" pitchFamily="34" charset="0"/>
            </a:endParaRPr>
          </a:p>
          <a:p>
            <a:pPr marL="742950" lvl="1" indent="-285750">
              <a:buClr>
                <a:schemeClr val="tx2">
                  <a:lumMod val="75000"/>
                </a:schemeClr>
              </a:buClr>
              <a:buFont typeface="Wingdings" pitchFamily="2" charset="2"/>
              <a:buChar char="Ø"/>
            </a:pPr>
            <a:r>
              <a:rPr lang="es-AR" b="1" dirty="0" smtClean="0">
                <a:solidFill>
                  <a:srgbClr val="00B0F0"/>
                </a:solidFill>
                <a:latin typeface="Arial" pitchFamily="34" charset="0"/>
                <a:cs typeface="Arial" pitchFamily="34" charset="0"/>
              </a:rPr>
              <a:t>repertorio tópico</a:t>
            </a:r>
            <a:r>
              <a:rPr lang="es-AR" b="1" dirty="0" smtClean="0">
                <a:latin typeface="Arial" pitchFamily="34" charset="0"/>
                <a:cs typeface="Arial" pitchFamily="34" charset="0"/>
              </a:rPr>
              <a:t>          </a:t>
            </a:r>
            <a:r>
              <a:rPr lang="es-AR" b="1" dirty="0">
                <a:latin typeface="Arial" pitchFamily="34" charset="0"/>
                <a:cs typeface="Arial" pitchFamily="34" charset="0"/>
              </a:rPr>
              <a:t> </a:t>
            </a:r>
            <a:r>
              <a:rPr lang="es-AR" b="1" dirty="0" smtClean="0">
                <a:latin typeface="Arial" pitchFamily="34" charset="0"/>
                <a:cs typeface="Arial" pitchFamily="34" charset="0"/>
              </a:rPr>
              <a:t> hace aceptable el discurso de este medio</a:t>
            </a:r>
          </a:p>
          <a:p>
            <a:endParaRPr lang="es-AR" b="1" dirty="0">
              <a:latin typeface="Arial" pitchFamily="34" charset="0"/>
              <a:cs typeface="Arial" pitchFamily="34" charset="0"/>
            </a:endParaRPr>
          </a:p>
          <a:p>
            <a:pPr marL="742950" lvl="1" indent="-285750">
              <a:buClr>
                <a:schemeClr val="tx2">
                  <a:lumMod val="75000"/>
                </a:schemeClr>
              </a:buClr>
              <a:buFont typeface="Wingdings" pitchFamily="2" charset="2"/>
              <a:buChar char="Ø"/>
            </a:pPr>
            <a:r>
              <a:rPr lang="es-AR" b="1" dirty="0" smtClean="0">
                <a:latin typeface="Arial" pitchFamily="34" charset="0"/>
                <a:cs typeface="Arial" pitchFamily="34" charset="0"/>
              </a:rPr>
              <a:t>se pone en contraposición </a:t>
            </a:r>
            <a:r>
              <a:rPr lang="es-AR" b="1" dirty="0" smtClean="0">
                <a:solidFill>
                  <a:srgbClr val="00B0F0"/>
                </a:solidFill>
                <a:latin typeface="Arial" pitchFamily="34" charset="0"/>
                <a:cs typeface="Arial" pitchFamily="34" charset="0"/>
              </a:rPr>
              <a:t>lo presente y lo ausente </a:t>
            </a:r>
            <a:r>
              <a:rPr lang="es-AR" b="1" dirty="0" smtClean="0">
                <a:latin typeface="Arial" pitchFamily="34" charset="0"/>
                <a:cs typeface="Arial" pitchFamily="34" charset="0"/>
              </a:rPr>
              <a:t>de la campaña electoral desde la propuesta de Cambiemos, en una analogía con lo presente / lo ausente de los dos primeros discursos presidenciales</a:t>
            </a:r>
          </a:p>
          <a:p>
            <a:endParaRPr lang="es-AR" b="1" dirty="0">
              <a:latin typeface="Arial" pitchFamily="34" charset="0"/>
              <a:cs typeface="Arial" pitchFamily="34" charset="0"/>
            </a:endParaRPr>
          </a:p>
          <a:p>
            <a:pPr marL="742950" lvl="1" indent="-285750">
              <a:buClr>
                <a:srgbClr val="00B0F0"/>
              </a:buClr>
              <a:buFont typeface="Wingdings" pitchFamily="2" charset="2"/>
              <a:buChar char="Ø"/>
            </a:pPr>
            <a:r>
              <a:rPr lang="es-AR" b="1" dirty="0" smtClean="0">
                <a:latin typeface="Arial" pitchFamily="34" charset="0"/>
                <a:cs typeface="Arial" pitchFamily="34" charset="0"/>
              </a:rPr>
              <a:t>considera qué es lo que no debe faltarle a una campaña electoral y qué no debe faltarle a un 	primer discurso presidencial</a:t>
            </a:r>
            <a:endParaRPr lang="es-AR" b="1" dirty="0">
              <a:latin typeface="Arial" pitchFamily="34" charset="0"/>
              <a:cs typeface="Arial" pitchFamily="34" charset="0"/>
            </a:endParaRPr>
          </a:p>
        </p:txBody>
      </p:sp>
      <p:sp>
        <p:nvSpPr>
          <p:cNvPr id="2" name="1 Cheurón"/>
          <p:cNvSpPr/>
          <p:nvPr/>
        </p:nvSpPr>
        <p:spPr>
          <a:xfrm>
            <a:off x="4536834" y="476672"/>
            <a:ext cx="358364" cy="24231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4" name="3 Cheurón"/>
          <p:cNvSpPr/>
          <p:nvPr/>
        </p:nvSpPr>
        <p:spPr>
          <a:xfrm>
            <a:off x="5292080" y="1484784"/>
            <a:ext cx="358364" cy="24231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5" name="4 Cheurón"/>
          <p:cNvSpPr/>
          <p:nvPr/>
        </p:nvSpPr>
        <p:spPr>
          <a:xfrm>
            <a:off x="3347864" y="3501008"/>
            <a:ext cx="358364" cy="24231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127" y="4005064"/>
            <a:ext cx="566737"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59139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p:cTn id="2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additive="base">
                                        <p:cTn id="3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 calcmode="lin" valueType="num">
                                      <p:cBhvr additive="base">
                                        <p:cTn id="4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 calcmode="lin" valueType="num">
                                      <p:cBhvr additive="base">
                                        <p:cTn id="4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6" end="16"/>
                                            </p:txEl>
                                          </p:spTgt>
                                        </p:tgtEl>
                                        <p:attrNameLst>
                                          <p:attrName>style.visibility</p:attrName>
                                        </p:attrNameLst>
                                      </p:cBhvr>
                                      <p:to>
                                        <p:strVal val="visible"/>
                                      </p:to>
                                    </p:set>
                                    <p:anim calcmode="lin" valueType="num">
                                      <p:cBhvr additive="base">
                                        <p:cTn id="5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5008" y="1196752"/>
            <a:ext cx="8928992" cy="792088"/>
          </a:xfrm>
        </p:spPr>
        <p:txBody>
          <a:bodyPr/>
          <a:lstStyle/>
          <a:p>
            <a:r>
              <a:rPr lang="es-AR" sz="2400" b="1" dirty="0" smtClean="0">
                <a:solidFill>
                  <a:srgbClr val="00B0F0"/>
                </a:solidFill>
                <a:effectLst/>
                <a:latin typeface="Arial" pitchFamily="34" charset="0"/>
                <a:cs typeface="Arial" pitchFamily="34" charset="0"/>
              </a:rPr>
              <a:t>Género discursivo: </a:t>
            </a:r>
            <a:r>
              <a:rPr lang="es-AR" sz="2400" b="1" dirty="0" smtClean="0">
                <a:latin typeface="Arial" pitchFamily="34" charset="0"/>
                <a:cs typeface="Arial" pitchFamily="34" charset="0"/>
              </a:rPr>
              <a:t>periodístico</a:t>
            </a:r>
            <a:br>
              <a:rPr lang="es-AR" sz="2400" b="1" dirty="0" smtClean="0">
                <a:latin typeface="Arial" pitchFamily="34" charset="0"/>
                <a:cs typeface="Arial" pitchFamily="34" charset="0"/>
              </a:rPr>
            </a:br>
            <a:r>
              <a:rPr lang="es-AR" sz="2000" b="1" dirty="0" smtClean="0">
                <a:latin typeface="Arial" pitchFamily="34" charset="0"/>
                <a:cs typeface="Arial" pitchFamily="34" charset="0"/>
              </a:rPr>
              <a:t/>
            </a:r>
            <a:br>
              <a:rPr lang="es-AR" sz="2000" b="1" dirty="0" smtClean="0">
                <a:latin typeface="Arial" pitchFamily="34" charset="0"/>
                <a:cs typeface="Arial" pitchFamily="34" charset="0"/>
              </a:rPr>
            </a:br>
            <a:r>
              <a:rPr lang="es-AR" sz="2000" b="1" dirty="0" smtClean="0">
                <a:solidFill>
                  <a:srgbClr val="00B0F0"/>
                </a:solidFill>
                <a:effectLst/>
                <a:latin typeface="Arial" pitchFamily="34" charset="0"/>
                <a:cs typeface="Arial" pitchFamily="34" charset="0"/>
              </a:rPr>
              <a:t>Subgénero:  </a:t>
            </a:r>
            <a:r>
              <a:rPr lang="es-AR" sz="2000" b="1" dirty="0" smtClean="0">
                <a:latin typeface="Arial" pitchFamily="34" charset="0"/>
                <a:cs typeface="Arial" pitchFamily="34" charset="0"/>
              </a:rPr>
              <a:t>diario</a:t>
            </a:r>
            <a:r>
              <a:rPr lang="es-AR" sz="2000" b="1" dirty="0">
                <a:latin typeface="Arial" pitchFamily="34" charset="0"/>
                <a:cs typeface="Arial" pitchFamily="34" charset="0"/>
              </a:rPr>
              <a:t>, </a:t>
            </a:r>
            <a:r>
              <a:rPr lang="es-AR" sz="2000" b="1" dirty="0" smtClean="0">
                <a:latin typeface="Arial" pitchFamily="34" charset="0"/>
                <a:cs typeface="Arial" pitchFamily="34" charset="0"/>
              </a:rPr>
              <a:t>medio gráfico (en </a:t>
            </a:r>
            <a:r>
              <a:rPr lang="es-AR" sz="2000" b="1" dirty="0">
                <a:latin typeface="Arial" pitchFamily="34" charset="0"/>
                <a:cs typeface="Arial" pitchFamily="34" charset="0"/>
              </a:rPr>
              <a:t>dos soportes distintos, con ciertas similitudes, ya que uno deriva del otro: </a:t>
            </a:r>
            <a:r>
              <a:rPr lang="es-AR" sz="2000" b="1" dirty="0" smtClean="0">
                <a:latin typeface="Arial" pitchFamily="34" charset="0"/>
                <a:cs typeface="Arial" pitchFamily="34" charset="0"/>
              </a:rPr>
              <a:t>en </a:t>
            </a:r>
            <a:r>
              <a:rPr lang="es-AR" sz="2000" b="1" dirty="0">
                <a:latin typeface="Arial" pitchFamily="34" charset="0"/>
                <a:cs typeface="Arial" pitchFamily="34" charset="0"/>
              </a:rPr>
              <a:t>papel </a:t>
            </a:r>
            <a:r>
              <a:rPr lang="es-AR" sz="2000" b="1" dirty="0" smtClean="0">
                <a:latin typeface="Arial" pitchFamily="34" charset="0"/>
                <a:cs typeface="Arial" pitchFamily="34" charset="0"/>
              </a:rPr>
              <a:t>y </a:t>
            </a:r>
            <a:r>
              <a:rPr lang="es-AR" sz="2000" b="1" dirty="0">
                <a:latin typeface="Arial" pitchFamily="34" charset="0"/>
                <a:cs typeface="Arial" pitchFamily="34" charset="0"/>
              </a:rPr>
              <a:t>en versión </a:t>
            </a:r>
            <a:r>
              <a:rPr lang="es-AR" sz="2000" b="1" dirty="0" smtClean="0">
                <a:latin typeface="Arial" pitchFamily="34" charset="0"/>
                <a:cs typeface="Arial" pitchFamily="34" charset="0"/>
              </a:rPr>
              <a:t>digital) </a:t>
            </a:r>
            <a:br>
              <a:rPr lang="es-AR" sz="2000" b="1" dirty="0" smtClean="0">
                <a:latin typeface="Arial" pitchFamily="34" charset="0"/>
                <a:cs typeface="Arial" pitchFamily="34" charset="0"/>
              </a:rPr>
            </a:br>
            <a:endParaRPr lang="es-AR" sz="2000" b="1" dirty="0">
              <a:latin typeface="Arial" pitchFamily="34" charset="0"/>
              <a:cs typeface="Arial" pitchFamily="34" charset="0"/>
            </a:endParaRPr>
          </a:p>
        </p:txBody>
      </p:sp>
      <p:sp>
        <p:nvSpPr>
          <p:cNvPr id="3" name="2 Rectángulo"/>
          <p:cNvSpPr/>
          <p:nvPr/>
        </p:nvSpPr>
        <p:spPr>
          <a:xfrm>
            <a:off x="179512" y="1844824"/>
            <a:ext cx="8856984" cy="1323439"/>
          </a:xfrm>
          <a:prstGeom prst="rect">
            <a:avLst/>
          </a:prstGeom>
        </p:spPr>
        <p:txBody>
          <a:bodyPr wrap="square">
            <a:spAutoFit/>
          </a:bodyPr>
          <a:lstStyle/>
          <a:p>
            <a:r>
              <a:rPr lang="es-AR" sz="2000" b="1" dirty="0" smtClean="0">
                <a:solidFill>
                  <a:srgbClr val="00B0F0"/>
                </a:solidFill>
                <a:latin typeface="Arial" pitchFamily="34" charset="0"/>
                <a:cs typeface="Arial" pitchFamily="34" charset="0"/>
              </a:rPr>
              <a:t>Composición –estructura:  </a:t>
            </a:r>
            <a:r>
              <a:rPr lang="es-AR" sz="2000" b="1" dirty="0" smtClean="0">
                <a:latin typeface="Arial" pitchFamily="34" charset="0"/>
                <a:cs typeface="Arial" pitchFamily="34" charset="0"/>
              </a:rPr>
              <a:t>se </a:t>
            </a:r>
            <a:r>
              <a:rPr lang="es-AR" sz="2000" b="1" dirty="0">
                <a:latin typeface="Arial" pitchFamily="34" charset="0"/>
                <a:cs typeface="Arial" pitchFamily="34" charset="0"/>
              </a:rPr>
              <a:t>configura a partir de una tapa, en donde aparece el contenido noticiable </a:t>
            </a:r>
            <a:r>
              <a:rPr lang="es-AR" sz="2000" b="1" dirty="0" smtClean="0">
                <a:latin typeface="Arial" pitchFamily="34" charset="0"/>
                <a:cs typeface="Arial" pitchFamily="34" charset="0"/>
              </a:rPr>
              <a:t>con la síntesis de lo relevante      </a:t>
            </a:r>
          </a:p>
          <a:p>
            <a:r>
              <a:rPr lang="es-AR" sz="2000" b="1" dirty="0">
                <a:latin typeface="Arial" pitchFamily="34" charset="0"/>
                <a:cs typeface="Arial" pitchFamily="34" charset="0"/>
              </a:rPr>
              <a:t>	</a:t>
            </a:r>
            <a:r>
              <a:rPr lang="es-AR" sz="2000" b="1" dirty="0" smtClean="0">
                <a:latin typeface="Arial" pitchFamily="34" charset="0"/>
                <a:cs typeface="Arial" pitchFamily="34" charset="0"/>
              </a:rPr>
              <a:t>	</a:t>
            </a:r>
          </a:p>
          <a:p>
            <a:r>
              <a:rPr lang="es-AR" sz="2000" b="1" dirty="0" smtClean="0">
                <a:solidFill>
                  <a:srgbClr val="00B0F0"/>
                </a:solidFill>
                <a:latin typeface="Arial" pitchFamily="34" charset="0"/>
                <a:cs typeface="Arial" pitchFamily="34" charset="0"/>
              </a:rPr>
              <a:t>Titulares</a:t>
            </a:r>
            <a:endParaRPr lang="es-AR" sz="2000" b="1" dirty="0">
              <a:solidFill>
                <a:srgbClr val="00B0F0"/>
              </a:solidFill>
              <a:latin typeface="Arial" pitchFamily="34" charset="0"/>
              <a:cs typeface="Arial" pitchFamily="34" charset="0"/>
            </a:endParaRPr>
          </a:p>
        </p:txBody>
      </p:sp>
      <p:sp>
        <p:nvSpPr>
          <p:cNvPr id="4" name="3 Rectángulo"/>
          <p:cNvSpPr/>
          <p:nvPr/>
        </p:nvSpPr>
        <p:spPr>
          <a:xfrm>
            <a:off x="1511152" y="2632224"/>
            <a:ext cx="7632848" cy="2585323"/>
          </a:xfrm>
          <a:prstGeom prst="rect">
            <a:avLst/>
          </a:prstGeom>
        </p:spPr>
        <p:txBody>
          <a:bodyPr wrap="square">
            <a:spAutoFit/>
          </a:bodyPr>
          <a:lstStyle/>
          <a:p>
            <a:pPr marL="285750" indent="-285750">
              <a:buClr>
                <a:srgbClr val="FFC000"/>
              </a:buClr>
              <a:buSzPct val="70000"/>
              <a:buFont typeface="Wingdings" pitchFamily="2" charset="2"/>
              <a:buChar char="q"/>
            </a:pPr>
            <a:r>
              <a:rPr lang="es-AR" b="1" dirty="0">
                <a:latin typeface="Arial" pitchFamily="34" charset="0"/>
                <a:cs typeface="Arial" pitchFamily="34" charset="0"/>
              </a:rPr>
              <a:t>un repertorio de temas autorizados en lo decible </a:t>
            </a:r>
            <a:r>
              <a:rPr lang="es-AR" b="1" dirty="0" smtClean="0">
                <a:latin typeface="Arial" pitchFamily="34" charset="0"/>
                <a:cs typeface="Arial" pitchFamily="34" charset="0"/>
              </a:rPr>
              <a:t>socialmente</a:t>
            </a:r>
          </a:p>
          <a:p>
            <a:pPr marL="285750" indent="-285750">
              <a:buClr>
                <a:srgbClr val="FFC000"/>
              </a:buClr>
              <a:buSzPct val="60000"/>
              <a:buFont typeface="Wingdings" pitchFamily="2" charset="2"/>
              <a:buChar char="q"/>
            </a:pPr>
            <a:r>
              <a:rPr lang="es-AR" b="1" dirty="0" smtClean="0">
                <a:latin typeface="Arial" pitchFamily="34" charset="0"/>
                <a:cs typeface="Arial" pitchFamily="34" charset="0"/>
              </a:rPr>
              <a:t>constituyen </a:t>
            </a:r>
            <a:r>
              <a:rPr lang="es-AR" b="1" dirty="0">
                <a:latin typeface="Arial" pitchFamily="34" charset="0"/>
                <a:cs typeface="Arial" pitchFamily="34" charset="0"/>
              </a:rPr>
              <a:t>el espacio de tematizaciones según las pautas internas del medio </a:t>
            </a:r>
            <a:endParaRPr lang="es-AR" b="1" dirty="0" smtClean="0">
              <a:latin typeface="Arial" pitchFamily="34" charset="0"/>
              <a:cs typeface="Arial" pitchFamily="34" charset="0"/>
            </a:endParaRPr>
          </a:p>
          <a:p>
            <a:pPr>
              <a:buClr>
                <a:srgbClr val="FFC000"/>
              </a:buClr>
              <a:buSzPct val="60000"/>
            </a:pPr>
            <a:r>
              <a:rPr lang="es-AR" b="1" dirty="0">
                <a:latin typeface="Arial" pitchFamily="34" charset="0"/>
                <a:cs typeface="Arial" pitchFamily="34" charset="0"/>
              </a:rPr>
              <a:t>	</a:t>
            </a:r>
            <a:r>
              <a:rPr lang="es-AR" b="1" dirty="0" smtClean="0">
                <a:latin typeface="Arial" pitchFamily="34" charset="0"/>
                <a:cs typeface="Arial" pitchFamily="34" charset="0"/>
              </a:rPr>
              <a:t>(</a:t>
            </a:r>
            <a:r>
              <a:rPr lang="es-AR" b="1" dirty="0">
                <a:latin typeface="Arial" pitchFamily="34" charset="0"/>
                <a:cs typeface="Arial" pitchFamily="34" charset="0"/>
              </a:rPr>
              <a:t>jerarquización temática, modos de nombrar agentes </a:t>
            </a:r>
            <a:r>
              <a:rPr lang="es-AR" b="1" dirty="0" smtClean="0">
                <a:latin typeface="Arial" pitchFamily="34" charset="0"/>
                <a:cs typeface="Arial" pitchFamily="34" charset="0"/>
              </a:rPr>
              <a:t>	involucrados</a:t>
            </a:r>
            <a:r>
              <a:rPr lang="es-AR" b="1" dirty="0">
                <a:latin typeface="Arial" pitchFamily="34" charset="0"/>
                <a:cs typeface="Arial" pitchFamily="34" charset="0"/>
              </a:rPr>
              <a:t>, de nombrar los procesos en los cuales se </a:t>
            </a:r>
            <a:r>
              <a:rPr lang="es-AR" b="1" dirty="0" smtClean="0">
                <a:latin typeface="Arial" pitchFamily="34" charset="0"/>
                <a:cs typeface="Arial" pitchFamily="34" charset="0"/>
              </a:rPr>
              <a:t>	involucra </a:t>
            </a:r>
            <a:r>
              <a:rPr lang="es-AR" b="1" dirty="0">
                <a:latin typeface="Arial" pitchFamily="34" charset="0"/>
                <a:cs typeface="Arial" pitchFamily="34" charset="0"/>
              </a:rPr>
              <a:t>a esos participantes </a:t>
            </a:r>
            <a:r>
              <a:rPr lang="es-AR" b="1" dirty="0" smtClean="0">
                <a:latin typeface="Arial" pitchFamily="34" charset="0"/>
                <a:cs typeface="Arial" pitchFamily="34" charset="0"/>
              </a:rPr>
              <a:t>–la </a:t>
            </a:r>
            <a:r>
              <a:rPr lang="es-AR" b="1" dirty="0">
                <a:latin typeface="Arial" pitchFamily="34" charset="0"/>
                <a:cs typeface="Arial" pitchFamily="34" charset="0"/>
              </a:rPr>
              <a:t>selección léxica- y un </a:t>
            </a:r>
            <a:r>
              <a:rPr lang="es-AR" b="1" dirty="0" smtClean="0">
                <a:latin typeface="Arial" pitchFamily="34" charset="0"/>
                <a:cs typeface="Arial" pitchFamily="34" charset="0"/>
              </a:rPr>
              <a:t>	grado </a:t>
            </a:r>
            <a:r>
              <a:rPr lang="es-AR" b="1" dirty="0">
                <a:latin typeface="Arial" pitchFamily="34" charset="0"/>
                <a:cs typeface="Arial" pitchFamily="34" charset="0"/>
              </a:rPr>
              <a:t>de adhesión a lo que se dice en los enunciados a </a:t>
            </a:r>
            <a:r>
              <a:rPr lang="es-AR" b="1" dirty="0" smtClean="0">
                <a:latin typeface="Arial" pitchFamily="34" charset="0"/>
                <a:cs typeface="Arial" pitchFamily="34" charset="0"/>
              </a:rPr>
              <a:t>	partir </a:t>
            </a:r>
            <a:r>
              <a:rPr lang="es-AR" b="1" dirty="0">
                <a:latin typeface="Arial" pitchFamily="34" charset="0"/>
                <a:cs typeface="Arial" pitchFamily="34" charset="0"/>
              </a:rPr>
              <a:t>de cómo se modaliza: a partir de estas huella se da </a:t>
            </a:r>
            <a:r>
              <a:rPr lang="es-AR" b="1" dirty="0" smtClean="0">
                <a:latin typeface="Arial" pitchFamily="34" charset="0"/>
                <a:cs typeface="Arial" pitchFamily="34" charset="0"/>
              </a:rPr>
              <a:t>	cuenta </a:t>
            </a:r>
            <a:r>
              <a:rPr lang="es-AR" b="1" dirty="0">
                <a:latin typeface="Arial" pitchFamily="34" charset="0"/>
                <a:cs typeface="Arial" pitchFamily="34" charset="0"/>
              </a:rPr>
              <a:t>de una perspectiva ideológica</a:t>
            </a:r>
            <a:r>
              <a:rPr lang="es-AR" b="1" dirty="0" smtClean="0">
                <a:latin typeface="Arial" pitchFamily="34" charset="0"/>
                <a:cs typeface="Arial" pitchFamily="34" charset="0"/>
              </a:rPr>
              <a:t>)</a:t>
            </a:r>
            <a:endParaRPr lang="es-AR" b="1" dirty="0">
              <a:latin typeface="Arial" pitchFamily="34" charset="0"/>
              <a:cs typeface="Arial" pitchFamily="34" charset="0"/>
            </a:endParaRPr>
          </a:p>
        </p:txBody>
      </p:sp>
      <p:sp>
        <p:nvSpPr>
          <p:cNvPr id="5" name="4 Rectángulo"/>
          <p:cNvSpPr/>
          <p:nvPr/>
        </p:nvSpPr>
        <p:spPr>
          <a:xfrm>
            <a:off x="35496" y="5373216"/>
            <a:ext cx="9001000" cy="1323439"/>
          </a:xfrm>
          <a:prstGeom prst="rect">
            <a:avLst/>
          </a:prstGeom>
        </p:spPr>
        <p:txBody>
          <a:bodyPr wrap="square">
            <a:spAutoFit/>
          </a:bodyPr>
          <a:lstStyle/>
          <a:p>
            <a:r>
              <a:rPr lang="es-AR" sz="2000" b="1" dirty="0">
                <a:solidFill>
                  <a:schemeClr val="accent2">
                    <a:lumMod val="40000"/>
                    <a:lumOff val="60000"/>
                  </a:schemeClr>
                </a:solidFill>
                <a:latin typeface="Arial" pitchFamily="34" charset="0"/>
                <a:cs typeface="Arial" pitchFamily="34" charset="0"/>
              </a:rPr>
              <a:t>L</a:t>
            </a:r>
            <a:r>
              <a:rPr lang="es-AR" sz="2000" b="1" dirty="0" smtClean="0">
                <a:solidFill>
                  <a:schemeClr val="accent2">
                    <a:lumMod val="40000"/>
                    <a:lumOff val="60000"/>
                  </a:schemeClr>
                </a:solidFill>
                <a:latin typeface="Arial" pitchFamily="34" charset="0"/>
                <a:cs typeface="Arial" pitchFamily="34" charset="0"/>
              </a:rPr>
              <a:t>a </a:t>
            </a:r>
            <a:r>
              <a:rPr lang="es-AR" sz="2000" b="1" dirty="0">
                <a:solidFill>
                  <a:schemeClr val="accent2">
                    <a:lumMod val="40000"/>
                    <a:lumOff val="60000"/>
                  </a:schemeClr>
                </a:solidFill>
                <a:latin typeface="Arial" pitchFamily="34" charset="0"/>
                <a:cs typeface="Arial" pitchFamily="34" charset="0"/>
              </a:rPr>
              <a:t>composición o estructura de </a:t>
            </a:r>
            <a:r>
              <a:rPr lang="es-AR" sz="2000" b="1" i="1" dirty="0">
                <a:solidFill>
                  <a:schemeClr val="accent2">
                    <a:lumMod val="40000"/>
                    <a:lumOff val="60000"/>
                  </a:schemeClr>
                </a:solidFill>
                <a:latin typeface="Arial" pitchFamily="34" charset="0"/>
                <a:cs typeface="Arial" pitchFamily="34" charset="0"/>
              </a:rPr>
              <a:t>Clarín</a:t>
            </a:r>
            <a:r>
              <a:rPr lang="es-AR" sz="2000" b="1" dirty="0">
                <a:solidFill>
                  <a:schemeClr val="accent2">
                    <a:lumMod val="40000"/>
                    <a:lumOff val="60000"/>
                  </a:schemeClr>
                </a:solidFill>
                <a:latin typeface="Arial" pitchFamily="34" charset="0"/>
                <a:cs typeface="Arial" pitchFamily="34" charset="0"/>
              </a:rPr>
              <a:t> no es igual a la de </a:t>
            </a:r>
            <a:r>
              <a:rPr lang="es-AR" sz="2000" b="1" i="1" dirty="0">
                <a:solidFill>
                  <a:schemeClr val="accent2">
                    <a:lumMod val="40000"/>
                    <a:lumOff val="60000"/>
                  </a:schemeClr>
                </a:solidFill>
                <a:latin typeface="Arial" pitchFamily="34" charset="0"/>
                <a:cs typeface="Arial" pitchFamily="34" charset="0"/>
              </a:rPr>
              <a:t>Página/12</a:t>
            </a:r>
            <a:r>
              <a:rPr lang="es-AR" sz="2000" b="1" dirty="0">
                <a:solidFill>
                  <a:schemeClr val="accent2">
                    <a:lumMod val="40000"/>
                    <a:lumOff val="60000"/>
                  </a:schemeClr>
                </a:solidFill>
                <a:latin typeface="Arial" pitchFamily="34" charset="0"/>
                <a:cs typeface="Arial" pitchFamily="34" charset="0"/>
              </a:rPr>
              <a:t>, más allá de que reconocemos las condiciones específicas generales de género en ambos </a:t>
            </a:r>
            <a:r>
              <a:rPr lang="es-AR" sz="2000" b="1" dirty="0" smtClean="0">
                <a:solidFill>
                  <a:schemeClr val="accent2">
                    <a:lumMod val="40000"/>
                    <a:lumOff val="60000"/>
                  </a:schemeClr>
                </a:solidFill>
                <a:latin typeface="Arial" pitchFamily="34" charset="0"/>
                <a:cs typeface="Arial" pitchFamily="34" charset="0"/>
              </a:rPr>
              <a:t>medios  responden </a:t>
            </a:r>
            <a:r>
              <a:rPr lang="es-AR" sz="2000" b="1" dirty="0">
                <a:solidFill>
                  <a:schemeClr val="accent2">
                    <a:lumMod val="40000"/>
                    <a:lumOff val="60000"/>
                  </a:schemeClr>
                </a:solidFill>
                <a:latin typeface="Arial" pitchFamily="34" charset="0"/>
                <a:cs typeface="Arial" pitchFamily="34" charset="0"/>
              </a:rPr>
              <a:t>a los tipos de vinculaciones entre el medio y </a:t>
            </a:r>
            <a:r>
              <a:rPr lang="es-AR" sz="2000" b="1" dirty="0" smtClean="0">
                <a:solidFill>
                  <a:schemeClr val="accent2">
                    <a:lumMod val="40000"/>
                    <a:lumOff val="60000"/>
                  </a:schemeClr>
                </a:solidFill>
                <a:latin typeface="Arial" pitchFamily="34" charset="0"/>
                <a:cs typeface="Arial" pitchFamily="34" charset="0"/>
              </a:rPr>
              <a:t>sus lectores. Tampoco coinciden en contenido y en estilo</a:t>
            </a:r>
            <a:endParaRPr lang="es-AR" sz="2000" b="1" dirty="0">
              <a:solidFill>
                <a:schemeClr val="accent2">
                  <a:lumMod val="40000"/>
                  <a:lumOff val="60000"/>
                </a:schemeClr>
              </a:solidFill>
              <a:latin typeface="Arial" pitchFamily="34" charset="0"/>
              <a:cs typeface="Arial" pitchFamily="34" charset="0"/>
            </a:endParaRPr>
          </a:p>
        </p:txBody>
      </p:sp>
    </p:spTree>
    <p:extLst>
      <p:ext uri="{BB962C8B-B14F-4D97-AF65-F5344CB8AC3E}">
        <p14:creationId xmlns:p14="http://schemas.microsoft.com/office/powerpoint/2010/main" val="150807136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par>
                                <p:cTn id="24" presetID="3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 calcmode="lin" valueType="num">
                                      <p:cBhvr additive="base">
                                        <p:cTn id="4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5157192"/>
            <a:ext cx="9036496" cy="1008112"/>
          </a:xfrm>
        </p:spPr>
        <p:txBody>
          <a:bodyPr/>
          <a:lstStyle/>
          <a:p>
            <a:pPr>
              <a:buClr>
                <a:srgbClr val="FFC000"/>
              </a:buClr>
            </a:pPr>
            <a:r>
              <a:rPr lang="es-AR" sz="2400" b="1" dirty="0" smtClean="0">
                <a:solidFill>
                  <a:srgbClr val="00B0F0"/>
                </a:solidFill>
                <a:effectLst/>
                <a:latin typeface="Arial" pitchFamily="34" charset="0"/>
                <a:cs typeface="Arial" pitchFamily="34" charset="0"/>
              </a:rPr>
              <a:t>Propuesta </a:t>
            </a:r>
            <a:r>
              <a:rPr lang="es-AR" sz="2400" b="1" dirty="0">
                <a:solidFill>
                  <a:srgbClr val="00B0F0"/>
                </a:solidFill>
                <a:effectLst/>
                <a:latin typeface="Arial" pitchFamily="34" charset="0"/>
                <a:cs typeface="Arial" pitchFamily="34" charset="0"/>
              </a:rPr>
              <a:t>teórica de Bourdieu, </a:t>
            </a:r>
            <a:r>
              <a:rPr lang="es-AR" sz="2400" b="1" dirty="0" smtClean="0">
                <a:solidFill>
                  <a:srgbClr val="00B0F0"/>
                </a:solidFill>
                <a:effectLst/>
                <a:latin typeface="Arial" pitchFamily="34" charset="0"/>
                <a:cs typeface="Arial" pitchFamily="34" charset="0"/>
              </a:rPr>
              <a:t>el </a:t>
            </a:r>
            <a:r>
              <a:rPr lang="es-AR" sz="2400" b="1" dirty="0">
                <a:solidFill>
                  <a:srgbClr val="00B0F0"/>
                </a:solidFill>
                <a:effectLst/>
                <a:latin typeface="Arial" pitchFamily="34" charset="0"/>
                <a:cs typeface="Arial" pitchFamily="34" charset="0"/>
              </a:rPr>
              <a:t>mercado </a:t>
            </a:r>
            <a:r>
              <a:rPr lang="es-AR" sz="2400" b="1" dirty="0" smtClean="0">
                <a:solidFill>
                  <a:srgbClr val="00B0F0"/>
                </a:solidFill>
                <a:effectLst/>
                <a:latin typeface="Arial" pitchFamily="34" charset="0"/>
                <a:cs typeface="Arial" pitchFamily="34" charset="0"/>
              </a:rPr>
              <a:t>lingüístico</a:t>
            </a:r>
            <a:r>
              <a:rPr lang="es-AR" sz="2000" b="1" dirty="0" smtClean="0">
                <a:solidFill>
                  <a:srgbClr val="00B0F0"/>
                </a:solidFill>
                <a:effectLst/>
                <a:latin typeface="Arial" pitchFamily="34" charset="0"/>
                <a:cs typeface="Arial" pitchFamily="34" charset="0"/>
              </a:rPr>
              <a:t/>
            </a:r>
            <a:br>
              <a:rPr lang="es-AR" sz="2000" b="1" dirty="0" smtClean="0">
                <a:solidFill>
                  <a:srgbClr val="00B0F0"/>
                </a:solidFill>
                <a:effectLst/>
                <a:latin typeface="Arial" pitchFamily="34" charset="0"/>
                <a:cs typeface="Arial" pitchFamily="34" charset="0"/>
              </a:rPr>
            </a:br>
            <a:r>
              <a:rPr lang="es-AR" sz="1600" dirty="0" smtClean="0">
                <a:latin typeface="Arial" pitchFamily="34" charset="0"/>
                <a:cs typeface="Arial" pitchFamily="34" charset="0"/>
              </a:rPr>
              <a:t> </a:t>
            </a:r>
            <a:br>
              <a:rPr lang="es-AR" sz="1600" dirty="0" smtClean="0">
                <a:latin typeface="Arial" pitchFamily="34" charset="0"/>
                <a:cs typeface="Arial" pitchFamily="34" charset="0"/>
              </a:rPr>
            </a:br>
            <a:r>
              <a:rPr lang="es-AR" sz="2000" b="1" i="1" dirty="0" smtClean="0">
                <a:solidFill>
                  <a:srgbClr val="FFC000"/>
                </a:solidFill>
                <a:effectLst/>
                <a:latin typeface="Arial" pitchFamily="34" charset="0"/>
                <a:cs typeface="Arial" pitchFamily="34" charset="0"/>
              </a:rPr>
              <a:t>Clarín  –  Página/12 </a:t>
            </a:r>
            <a:r>
              <a:rPr lang="es-AR" sz="2000" b="1" dirty="0" smtClean="0">
                <a:solidFill>
                  <a:srgbClr val="FFC000"/>
                </a:solidFill>
                <a:effectLst/>
                <a:latin typeface="Arial" pitchFamily="34" charset="0"/>
                <a:cs typeface="Arial" pitchFamily="34" charset="0"/>
              </a:rPr>
              <a:t>		</a:t>
            </a:r>
            <a:r>
              <a:rPr lang="es-AR" sz="2000" b="1" dirty="0" smtClean="0">
                <a:effectLst/>
                <a:latin typeface="Arial" pitchFamily="34" charset="0"/>
                <a:cs typeface="Arial" pitchFamily="34" charset="0"/>
              </a:rPr>
              <a:t>ambos </a:t>
            </a:r>
            <a:r>
              <a:rPr lang="es-AR" sz="2000" b="1" dirty="0">
                <a:effectLst/>
                <a:latin typeface="Arial" pitchFamily="34" charset="0"/>
                <a:cs typeface="Arial" pitchFamily="34" charset="0"/>
              </a:rPr>
              <a:t>discursos no compiten en el </a:t>
            </a:r>
            <a:r>
              <a:rPr lang="es-AR" sz="2000" b="1" dirty="0" smtClean="0">
                <a:effectLst/>
                <a:latin typeface="Arial" pitchFamily="34" charset="0"/>
                <a:cs typeface="Arial" pitchFamily="34" charset="0"/>
              </a:rPr>
              <a:t>					mismo micro-mercado</a:t>
            </a:r>
            <a:br>
              <a:rPr lang="es-AR" sz="2000" b="1" dirty="0" smtClean="0">
                <a:effectLst/>
                <a:latin typeface="Arial" pitchFamily="34" charset="0"/>
                <a:cs typeface="Arial" pitchFamily="34" charset="0"/>
              </a:rPr>
            </a:br>
            <a:r>
              <a:rPr lang="es-AR" sz="2000" b="1" dirty="0" smtClean="0">
                <a:solidFill>
                  <a:schemeClr val="accent1">
                    <a:lumMod val="20000"/>
                    <a:lumOff val="80000"/>
                  </a:schemeClr>
                </a:solidFill>
                <a:effectLst/>
                <a:latin typeface="Arial" pitchFamily="34" charset="0"/>
                <a:cs typeface="Arial" pitchFamily="34" charset="0"/>
              </a:rPr>
              <a:t>La </a:t>
            </a:r>
            <a:r>
              <a:rPr lang="es-AR" sz="2000" b="1" dirty="0">
                <a:solidFill>
                  <a:schemeClr val="accent1">
                    <a:lumMod val="20000"/>
                    <a:lumOff val="80000"/>
                  </a:schemeClr>
                </a:solidFill>
                <a:effectLst/>
                <a:latin typeface="Arial" pitchFamily="34" charset="0"/>
                <a:cs typeface="Arial" pitchFamily="34" charset="0"/>
              </a:rPr>
              <a:t>valoración, el precio que le da capital lingüístico al </a:t>
            </a:r>
            <a:r>
              <a:rPr lang="es-AR" sz="2000" b="1" dirty="0" smtClean="0">
                <a:solidFill>
                  <a:schemeClr val="accent1">
                    <a:lumMod val="20000"/>
                    <a:lumOff val="80000"/>
                  </a:schemeClr>
                </a:solidFill>
                <a:effectLst/>
                <a:latin typeface="Arial" pitchFamily="34" charset="0"/>
                <a:cs typeface="Arial" pitchFamily="34" charset="0"/>
              </a:rPr>
              <a:t>enunciador de </a:t>
            </a:r>
            <a:r>
              <a:rPr lang="es-AR" sz="2000" b="1" i="1" dirty="0">
                <a:solidFill>
                  <a:schemeClr val="accent1">
                    <a:lumMod val="20000"/>
                    <a:lumOff val="80000"/>
                  </a:schemeClr>
                </a:solidFill>
                <a:effectLst/>
                <a:latin typeface="Arial" pitchFamily="34" charset="0"/>
                <a:cs typeface="Arial" pitchFamily="34" charset="0"/>
              </a:rPr>
              <a:t>Clarín</a:t>
            </a:r>
            <a:r>
              <a:rPr lang="es-AR" sz="2000" b="1" dirty="0">
                <a:solidFill>
                  <a:schemeClr val="accent1">
                    <a:lumMod val="20000"/>
                    <a:lumOff val="80000"/>
                  </a:schemeClr>
                </a:solidFill>
                <a:effectLst/>
                <a:latin typeface="Arial" pitchFamily="34" charset="0"/>
                <a:cs typeface="Arial" pitchFamily="34" charset="0"/>
              </a:rPr>
              <a:t> no es igual que lo que legitima al </a:t>
            </a:r>
            <a:r>
              <a:rPr lang="es-AR" sz="2000" b="1" dirty="0" smtClean="0">
                <a:solidFill>
                  <a:schemeClr val="accent1">
                    <a:lumMod val="20000"/>
                    <a:lumOff val="80000"/>
                  </a:schemeClr>
                </a:solidFill>
                <a:effectLst/>
                <a:latin typeface="Arial" pitchFamily="34" charset="0"/>
                <a:cs typeface="Arial" pitchFamily="34" charset="0"/>
              </a:rPr>
              <a:t>enunciador de </a:t>
            </a:r>
            <a:r>
              <a:rPr lang="es-AR" sz="2000" b="1" i="1" dirty="0" smtClean="0">
                <a:solidFill>
                  <a:schemeClr val="accent1">
                    <a:lumMod val="20000"/>
                    <a:lumOff val="80000"/>
                  </a:schemeClr>
                </a:solidFill>
                <a:effectLst/>
                <a:latin typeface="Arial" pitchFamily="34" charset="0"/>
                <a:cs typeface="Arial" pitchFamily="34" charset="0"/>
              </a:rPr>
              <a:t>Página/12</a:t>
            </a:r>
            <a:r>
              <a:rPr lang="es-AR" sz="2000" b="1" dirty="0" smtClean="0">
                <a:solidFill>
                  <a:schemeClr val="accent1">
                    <a:lumMod val="20000"/>
                    <a:lumOff val="80000"/>
                  </a:schemeClr>
                </a:solidFill>
                <a:effectLst/>
                <a:latin typeface="Arial" pitchFamily="34" charset="0"/>
                <a:cs typeface="Arial" pitchFamily="34" charset="0"/>
              </a:rPr>
              <a:t> </a:t>
            </a:r>
            <a:r>
              <a:rPr lang="es-AR" sz="2000" b="1" dirty="0">
                <a:effectLst/>
                <a:latin typeface="Arial" pitchFamily="34" charset="0"/>
                <a:cs typeface="Arial" pitchFamily="34" charset="0"/>
              </a:rPr>
              <a:t/>
            </a:r>
            <a:br>
              <a:rPr lang="es-AR" sz="2000" b="1" dirty="0">
                <a:effectLst/>
                <a:latin typeface="Arial" pitchFamily="34" charset="0"/>
                <a:cs typeface="Arial" pitchFamily="34" charset="0"/>
              </a:rPr>
            </a:br>
            <a:r>
              <a:rPr lang="es-AR" sz="2000" b="1" dirty="0" smtClean="0">
                <a:effectLst/>
                <a:latin typeface="Arial" pitchFamily="34" charset="0"/>
                <a:cs typeface="Arial" pitchFamily="34" charset="0"/>
              </a:rPr>
              <a:t> 	</a:t>
            </a:r>
            <a:r>
              <a:rPr lang="es-AR" sz="2000" b="1" dirty="0" smtClean="0">
                <a:solidFill>
                  <a:schemeClr val="accent2">
                    <a:lumMod val="40000"/>
                    <a:lumOff val="60000"/>
                  </a:schemeClr>
                </a:solidFill>
                <a:effectLst/>
                <a:latin typeface="Arial" pitchFamily="34" charset="0"/>
                <a:cs typeface="Arial" pitchFamily="34" charset="0"/>
              </a:rPr>
              <a:t>fotografías</a:t>
            </a:r>
            <a:r>
              <a:rPr lang="es-AR" sz="2000" b="1" dirty="0">
                <a:solidFill>
                  <a:schemeClr val="accent2">
                    <a:lumMod val="40000"/>
                    <a:lumOff val="60000"/>
                  </a:schemeClr>
                </a:solidFill>
                <a:effectLst/>
                <a:latin typeface="Arial" pitchFamily="34" charset="0"/>
                <a:cs typeface="Arial" pitchFamily="34" charset="0"/>
              </a:rPr>
              <a:t>, </a:t>
            </a:r>
            <a:r>
              <a:rPr lang="es-AR" sz="2000" b="1" dirty="0" smtClean="0">
                <a:solidFill>
                  <a:schemeClr val="accent2">
                    <a:lumMod val="40000"/>
                    <a:lumOff val="60000"/>
                  </a:schemeClr>
                </a:solidFill>
                <a:effectLst/>
                <a:latin typeface="Arial" pitchFamily="34" charset="0"/>
                <a:cs typeface="Arial" pitchFamily="34" charset="0"/>
              </a:rPr>
              <a:t>léxico, </a:t>
            </a:r>
            <a:r>
              <a:rPr lang="es-AR" sz="2000" b="1" dirty="0">
                <a:solidFill>
                  <a:schemeClr val="accent2">
                    <a:lumMod val="40000"/>
                    <a:lumOff val="60000"/>
                  </a:schemeClr>
                </a:solidFill>
                <a:effectLst/>
                <a:latin typeface="Arial" pitchFamily="34" charset="0"/>
                <a:cs typeface="Arial" pitchFamily="34" charset="0"/>
              </a:rPr>
              <a:t>representaciones de las cosas, estilo de cada medio</a:t>
            </a:r>
            <a:r>
              <a:rPr lang="es-AR" sz="2000" b="1" dirty="0" smtClean="0">
                <a:solidFill>
                  <a:schemeClr val="accent2">
                    <a:lumMod val="40000"/>
                    <a:lumOff val="60000"/>
                  </a:schemeClr>
                </a:solidFill>
                <a:effectLst/>
                <a:latin typeface="Arial" pitchFamily="34" charset="0"/>
                <a:cs typeface="Arial" pitchFamily="34" charset="0"/>
              </a:rPr>
              <a:t>…</a:t>
            </a:r>
            <a:br>
              <a:rPr lang="es-AR" sz="2000" b="1" dirty="0" smtClean="0">
                <a:solidFill>
                  <a:schemeClr val="accent2">
                    <a:lumMod val="40000"/>
                    <a:lumOff val="60000"/>
                  </a:schemeClr>
                </a:solidFill>
                <a:effectLst/>
                <a:latin typeface="Arial" pitchFamily="34" charset="0"/>
                <a:cs typeface="Arial" pitchFamily="34" charset="0"/>
              </a:rPr>
            </a:br>
            <a:r>
              <a:rPr lang="es-AR" sz="2000" b="1" dirty="0">
                <a:solidFill>
                  <a:srgbClr val="FFFF00"/>
                </a:solidFill>
                <a:effectLst/>
                <a:latin typeface="Arial" pitchFamily="34" charset="0"/>
                <a:cs typeface="Arial" pitchFamily="34" charset="0"/>
              </a:rPr>
              <a:t/>
            </a:r>
            <a:br>
              <a:rPr lang="es-AR" sz="2000" b="1" dirty="0">
                <a:solidFill>
                  <a:srgbClr val="FFFF00"/>
                </a:solidFill>
                <a:effectLst/>
                <a:latin typeface="Arial" pitchFamily="34" charset="0"/>
                <a:cs typeface="Arial" pitchFamily="34" charset="0"/>
              </a:rPr>
            </a:br>
            <a:r>
              <a:rPr lang="es-AR" sz="2000" b="1" dirty="0" smtClean="0">
                <a:solidFill>
                  <a:srgbClr val="FFC000"/>
                </a:solidFill>
                <a:effectLst/>
                <a:latin typeface="Arial" pitchFamily="34" charset="0"/>
                <a:cs typeface="Arial" pitchFamily="34" charset="0"/>
              </a:rPr>
              <a:t>En </a:t>
            </a:r>
            <a:r>
              <a:rPr lang="es-AR" sz="2000" b="1" i="1" dirty="0">
                <a:solidFill>
                  <a:srgbClr val="FFC000"/>
                </a:solidFill>
                <a:effectLst/>
                <a:latin typeface="Arial" pitchFamily="34" charset="0"/>
                <a:cs typeface="Arial" pitchFamily="34" charset="0"/>
              </a:rPr>
              <a:t>Clarín</a:t>
            </a:r>
            <a:r>
              <a:rPr lang="es-AR" sz="2000" b="1" dirty="0">
                <a:effectLst/>
                <a:latin typeface="Arial" pitchFamily="34" charset="0"/>
                <a:cs typeface="Arial" pitchFamily="34" charset="0"/>
              </a:rPr>
              <a:t>: </a:t>
            </a:r>
            <a:r>
              <a:rPr lang="es-AR" sz="2000" b="1" dirty="0">
                <a:solidFill>
                  <a:schemeClr val="tx2"/>
                </a:solidFill>
                <a:effectLst/>
                <a:latin typeface="Arial" pitchFamily="34" charset="0"/>
                <a:cs typeface="Arial" pitchFamily="34" charset="0"/>
              </a:rPr>
              <a:t>“</a:t>
            </a:r>
            <a:r>
              <a:rPr lang="es-AR" sz="2000" b="1" dirty="0" err="1">
                <a:solidFill>
                  <a:schemeClr val="tx2"/>
                </a:solidFill>
                <a:effectLst/>
                <a:latin typeface="Arial" pitchFamily="34" charset="0"/>
                <a:cs typeface="Arial" pitchFamily="34" charset="0"/>
              </a:rPr>
              <a:t>Macri</a:t>
            </a:r>
            <a:r>
              <a:rPr lang="es-AR" sz="2000" b="1" dirty="0">
                <a:solidFill>
                  <a:schemeClr val="tx2"/>
                </a:solidFill>
                <a:effectLst/>
                <a:latin typeface="Arial" pitchFamily="34" charset="0"/>
                <a:cs typeface="Arial" pitchFamily="34" charset="0"/>
              </a:rPr>
              <a:t> prometió luchar contra la corrupción y llamó al consenso</a:t>
            </a:r>
            <a:r>
              <a:rPr lang="es-AR" sz="2000" b="1" dirty="0" smtClean="0">
                <a:solidFill>
                  <a:schemeClr val="tx2"/>
                </a:solidFill>
                <a:effectLst/>
                <a:latin typeface="Arial" pitchFamily="34" charset="0"/>
                <a:cs typeface="Arial" pitchFamily="34" charset="0"/>
              </a:rPr>
              <a:t>”</a:t>
            </a:r>
            <a:br>
              <a:rPr lang="es-AR" sz="2000" b="1" dirty="0" smtClean="0">
                <a:solidFill>
                  <a:schemeClr val="tx2"/>
                </a:solidFill>
                <a:effectLst/>
                <a:latin typeface="Arial" pitchFamily="34" charset="0"/>
                <a:cs typeface="Arial" pitchFamily="34" charset="0"/>
              </a:rPr>
            </a:br>
            <a:r>
              <a:rPr lang="es-AR" sz="2000" b="1" dirty="0" smtClean="0">
                <a:solidFill>
                  <a:srgbClr val="00B0F0"/>
                </a:solidFill>
                <a:effectLst/>
                <a:latin typeface="Arial" pitchFamily="34" charset="0"/>
                <a:cs typeface="Arial" pitchFamily="34" charset="0"/>
              </a:rPr>
              <a:t>Presupuestos compartidos </a:t>
            </a:r>
            <a:r>
              <a:rPr lang="es-AR" sz="2000" b="1" dirty="0" smtClean="0">
                <a:effectLst/>
                <a:latin typeface="Arial" pitchFamily="34" charset="0"/>
                <a:cs typeface="Arial" pitchFamily="34" charset="0"/>
              </a:rPr>
              <a:t>(saber </a:t>
            </a:r>
            <a:r>
              <a:rPr lang="es-AR" sz="2000" b="1" dirty="0">
                <a:effectLst/>
                <a:latin typeface="Arial" pitchFamily="34" charset="0"/>
                <a:cs typeface="Arial" pitchFamily="34" charset="0"/>
              </a:rPr>
              <a:t>común que </a:t>
            </a:r>
            <a:r>
              <a:rPr lang="es-AR" sz="2000" b="1" dirty="0" smtClean="0">
                <a:effectLst/>
                <a:latin typeface="Arial" pitchFamily="34" charset="0"/>
                <a:cs typeface="Arial" pitchFamily="34" charset="0"/>
              </a:rPr>
              <a:t>corresponde a modos </a:t>
            </a:r>
            <a:r>
              <a:rPr lang="es-AR" sz="2000" b="1" dirty="0">
                <a:effectLst/>
                <a:latin typeface="Arial" pitchFamily="34" charset="0"/>
                <a:cs typeface="Arial" pitchFamily="34" charset="0"/>
              </a:rPr>
              <a:t>de nombrar el </a:t>
            </a:r>
            <a:r>
              <a:rPr lang="es-AR" sz="2000" b="1" dirty="0" smtClean="0">
                <a:effectLst/>
                <a:latin typeface="Arial" pitchFamily="34" charset="0"/>
                <a:cs typeface="Arial" pitchFamily="34" charset="0"/>
              </a:rPr>
              <a:t>mundo)	</a:t>
            </a:r>
            <a:br>
              <a:rPr lang="es-AR" sz="2000" b="1" dirty="0" smtClean="0">
                <a:effectLst/>
                <a:latin typeface="Arial" pitchFamily="34" charset="0"/>
                <a:cs typeface="Arial" pitchFamily="34" charset="0"/>
              </a:rPr>
            </a:br>
            <a:r>
              <a:rPr lang="es-AR" sz="2000" b="1" dirty="0">
                <a:effectLst/>
                <a:latin typeface="Arial" pitchFamily="34" charset="0"/>
                <a:cs typeface="Arial" pitchFamily="34" charset="0"/>
              </a:rPr>
              <a:t/>
            </a:r>
            <a:br>
              <a:rPr lang="es-AR" sz="2000" b="1" dirty="0">
                <a:effectLst/>
                <a:latin typeface="Arial" pitchFamily="34" charset="0"/>
                <a:cs typeface="Arial" pitchFamily="34" charset="0"/>
              </a:rPr>
            </a:br>
            <a:r>
              <a:rPr lang="es-AR" sz="1600" b="1" dirty="0" smtClean="0">
                <a:effectLst/>
                <a:latin typeface="Arial" pitchFamily="34" charset="0"/>
                <a:cs typeface="Arial" pitchFamily="34" charset="0"/>
              </a:rPr>
              <a:t/>
            </a:r>
            <a:br>
              <a:rPr lang="es-AR" sz="1600" b="1" dirty="0" smtClean="0">
                <a:effectLst/>
                <a:latin typeface="Arial" pitchFamily="34" charset="0"/>
                <a:cs typeface="Arial" pitchFamily="34" charset="0"/>
              </a:rPr>
            </a:br>
            <a:r>
              <a:rPr lang="es-AR" sz="1600" b="1" dirty="0">
                <a:effectLst/>
                <a:latin typeface="Arial" pitchFamily="34" charset="0"/>
                <a:cs typeface="Arial" pitchFamily="34" charset="0"/>
              </a:rPr>
              <a:t/>
            </a:r>
            <a:br>
              <a:rPr lang="es-AR" sz="1600" b="1" dirty="0">
                <a:effectLst/>
                <a:latin typeface="Arial" pitchFamily="34" charset="0"/>
                <a:cs typeface="Arial" pitchFamily="34" charset="0"/>
              </a:rPr>
            </a:br>
            <a:r>
              <a:rPr lang="es-AR" sz="1600" b="1" dirty="0" smtClean="0">
                <a:effectLst/>
                <a:latin typeface="Arial" pitchFamily="34" charset="0"/>
                <a:cs typeface="Arial" pitchFamily="34" charset="0"/>
              </a:rPr>
              <a:t/>
            </a:r>
            <a:br>
              <a:rPr lang="es-AR" sz="1600" b="1" dirty="0" smtClean="0">
                <a:effectLst/>
                <a:latin typeface="Arial" pitchFamily="34" charset="0"/>
                <a:cs typeface="Arial" pitchFamily="34" charset="0"/>
              </a:rPr>
            </a:br>
            <a:r>
              <a:rPr lang="es-AR" sz="1600" b="1" dirty="0" smtClean="0">
                <a:effectLst/>
                <a:latin typeface="Arial" pitchFamily="34" charset="0"/>
                <a:cs typeface="Arial" pitchFamily="34" charset="0"/>
              </a:rPr>
              <a:t/>
            </a:r>
            <a:br>
              <a:rPr lang="es-AR" sz="1600" b="1" dirty="0" smtClean="0">
                <a:effectLst/>
                <a:latin typeface="Arial" pitchFamily="34" charset="0"/>
                <a:cs typeface="Arial" pitchFamily="34" charset="0"/>
              </a:rPr>
            </a:br>
            <a:r>
              <a:rPr lang="es-AR" sz="1600" b="1" dirty="0">
                <a:effectLst/>
                <a:latin typeface="Arial" pitchFamily="34" charset="0"/>
                <a:cs typeface="Arial" pitchFamily="34" charset="0"/>
              </a:rPr>
              <a:t/>
            </a:r>
            <a:br>
              <a:rPr lang="es-AR" sz="1600" b="1" dirty="0">
                <a:effectLst/>
                <a:latin typeface="Arial" pitchFamily="34" charset="0"/>
                <a:cs typeface="Arial" pitchFamily="34" charset="0"/>
              </a:rPr>
            </a:br>
            <a:r>
              <a:rPr lang="es-AR" sz="1600" b="1" dirty="0" smtClean="0">
                <a:effectLst/>
                <a:latin typeface="Arial" pitchFamily="34" charset="0"/>
                <a:cs typeface="Arial" pitchFamily="34" charset="0"/>
              </a:rPr>
              <a:t/>
            </a:r>
            <a:br>
              <a:rPr lang="es-AR" sz="1600" b="1" dirty="0" smtClean="0">
                <a:effectLst/>
                <a:latin typeface="Arial" pitchFamily="34" charset="0"/>
                <a:cs typeface="Arial" pitchFamily="34" charset="0"/>
              </a:rPr>
            </a:br>
            <a:endParaRPr lang="es-AR" sz="1600" b="1" dirty="0">
              <a:effectLst/>
              <a:latin typeface="Arial" pitchFamily="34" charset="0"/>
              <a:cs typeface="Arial" pitchFamily="34" charset="0"/>
            </a:endParaRPr>
          </a:p>
        </p:txBody>
      </p:sp>
      <p:sp>
        <p:nvSpPr>
          <p:cNvPr id="3" name="2 Flecha derecha"/>
          <p:cNvSpPr/>
          <p:nvPr/>
        </p:nvSpPr>
        <p:spPr>
          <a:xfrm>
            <a:off x="2915816" y="810675"/>
            <a:ext cx="576064" cy="2763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3 Flecha derecha"/>
          <p:cNvSpPr/>
          <p:nvPr/>
        </p:nvSpPr>
        <p:spPr>
          <a:xfrm>
            <a:off x="251520" y="2060848"/>
            <a:ext cx="660672" cy="242316"/>
          </a:xfrm>
          <a:prstGeom prst="rightArrow">
            <a:avLst>
              <a:gd name="adj1" fmla="val 50000"/>
              <a:gd name="adj2" fmla="val 423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Rectángulo"/>
          <p:cNvSpPr/>
          <p:nvPr/>
        </p:nvSpPr>
        <p:spPr>
          <a:xfrm>
            <a:off x="395536" y="4221088"/>
            <a:ext cx="8748464" cy="2862322"/>
          </a:xfrm>
          <a:prstGeom prst="rect">
            <a:avLst/>
          </a:prstGeom>
        </p:spPr>
        <p:txBody>
          <a:bodyPr wrap="square">
            <a:spAutoFit/>
          </a:bodyPr>
          <a:lstStyle/>
          <a:p>
            <a:pPr marL="800100" lvl="1" indent="-342900">
              <a:buClr>
                <a:srgbClr val="FFC000"/>
              </a:buClr>
              <a:buSzPct val="90000"/>
              <a:buFont typeface="Wingdings" pitchFamily="2" charset="2"/>
              <a:buChar char="q"/>
            </a:pPr>
            <a:r>
              <a:rPr lang="es-AR" b="1" dirty="0">
                <a:latin typeface="Arial" pitchFamily="34" charset="0"/>
                <a:cs typeface="Arial" pitchFamily="34" charset="0"/>
              </a:rPr>
              <a:t>de qué se habla cuando se dice un sustantivo abstracto como “corrupción”, sin </a:t>
            </a:r>
            <a:r>
              <a:rPr lang="es-AR" b="1" dirty="0" smtClean="0">
                <a:latin typeface="Arial" pitchFamily="34" charset="0"/>
                <a:cs typeface="Arial" pitchFamily="34" charset="0"/>
              </a:rPr>
              <a:t>necesidad </a:t>
            </a:r>
            <a:r>
              <a:rPr lang="es-AR" b="1" dirty="0">
                <a:latin typeface="Arial" pitchFamily="34" charset="0"/>
                <a:cs typeface="Arial" pitchFamily="34" charset="0"/>
              </a:rPr>
              <a:t>de ninguna construcción que determine o especifique </a:t>
            </a:r>
            <a:r>
              <a:rPr lang="es-AR" b="1" dirty="0" smtClean="0">
                <a:latin typeface="Arial" pitchFamily="34" charset="0"/>
                <a:cs typeface="Arial" pitchFamily="34" charset="0"/>
              </a:rPr>
              <a:t>referencias (corrupción </a:t>
            </a:r>
            <a:r>
              <a:rPr lang="es-AR" b="1" dirty="0">
                <a:latin typeface="Arial" pitchFamily="34" charset="0"/>
                <a:cs typeface="Arial" pitchFamily="34" charset="0"/>
              </a:rPr>
              <a:t>de las instituciones, </a:t>
            </a:r>
            <a:r>
              <a:rPr lang="es-AR" b="1" dirty="0" smtClean="0">
                <a:latin typeface="Arial" pitchFamily="34" charset="0"/>
                <a:cs typeface="Arial" pitchFamily="34" charset="0"/>
              </a:rPr>
              <a:t>de </a:t>
            </a:r>
            <a:r>
              <a:rPr lang="es-AR" b="1" dirty="0">
                <a:latin typeface="Arial" pitchFamily="34" charset="0"/>
                <a:cs typeface="Arial" pitchFamily="34" charset="0"/>
              </a:rPr>
              <a:t>la administración pública, de tal </a:t>
            </a:r>
            <a:r>
              <a:rPr lang="es-AR" b="1" dirty="0" smtClean="0">
                <a:latin typeface="Arial" pitchFamily="34" charset="0"/>
                <a:cs typeface="Arial" pitchFamily="34" charset="0"/>
              </a:rPr>
              <a:t>ministerio… por ejemplo)</a:t>
            </a:r>
          </a:p>
          <a:p>
            <a:pPr marL="342900" indent="-342900">
              <a:buClr>
                <a:srgbClr val="FFC000"/>
              </a:buClr>
              <a:buSzPct val="90000"/>
              <a:buFont typeface="Wingdings" pitchFamily="2" charset="2"/>
              <a:buChar char="q"/>
            </a:pPr>
            <a:endParaRPr lang="es-AR" b="1" dirty="0">
              <a:latin typeface="Arial" pitchFamily="34" charset="0"/>
              <a:cs typeface="Arial" pitchFamily="34" charset="0"/>
            </a:endParaRPr>
          </a:p>
          <a:p>
            <a:pPr marL="800100" lvl="1" indent="-342900">
              <a:buClr>
                <a:srgbClr val="FFC000"/>
              </a:buClr>
              <a:buSzPct val="90000"/>
              <a:buFont typeface="Wingdings" pitchFamily="2" charset="2"/>
              <a:buChar char="q"/>
            </a:pPr>
            <a:r>
              <a:rPr lang="es-AR" b="1" dirty="0" smtClean="0">
                <a:latin typeface="Arial" pitchFamily="34" charset="0"/>
                <a:cs typeface="Arial" pitchFamily="34" charset="0"/>
              </a:rPr>
              <a:t>los </a:t>
            </a:r>
            <a:r>
              <a:rPr lang="es-AR" b="1" dirty="0">
                <a:latin typeface="Arial" pitchFamily="34" charset="0"/>
                <a:cs typeface="Arial" pitchFamily="34" charset="0"/>
              </a:rPr>
              <a:t>alcances de “llamar al consenso”, puesto que el consenso puede leerse como </a:t>
            </a:r>
            <a:r>
              <a:rPr lang="es-AR" b="1" dirty="0" smtClean="0">
                <a:latin typeface="Arial" pitchFamily="34" charset="0"/>
                <a:cs typeface="Arial" pitchFamily="34" charset="0"/>
              </a:rPr>
              <a:t>una </a:t>
            </a:r>
            <a:r>
              <a:rPr lang="es-AR" b="1" dirty="0">
                <a:latin typeface="Arial" pitchFamily="34" charset="0"/>
                <a:cs typeface="Arial" pitchFamily="34" charset="0"/>
              </a:rPr>
              <a:t>sinécdoque de la parte por el todo, ya que desde un conocimiento </a:t>
            </a:r>
            <a:r>
              <a:rPr lang="es-AR" b="1" dirty="0" smtClean="0">
                <a:latin typeface="Arial" pitchFamily="34" charset="0"/>
                <a:cs typeface="Arial" pitchFamily="34" charset="0"/>
              </a:rPr>
              <a:t>socialmente </a:t>
            </a:r>
            <a:r>
              <a:rPr lang="es-AR" b="1" dirty="0">
                <a:latin typeface="Arial" pitchFamily="34" charset="0"/>
                <a:cs typeface="Arial" pitchFamily="34" charset="0"/>
              </a:rPr>
              <a:t>compartido, el consenso no incluye al kichnerismo</a:t>
            </a:r>
            <a:br>
              <a:rPr lang="es-AR" b="1" dirty="0">
                <a:latin typeface="Arial" pitchFamily="34" charset="0"/>
                <a:cs typeface="Arial" pitchFamily="34" charset="0"/>
              </a:rPr>
            </a:br>
            <a:endParaRPr lang="es-AR" b="1" dirty="0">
              <a:latin typeface="Arial" pitchFamily="34" charset="0"/>
              <a:cs typeface="Arial" pitchFamily="34" charset="0"/>
            </a:endParaRPr>
          </a:p>
        </p:txBody>
      </p:sp>
    </p:spTree>
    <p:extLst>
      <p:ext uri="{BB962C8B-B14F-4D97-AF65-F5344CB8AC3E}">
        <p14:creationId xmlns:p14="http://schemas.microsoft.com/office/powerpoint/2010/main" val="440741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5751" y="12680"/>
            <a:ext cx="9108504" cy="1292662"/>
          </a:xfrm>
          <a:prstGeom prst="rect">
            <a:avLst/>
          </a:prstGeom>
        </p:spPr>
        <p:txBody>
          <a:bodyPr wrap="square">
            <a:spAutoFit/>
          </a:bodyPr>
          <a:lstStyle/>
          <a:p>
            <a:r>
              <a:rPr lang="es-AR" sz="2000" b="1" dirty="0" smtClean="0">
                <a:solidFill>
                  <a:srgbClr val="FFC000"/>
                </a:solidFill>
                <a:latin typeface="Arial" pitchFamily="34" charset="0"/>
                <a:cs typeface="Arial" pitchFamily="34" charset="0"/>
              </a:rPr>
              <a:t>En </a:t>
            </a:r>
            <a:r>
              <a:rPr lang="es-AR" sz="2000" b="1" i="1" dirty="0">
                <a:solidFill>
                  <a:srgbClr val="FFC000"/>
                </a:solidFill>
                <a:latin typeface="Arial" pitchFamily="34" charset="0"/>
                <a:cs typeface="Arial" pitchFamily="34" charset="0"/>
              </a:rPr>
              <a:t>Página/12</a:t>
            </a:r>
            <a:r>
              <a:rPr lang="es-AR" sz="2000" b="1" dirty="0">
                <a:solidFill>
                  <a:srgbClr val="FFC000"/>
                </a:solidFill>
                <a:latin typeface="Arial" pitchFamily="34" charset="0"/>
                <a:cs typeface="Arial" pitchFamily="34" charset="0"/>
              </a:rPr>
              <a:t>: </a:t>
            </a:r>
            <a:r>
              <a:rPr lang="es-AR" sz="2000" b="1" dirty="0">
                <a:solidFill>
                  <a:schemeClr val="accent2">
                    <a:lumMod val="40000"/>
                    <a:lumOff val="60000"/>
                  </a:schemeClr>
                </a:solidFill>
                <a:latin typeface="Arial" pitchFamily="34" charset="0"/>
                <a:cs typeface="Arial" pitchFamily="34" charset="0"/>
              </a:rPr>
              <a:t>“El show debe continuar</a:t>
            </a:r>
            <a:r>
              <a:rPr lang="es-AR" sz="2000" b="1" dirty="0" smtClean="0">
                <a:solidFill>
                  <a:schemeClr val="accent2">
                    <a:lumMod val="40000"/>
                    <a:lumOff val="60000"/>
                  </a:schemeClr>
                </a:solidFill>
                <a:latin typeface="Arial" pitchFamily="34" charset="0"/>
                <a:cs typeface="Arial" pitchFamily="34" charset="0"/>
              </a:rPr>
              <a:t>”</a:t>
            </a:r>
          </a:p>
          <a:p>
            <a:endParaRPr lang="es-AR" sz="2000" b="1" dirty="0" smtClean="0">
              <a:solidFill>
                <a:srgbClr val="00B0F0"/>
              </a:solidFill>
              <a:latin typeface="Arial" pitchFamily="34" charset="0"/>
              <a:cs typeface="Arial" pitchFamily="34" charset="0"/>
            </a:endParaRPr>
          </a:p>
          <a:p>
            <a:r>
              <a:rPr lang="es-AR" sz="2000" b="1" dirty="0" smtClean="0">
                <a:solidFill>
                  <a:srgbClr val="00B0F0"/>
                </a:solidFill>
                <a:latin typeface="Arial" pitchFamily="34" charset="0"/>
                <a:cs typeface="Arial" pitchFamily="34" charset="0"/>
              </a:rPr>
              <a:t>Presupuestos </a:t>
            </a:r>
            <a:r>
              <a:rPr lang="es-AR" sz="2000" b="1" dirty="0">
                <a:solidFill>
                  <a:srgbClr val="00B0F0"/>
                </a:solidFill>
                <a:latin typeface="Arial" pitchFamily="34" charset="0"/>
                <a:cs typeface="Arial" pitchFamily="34" charset="0"/>
              </a:rPr>
              <a:t>compartidos</a:t>
            </a:r>
            <a:r>
              <a:rPr lang="es-AR" dirty="0"/>
              <a:t/>
            </a:r>
            <a:br>
              <a:rPr lang="es-AR" dirty="0"/>
            </a:br>
            <a:r>
              <a:rPr lang="es-AR" dirty="0"/>
              <a:t>	</a:t>
            </a:r>
            <a:r>
              <a:rPr lang="es-AR" dirty="0" smtClean="0"/>
              <a:t>	</a:t>
            </a:r>
            <a:endParaRPr lang="es-AR" dirty="0"/>
          </a:p>
        </p:txBody>
      </p:sp>
      <p:sp>
        <p:nvSpPr>
          <p:cNvPr id="4" name="3 Rectángulo"/>
          <p:cNvSpPr/>
          <p:nvPr/>
        </p:nvSpPr>
        <p:spPr>
          <a:xfrm>
            <a:off x="160938" y="908720"/>
            <a:ext cx="8568952" cy="2585323"/>
          </a:xfrm>
          <a:prstGeom prst="rect">
            <a:avLst/>
          </a:prstGeom>
        </p:spPr>
        <p:txBody>
          <a:bodyPr wrap="square">
            <a:spAutoFit/>
          </a:bodyPr>
          <a:lstStyle/>
          <a:p>
            <a:pPr marL="742950" lvl="1" indent="-285750">
              <a:buClr>
                <a:srgbClr val="FFC000"/>
              </a:buClr>
              <a:buSzPct val="90000"/>
              <a:buFont typeface="Wingdings" pitchFamily="2" charset="2"/>
              <a:buChar char="q"/>
            </a:pPr>
            <a:r>
              <a:rPr lang="es-AR" b="1" dirty="0" smtClean="0">
                <a:latin typeface="Arial" pitchFamily="34" charset="0"/>
                <a:cs typeface="Arial" pitchFamily="34" charset="0"/>
              </a:rPr>
              <a:t>todos </a:t>
            </a:r>
            <a:r>
              <a:rPr lang="es-AR" b="1" dirty="0">
                <a:latin typeface="Arial" pitchFamily="34" charset="0"/>
                <a:cs typeface="Arial" pitchFamily="34" charset="0"/>
              </a:rPr>
              <a:t>los sentidos posibles y los usos de la frase </a:t>
            </a:r>
            <a:r>
              <a:rPr lang="es-AR" b="1" dirty="0" smtClean="0">
                <a:latin typeface="Arial" pitchFamily="34" charset="0"/>
                <a:cs typeface="Arial" pitchFamily="34" charset="0"/>
              </a:rPr>
              <a:t>connotativa</a:t>
            </a:r>
          </a:p>
          <a:p>
            <a:pPr marL="742950" lvl="1" indent="-285750">
              <a:buClr>
                <a:srgbClr val="FFC000"/>
              </a:buClr>
              <a:buSzPct val="90000"/>
              <a:buFont typeface="Wingdings" pitchFamily="2" charset="2"/>
              <a:buChar char="q"/>
            </a:pPr>
            <a:r>
              <a:rPr lang="es-AR" b="1" dirty="0" smtClean="0">
                <a:latin typeface="Arial" pitchFamily="34" charset="0"/>
                <a:cs typeface="Arial" pitchFamily="34" charset="0"/>
              </a:rPr>
              <a:t>los </a:t>
            </a:r>
            <a:r>
              <a:rPr lang="es-AR" b="1" dirty="0">
                <a:latin typeface="Arial" pitchFamily="34" charset="0"/>
                <a:cs typeface="Arial" pitchFamily="34" charset="0"/>
              </a:rPr>
              <a:t>alcances de la ironía en el titular y la bajada (anclaje delos sentidos posibles del titular, por el que se cancela una significación que no sea </a:t>
            </a:r>
            <a:r>
              <a:rPr lang="es-AR" b="1" dirty="0" smtClean="0">
                <a:latin typeface="Arial" pitchFamily="34" charset="0"/>
                <a:cs typeface="Arial" pitchFamily="34" charset="0"/>
              </a:rPr>
              <a:t>peyorativa)</a:t>
            </a:r>
          </a:p>
          <a:p>
            <a:pPr marL="742950" lvl="1" indent="-285750">
              <a:buClr>
                <a:srgbClr val="FFC000"/>
              </a:buClr>
              <a:buSzPct val="90000"/>
              <a:buFont typeface="Wingdings" pitchFamily="2" charset="2"/>
              <a:buChar char="q"/>
            </a:pPr>
            <a:r>
              <a:rPr lang="es-AR" b="1" dirty="0" smtClean="0">
                <a:latin typeface="Arial" pitchFamily="34" charset="0"/>
                <a:cs typeface="Arial" pitchFamily="34" charset="0"/>
              </a:rPr>
              <a:t>saber </a:t>
            </a:r>
            <a:r>
              <a:rPr lang="es-AR" b="1" dirty="0">
                <a:latin typeface="Arial" pitchFamily="34" charset="0"/>
                <a:cs typeface="Arial" pitchFamily="34" charset="0"/>
              </a:rPr>
              <a:t>qué es lo que no debe faltarle a una campaña electoral y qué no debe faltarle a un primer discurso presidencia </a:t>
            </a:r>
            <a:endParaRPr lang="es-AR" b="1" dirty="0" smtClean="0">
              <a:latin typeface="Arial" pitchFamily="34" charset="0"/>
              <a:cs typeface="Arial" pitchFamily="34" charset="0"/>
            </a:endParaRPr>
          </a:p>
          <a:p>
            <a:pPr marL="742950" lvl="1" indent="-285750">
              <a:buClr>
                <a:srgbClr val="FFC000"/>
              </a:buClr>
              <a:buSzPct val="90000"/>
              <a:buFont typeface="Wingdings" pitchFamily="2" charset="2"/>
              <a:buChar char="q"/>
            </a:pPr>
            <a:r>
              <a:rPr lang="es-AR" b="1" dirty="0" smtClean="0">
                <a:latin typeface="Arial" pitchFamily="34" charset="0"/>
                <a:cs typeface="Arial" pitchFamily="34" charset="0"/>
              </a:rPr>
              <a:t>los </a:t>
            </a:r>
            <a:r>
              <a:rPr lang="es-AR" b="1" dirty="0">
                <a:latin typeface="Arial" pitchFamily="34" charset="0"/>
                <a:cs typeface="Arial" pitchFamily="34" charset="0"/>
              </a:rPr>
              <a:t>discursos dados por </a:t>
            </a:r>
            <a:r>
              <a:rPr lang="es-AR" b="1" dirty="0" err="1">
                <a:latin typeface="Arial" pitchFamily="34" charset="0"/>
                <a:cs typeface="Arial" pitchFamily="34" charset="0"/>
              </a:rPr>
              <a:t>Macri</a:t>
            </a:r>
            <a:r>
              <a:rPr lang="es-AR" b="1" dirty="0">
                <a:latin typeface="Arial" pitchFamily="34" charset="0"/>
                <a:cs typeface="Arial" pitchFamily="34" charset="0"/>
              </a:rPr>
              <a:t>, tanto en la Asamblea Legislativa como en el balcón de la Casa </a:t>
            </a:r>
            <a:r>
              <a:rPr lang="es-AR" b="1" dirty="0" smtClean="0">
                <a:latin typeface="Arial" pitchFamily="34" charset="0"/>
                <a:cs typeface="Arial" pitchFamily="34" charset="0"/>
              </a:rPr>
              <a:t>Rosada (sin </a:t>
            </a:r>
            <a:r>
              <a:rPr lang="es-AR" b="1" dirty="0">
                <a:latin typeface="Arial" pitchFamily="34" charset="0"/>
                <a:cs typeface="Arial" pitchFamily="34" charset="0"/>
              </a:rPr>
              <a:t>variación respecto de la naturaleza de los discursos </a:t>
            </a:r>
            <a:r>
              <a:rPr lang="es-AR" b="1" dirty="0" smtClean="0">
                <a:latin typeface="Arial" pitchFamily="34" charset="0"/>
                <a:cs typeface="Arial" pitchFamily="34" charset="0"/>
              </a:rPr>
              <a:t>electorales)</a:t>
            </a:r>
            <a:endParaRPr lang="es-AR" b="1" dirty="0">
              <a:latin typeface="Arial" pitchFamily="34" charset="0"/>
              <a:cs typeface="Arial" pitchFamily="34" charset="0"/>
            </a:endParaRPr>
          </a:p>
        </p:txBody>
      </p:sp>
      <p:sp>
        <p:nvSpPr>
          <p:cNvPr id="5" name="4 Rectángulo"/>
          <p:cNvSpPr/>
          <p:nvPr/>
        </p:nvSpPr>
        <p:spPr>
          <a:xfrm>
            <a:off x="-29871" y="3717032"/>
            <a:ext cx="9125070" cy="3046988"/>
          </a:xfrm>
          <a:prstGeom prst="rect">
            <a:avLst/>
          </a:prstGeom>
        </p:spPr>
        <p:txBody>
          <a:bodyPr wrap="square">
            <a:spAutoFit/>
          </a:bodyPr>
          <a:lstStyle/>
          <a:p>
            <a:pPr marL="742950" lvl="1" indent="-285750">
              <a:buClr>
                <a:srgbClr val="00B0F0"/>
              </a:buClr>
              <a:buSzPct val="140000"/>
              <a:buFont typeface="Wingdings" pitchFamily="2" charset="2"/>
              <a:buChar char="Ø"/>
            </a:pPr>
            <a:r>
              <a:rPr lang="es-AR" sz="1600" b="1" dirty="0">
                <a:latin typeface="Arial" pitchFamily="34" charset="0"/>
                <a:cs typeface="Arial" pitchFamily="34" charset="0"/>
              </a:rPr>
              <a:t>E</a:t>
            </a:r>
            <a:r>
              <a:rPr lang="es-AR" sz="1600" b="1" dirty="0" smtClean="0">
                <a:latin typeface="Arial" pitchFamily="34" charset="0"/>
                <a:cs typeface="Arial" pitchFamily="34" charset="0"/>
              </a:rPr>
              <a:t>l </a:t>
            </a:r>
            <a:r>
              <a:rPr lang="es-AR" sz="1600" b="1" dirty="0">
                <a:latin typeface="Arial" pitchFamily="34" charset="0"/>
                <a:cs typeface="Arial" pitchFamily="34" charset="0"/>
              </a:rPr>
              <a:t>capital simbólico que le da legitimidad al enunciador de </a:t>
            </a:r>
            <a:r>
              <a:rPr lang="es-AR" sz="1600" b="1" i="1" dirty="0">
                <a:latin typeface="Arial" pitchFamily="34" charset="0"/>
                <a:cs typeface="Arial" pitchFamily="34" charset="0"/>
              </a:rPr>
              <a:t>Clarín</a:t>
            </a:r>
            <a:r>
              <a:rPr lang="es-AR" sz="1600" b="1" dirty="0">
                <a:latin typeface="Arial" pitchFamily="34" charset="0"/>
                <a:cs typeface="Arial" pitchFamily="34" charset="0"/>
              </a:rPr>
              <a:t> se basa en temáticas vinculadas al cambio, a la corrupción, a la apertura, a la lucha contra el narcotráfico, al diálogo , al consenso, a la unidad y a las tópicas naturalizadas acerca de esas </a:t>
            </a:r>
            <a:r>
              <a:rPr lang="es-AR" sz="1600" b="1" dirty="0" smtClean="0">
                <a:latin typeface="Arial" pitchFamily="34" charset="0"/>
                <a:cs typeface="Arial" pitchFamily="34" charset="0"/>
              </a:rPr>
              <a:t>temáticas, sin dejar de vincular todo ello con lo pasado, como legado, con una representación negativa del kichnerismo</a:t>
            </a:r>
          </a:p>
          <a:p>
            <a:pPr marL="742950" lvl="1" indent="-285750">
              <a:buClr>
                <a:srgbClr val="00B0F0"/>
              </a:buClr>
              <a:buSzPct val="140000"/>
              <a:buFont typeface="Wingdings" pitchFamily="2" charset="2"/>
              <a:buChar char="Ø"/>
            </a:pPr>
            <a:endParaRPr lang="es-AR" sz="1600" b="1" dirty="0" smtClean="0">
              <a:latin typeface="Arial" pitchFamily="34" charset="0"/>
              <a:cs typeface="Arial" pitchFamily="34" charset="0"/>
            </a:endParaRPr>
          </a:p>
          <a:p>
            <a:pPr marL="742950" lvl="1" indent="-285750">
              <a:buClr>
                <a:srgbClr val="00B0F0"/>
              </a:buClr>
              <a:buSzPct val="140000"/>
              <a:buFont typeface="Wingdings" pitchFamily="2" charset="2"/>
              <a:buChar char="Ø"/>
            </a:pPr>
            <a:r>
              <a:rPr lang="es-AR" sz="1600" b="1" dirty="0">
                <a:latin typeface="Arial" pitchFamily="34" charset="0"/>
                <a:cs typeface="Arial" pitchFamily="34" charset="0"/>
              </a:rPr>
              <a:t>E</a:t>
            </a:r>
            <a:r>
              <a:rPr lang="es-AR" sz="1600" b="1" dirty="0" smtClean="0">
                <a:latin typeface="Arial" pitchFamily="34" charset="0"/>
                <a:cs typeface="Arial" pitchFamily="34" charset="0"/>
              </a:rPr>
              <a:t>l </a:t>
            </a:r>
            <a:r>
              <a:rPr lang="es-AR" sz="1600" b="1" dirty="0">
                <a:latin typeface="Arial" pitchFamily="34" charset="0"/>
                <a:cs typeface="Arial" pitchFamily="34" charset="0"/>
              </a:rPr>
              <a:t>capital lingüístico que legitima </a:t>
            </a:r>
            <a:r>
              <a:rPr lang="es-AR" sz="1600" b="1" dirty="0" smtClean="0">
                <a:latin typeface="Arial" pitchFamily="34" charset="0"/>
                <a:cs typeface="Arial" pitchFamily="34" charset="0"/>
              </a:rPr>
              <a:t>al </a:t>
            </a:r>
            <a:r>
              <a:rPr lang="es-AR" sz="1600" b="1" dirty="0">
                <a:latin typeface="Arial" pitchFamily="34" charset="0"/>
                <a:cs typeface="Arial" pitchFamily="34" charset="0"/>
              </a:rPr>
              <a:t>enunciador de </a:t>
            </a:r>
            <a:r>
              <a:rPr lang="es-AR" sz="1600" b="1" i="1" dirty="0">
                <a:latin typeface="Arial" pitchFamily="34" charset="0"/>
                <a:cs typeface="Arial" pitchFamily="34" charset="0"/>
              </a:rPr>
              <a:t>Página/12 </a:t>
            </a:r>
            <a:r>
              <a:rPr lang="es-AR" sz="1600" b="1" dirty="0">
                <a:latin typeface="Arial" pitchFamily="34" charset="0"/>
                <a:cs typeface="Arial" pitchFamily="34" charset="0"/>
              </a:rPr>
              <a:t>se presenta desde la confrontación, y no escatima en retomar permanentemente lo que se lee como una representación negativa del gobierno de </a:t>
            </a:r>
            <a:r>
              <a:rPr lang="es-AR" sz="1600" b="1" dirty="0" err="1">
                <a:latin typeface="Arial" pitchFamily="34" charset="0"/>
                <a:cs typeface="Arial" pitchFamily="34" charset="0"/>
              </a:rPr>
              <a:t>Macri</a:t>
            </a:r>
            <a:r>
              <a:rPr lang="es-AR" sz="1600" b="1" dirty="0">
                <a:latin typeface="Arial" pitchFamily="34" charset="0"/>
                <a:cs typeface="Arial" pitchFamily="34" charset="0"/>
              </a:rPr>
              <a:t>, en el juego ingenioso connotativo que vincula el vacío político con el show de </a:t>
            </a:r>
            <a:r>
              <a:rPr lang="es-AR" sz="1600" b="1" dirty="0" smtClean="0">
                <a:latin typeface="Arial" pitchFamily="34" charset="0"/>
                <a:cs typeface="Arial" pitchFamily="34" charset="0"/>
              </a:rPr>
              <a:t>variedades en </a:t>
            </a:r>
            <a:r>
              <a:rPr lang="es-AR" sz="1600" b="1" dirty="0">
                <a:latin typeface="Arial" pitchFamily="34" charset="0"/>
                <a:cs typeface="Arial" pitchFamily="34" charset="0"/>
              </a:rPr>
              <a:t>su sentido más despectivo de la representación mimética, mundo ficcional que viene a insertarse en la cotidianeidad </a:t>
            </a:r>
            <a:r>
              <a:rPr lang="es-AR" sz="1600" b="1" dirty="0" smtClean="0">
                <a:latin typeface="Arial" pitchFamily="34" charset="0"/>
                <a:cs typeface="Arial" pitchFamily="34" charset="0"/>
              </a:rPr>
              <a:t>real, vacío de propuesta política</a:t>
            </a:r>
            <a:endParaRPr lang="es-AR" sz="1600" b="1" dirty="0">
              <a:latin typeface="Arial" pitchFamily="34" charset="0"/>
              <a:cs typeface="Arial" pitchFamily="34" charset="0"/>
            </a:endParaRPr>
          </a:p>
        </p:txBody>
      </p:sp>
    </p:spTree>
    <p:extLst>
      <p:ext uri="{BB962C8B-B14F-4D97-AF65-F5344CB8AC3E}">
        <p14:creationId xmlns:p14="http://schemas.microsoft.com/office/powerpoint/2010/main" val="154851209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additive="base">
                                        <p:cTn id="1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additive="base">
                                        <p:cTn id="3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fade">
                                      <p:cBhvr>
                                        <p:cTn id="39" dur="1000"/>
                                        <p:tgtEl>
                                          <p:spTgt spid="5">
                                            <p:txEl>
                                              <p:pRg st="0" end="0"/>
                                            </p:txEl>
                                          </p:spTgt>
                                        </p:tgtEl>
                                      </p:cBhvr>
                                    </p:animEffect>
                                    <p:anim calcmode="lin" valueType="num">
                                      <p:cBhvr>
                                        <p:cTn id="4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5">
                                            <p:txEl>
                                              <p:pRg st="2" end="2"/>
                                            </p:txEl>
                                          </p:spTgt>
                                        </p:tgtEl>
                                        <p:attrNameLst>
                                          <p:attrName>style.visibility</p:attrName>
                                        </p:attrNameLst>
                                      </p:cBhvr>
                                      <p:to>
                                        <p:strVal val="visible"/>
                                      </p:to>
                                    </p:set>
                                    <p:animEffect transition="in" filter="fade">
                                      <p:cBhvr>
                                        <p:cTn id="46" dur="1000"/>
                                        <p:tgtEl>
                                          <p:spTgt spid="5">
                                            <p:txEl>
                                              <p:pRg st="2" end="2"/>
                                            </p:txEl>
                                          </p:spTgt>
                                        </p:tgtEl>
                                      </p:cBhvr>
                                    </p:animEffect>
                                    <p:anim calcmode="lin" valueType="num">
                                      <p:cBhvr>
                                        <p:cTn id="4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5366" y="87309"/>
            <a:ext cx="9348775" cy="400110"/>
          </a:xfrm>
          <a:prstGeom prst="rect">
            <a:avLst/>
          </a:prstGeom>
        </p:spPr>
        <p:txBody>
          <a:bodyPr wrap="square">
            <a:spAutoFit/>
          </a:bodyPr>
          <a:lstStyle/>
          <a:p>
            <a:r>
              <a:rPr lang="es-AR" sz="2000" b="1" dirty="0" smtClean="0">
                <a:solidFill>
                  <a:srgbClr val="00B0F0"/>
                </a:solidFill>
                <a:latin typeface="Arial" pitchFamily="34" charset="0"/>
                <a:cs typeface="Arial" pitchFamily="34" charset="0"/>
              </a:rPr>
              <a:t>LA TEORÍA DE ANGENOT: DISCURSO SOCIAL Y HEGEMONÍA DISCURSIVA</a:t>
            </a:r>
            <a:endParaRPr lang="es-AR" sz="2000" b="1" dirty="0">
              <a:solidFill>
                <a:srgbClr val="00B0F0"/>
              </a:solidFill>
              <a:latin typeface="Arial" pitchFamily="34" charset="0"/>
              <a:cs typeface="Arial" pitchFamily="34" charset="0"/>
            </a:endParaRPr>
          </a:p>
        </p:txBody>
      </p:sp>
      <p:sp>
        <p:nvSpPr>
          <p:cNvPr id="4" name="3 Rectángulo"/>
          <p:cNvSpPr/>
          <p:nvPr/>
        </p:nvSpPr>
        <p:spPr>
          <a:xfrm>
            <a:off x="0" y="445314"/>
            <a:ext cx="9144000" cy="2308324"/>
          </a:xfrm>
          <a:prstGeom prst="rect">
            <a:avLst/>
          </a:prstGeom>
        </p:spPr>
        <p:txBody>
          <a:bodyPr wrap="square">
            <a:spAutoFit/>
          </a:bodyPr>
          <a:lstStyle/>
          <a:p>
            <a:r>
              <a:rPr lang="es-AR" b="1" dirty="0" smtClean="0">
                <a:solidFill>
                  <a:srgbClr val="FFC000"/>
                </a:solidFill>
                <a:latin typeface="Arial" pitchFamily="34" charset="0"/>
                <a:cs typeface="Arial" pitchFamily="34" charset="0"/>
              </a:rPr>
              <a:t>LENGUA LEGÍTIMA</a:t>
            </a:r>
          </a:p>
          <a:p>
            <a:r>
              <a:rPr lang="es-AR" b="1" dirty="0" smtClean="0">
                <a:latin typeface="Arial" pitchFamily="34" charset="0"/>
                <a:cs typeface="Arial" pitchFamily="34" charset="0"/>
              </a:rPr>
              <a:t>	</a:t>
            </a:r>
            <a:r>
              <a:rPr lang="es-AR" b="1" i="1" dirty="0" smtClean="0">
                <a:latin typeface="Arial" pitchFamily="34" charset="0"/>
                <a:cs typeface="Arial" pitchFamily="34" charset="0"/>
              </a:rPr>
              <a:t>Clarín</a:t>
            </a:r>
            <a:r>
              <a:rPr lang="es-AR" b="1" dirty="0" smtClean="0">
                <a:latin typeface="Arial" pitchFamily="34" charset="0"/>
                <a:cs typeface="Arial" pitchFamily="34" charset="0"/>
              </a:rPr>
              <a:t> y </a:t>
            </a:r>
            <a:r>
              <a:rPr lang="es-AR" b="1" i="1" dirty="0" smtClean="0">
                <a:latin typeface="Arial" pitchFamily="34" charset="0"/>
                <a:cs typeface="Arial" pitchFamily="34" charset="0"/>
              </a:rPr>
              <a:t>Página/12</a:t>
            </a:r>
            <a:r>
              <a:rPr lang="es-AR" b="1" dirty="0" smtClean="0">
                <a:latin typeface="Arial" pitchFamily="34" charset="0"/>
                <a:cs typeface="Arial" pitchFamily="34" charset="0"/>
              </a:rPr>
              <a:t> comparten el rasgo esencial, específico, general de la lengua legítima del discurso periodístico </a:t>
            </a:r>
          </a:p>
          <a:p>
            <a:pPr marL="742950" lvl="1" indent="-285750">
              <a:buClr>
                <a:srgbClr val="FFFF00"/>
              </a:buClr>
              <a:buFont typeface="Wingdings" pitchFamily="2" charset="2"/>
              <a:buChar char="ü"/>
            </a:pPr>
            <a:r>
              <a:rPr lang="es-AR" b="1" dirty="0" smtClean="0">
                <a:latin typeface="Arial" pitchFamily="34" charset="0"/>
                <a:cs typeface="Arial" pitchFamily="34" charset="0"/>
              </a:rPr>
              <a:t>no puede ser críptica</a:t>
            </a:r>
          </a:p>
          <a:p>
            <a:pPr marL="742950" lvl="1" indent="-285750">
              <a:buClr>
                <a:srgbClr val="FFFF00"/>
              </a:buClr>
              <a:buFont typeface="Wingdings" pitchFamily="2" charset="2"/>
              <a:buChar char="ü"/>
            </a:pPr>
            <a:r>
              <a:rPr lang="es-AR" b="1" dirty="0" smtClean="0">
                <a:latin typeface="Arial" pitchFamily="34" charset="0"/>
                <a:cs typeface="Arial" pitchFamily="34" charset="0"/>
              </a:rPr>
              <a:t>no puede estar muy por fuera de lo que exige la normativa </a:t>
            </a:r>
          </a:p>
          <a:p>
            <a:pPr marL="742950" lvl="1" indent="-285750">
              <a:buClr>
                <a:srgbClr val="FFFF00"/>
              </a:buClr>
              <a:buFont typeface="Wingdings" pitchFamily="2" charset="2"/>
              <a:buChar char="ü"/>
            </a:pPr>
            <a:r>
              <a:rPr lang="es-AR" b="1" dirty="0" smtClean="0">
                <a:latin typeface="Arial" pitchFamily="34" charset="0"/>
                <a:cs typeface="Arial" pitchFamily="34" charset="0"/>
              </a:rPr>
              <a:t>no es coloquial </a:t>
            </a:r>
          </a:p>
          <a:p>
            <a:pPr marL="742950" lvl="1" indent="-285750">
              <a:buClr>
                <a:srgbClr val="FFFF00"/>
              </a:buClr>
              <a:buFont typeface="Wingdings" pitchFamily="2" charset="2"/>
              <a:buChar char="ü"/>
            </a:pPr>
            <a:r>
              <a:rPr lang="es-AR" b="1" dirty="0" smtClean="0">
                <a:latin typeface="Arial" pitchFamily="34" charset="0"/>
                <a:cs typeface="Arial" pitchFamily="34" charset="0"/>
              </a:rPr>
              <a:t>enunciados simples de estructura canónica (sujeto-verbo predicado)</a:t>
            </a:r>
          </a:p>
          <a:p>
            <a:pPr marL="742950" lvl="1" indent="-285750">
              <a:buClr>
                <a:srgbClr val="FFFF00"/>
              </a:buClr>
              <a:buFont typeface="Wingdings" pitchFamily="2" charset="2"/>
              <a:buChar char="ü"/>
            </a:pPr>
            <a:r>
              <a:rPr lang="es-AR" b="1" dirty="0" smtClean="0">
                <a:latin typeface="Arial" pitchFamily="34" charset="0"/>
                <a:cs typeface="Arial" pitchFamily="34" charset="0"/>
              </a:rPr>
              <a:t>responde a la lengua oficial de estado, la de los discursos oficiales…</a:t>
            </a:r>
            <a:endParaRPr lang="es-AR" b="1" dirty="0">
              <a:latin typeface="Arial" pitchFamily="34" charset="0"/>
              <a:cs typeface="Arial" pitchFamily="34" charset="0"/>
            </a:endParaRPr>
          </a:p>
        </p:txBody>
      </p:sp>
      <p:sp>
        <p:nvSpPr>
          <p:cNvPr id="5" name="4 Rectángulo"/>
          <p:cNvSpPr/>
          <p:nvPr/>
        </p:nvSpPr>
        <p:spPr>
          <a:xfrm>
            <a:off x="47761" y="2852936"/>
            <a:ext cx="9123847" cy="3662541"/>
          </a:xfrm>
          <a:prstGeom prst="rect">
            <a:avLst/>
          </a:prstGeom>
        </p:spPr>
        <p:txBody>
          <a:bodyPr wrap="square">
            <a:spAutoFit/>
          </a:bodyPr>
          <a:lstStyle/>
          <a:p>
            <a:r>
              <a:rPr lang="es-AR" b="1" dirty="0" smtClean="0">
                <a:solidFill>
                  <a:srgbClr val="FFC000"/>
                </a:solidFill>
                <a:latin typeface="Arial" pitchFamily="34" charset="0"/>
                <a:cs typeface="Arial" pitchFamily="34" charset="0"/>
              </a:rPr>
              <a:t>Pero cada </a:t>
            </a:r>
            <a:r>
              <a:rPr lang="es-AR" b="1" dirty="0">
                <a:solidFill>
                  <a:srgbClr val="FFC000"/>
                </a:solidFill>
                <a:latin typeface="Arial" pitchFamily="34" charset="0"/>
                <a:cs typeface="Arial" pitchFamily="34" charset="0"/>
              </a:rPr>
              <a:t>medio </a:t>
            </a:r>
            <a:r>
              <a:rPr lang="es-AR" b="1" dirty="0" smtClean="0">
                <a:solidFill>
                  <a:srgbClr val="FFC000"/>
                </a:solidFill>
                <a:latin typeface="Arial" pitchFamily="34" charset="0"/>
                <a:cs typeface="Arial" pitchFamily="34" charset="0"/>
              </a:rPr>
              <a:t>se </a:t>
            </a:r>
            <a:r>
              <a:rPr lang="es-AR" b="1" dirty="0">
                <a:solidFill>
                  <a:srgbClr val="FFC000"/>
                </a:solidFill>
                <a:latin typeface="Arial" pitchFamily="34" charset="0"/>
                <a:cs typeface="Arial" pitchFamily="34" charset="0"/>
              </a:rPr>
              <a:t>diferencia en la lengua legítima que hace legítimo a su </a:t>
            </a:r>
            <a:r>
              <a:rPr lang="es-AR" b="1" dirty="0" smtClean="0">
                <a:solidFill>
                  <a:srgbClr val="FFC000"/>
                </a:solidFill>
                <a:latin typeface="Arial" pitchFamily="34" charset="0"/>
                <a:cs typeface="Arial" pitchFamily="34" charset="0"/>
              </a:rPr>
              <a:t>enunciador…</a:t>
            </a:r>
          </a:p>
          <a:p>
            <a:endParaRPr lang="es-AR" sz="1600" b="1" dirty="0" smtClean="0">
              <a:latin typeface="Arial" pitchFamily="34" charset="0"/>
              <a:cs typeface="Arial" pitchFamily="34" charset="0"/>
            </a:endParaRPr>
          </a:p>
          <a:p>
            <a:pPr marL="285750" indent="-285750">
              <a:buClr>
                <a:srgbClr val="FFC000"/>
              </a:buClr>
              <a:buFont typeface="Wingdings" pitchFamily="2" charset="2"/>
              <a:buChar char="q"/>
            </a:pPr>
            <a:r>
              <a:rPr lang="es-AR" b="1" dirty="0" smtClean="0">
                <a:solidFill>
                  <a:srgbClr val="00B0F0"/>
                </a:solidFill>
                <a:latin typeface="Arial" pitchFamily="34" charset="0"/>
                <a:cs typeface="Arial" pitchFamily="34" charset="0"/>
              </a:rPr>
              <a:t>Clarín:</a:t>
            </a:r>
            <a:r>
              <a:rPr lang="es-AR" b="1" dirty="0" smtClean="0">
                <a:latin typeface="Arial" pitchFamily="34" charset="0"/>
                <a:cs typeface="Arial" pitchFamily="34" charset="0"/>
              </a:rPr>
              <a:t> la lengua es </a:t>
            </a:r>
            <a:r>
              <a:rPr lang="es-AR" b="1" dirty="0">
                <a:latin typeface="Arial" pitchFamily="34" charset="0"/>
                <a:cs typeface="Arial" pitchFamily="34" charset="0"/>
              </a:rPr>
              <a:t>convencional y </a:t>
            </a:r>
            <a:r>
              <a:rPr lang="es-AR" b="1" dirty="0" smtClean="0">
                <a:latin typeface="Arial" pitchFamily="34" charset="0"/>
                <a:cs typeface="Arial" pitchFamily="34" charset="0"/>
              </a:rPr>
              <a:t>llana, de estructuras canónicas, no críptica</a:t>
            </a:r>
          </a:p>
          <a:p>
            <a:pPr marL="285750" indent="-285750">
              <a:buClr>
                <a:srgbClr val="FFC000"/>
              </a:buClr>
              <a:buFont typeface="Wingdings" pitchFamily="2" charset="2"/>
              <a:buChar char="q"/>
            </a:pPr>
            <a:endParaRPr lang="es-AR" b="1" dirty="0">
              <a:latin typeface="Arial" pitchFamily="34" charset="0"/>
              <a:cs typeface="Arial" pitchFamily="34" charset="0"/>
            </a:endParaRPr>
          </a:p>
          <a:p>
            <a:pPr marL="285750" indent="-285750">
              <a:buClr>
                <a:srgbClr val="FFC000"/>
              </a:buClr>
              <a:buFont typeface="Wingdings" pitchFamily="2" charset="2"/>
              <a:buChar char="q"/>
            </a:pPr>
            <a:r>
              <a:rPr lang="es-AR" b="1" dirty="0" smtClean="0">
                <a:solidFill>
                  <a:srgbClr val="00B0F0"/>
                </a:solidFill>
                <a:latin typeface="Arial" pitchFamily="34" charset="0"/>
                <a:cs typeface="Arial" pitchFamily="34" charset="0"/>
              </a:rPr>
              <a:t>Página/12: </a:t>
            </a:r>
            <a:r>
              <a:rPr lang="es-AR" b="1" dirty="0" smtClean="0">
                <a:latin typeface="Arial" pitchFamily="34" charset="0"/>
                <a:cs typeface="Arial" pitchFamily="34" charset="0"/>
              </a:rPr>
              <a:t>propone </a:t>
            </a:r>
            <a:r>
              <a:rPr lang="es-AR" b="1" dirty="0">
                <a:latin typeface="Arial" pitchFamily="34" charset="0"/>
                <a:cs typeface="Arial" pitchFamily="34" charset="0"/>
              </a:rPr>
              <a:t>una retórica con juegos de palabras, referencias enciclopédicas</a:t>
            </a:r>
            <a:r>
              <a:rPr lang="es-AR" b="1" dirty="0" smtClean="0">
                <a:latin typeface="Arial" pitchFamily="34" charset="0"/>
                <a:cs typeface="Arial" pitchFamily="34" charset="0"/>
              </a:rPr>
              <a:t>, </a:t>
            </a:r>
            <a:r>
              <a:rPr lang="es-AR" b="1" dirty="0">
                <a:latin typeface="Arial" pitchFamily="34" charset="0"/>
                <a:cs typeface="Arial" pitchFamily="34" charset="0"/>
              </a:rPr>
              <a:t>intertextualidades y todo tipo de connotaciones asociativas, estilísticas y </a:t>
            </a:r>
            <a:r>
              <a:rPr lang="es-AR" b="1" dirty="0" smtClean="0">
                <a:latin typeface="Arial" pitchFamily="34" charset="0"/>
                <a:cs typeface="Arial" pitchFamily="34" charset="0"/>
              </a:rPr>
              <a:t>enunciativas. enunciados </a:t>
            </a:r>
            <a:r>
              <a:rPr lang="es-AR" b="1" dirty="0">
                <a:latin typeface="Arial" pitchFamily="34" charset="0"/>
                <a:cs typeface="Arial" pitchFamily="34" charset="0"/>
              </a:rPr>
              <a:t>no </a:t>
            </a:r>
            <a:r>
              <a:rPr lang="es-AR" b="1" dirty="0" smtClean="0">
                <a:latin typeface="Arial" pitchFamily="34" charset="0"/>
                <a:cs typeface="Arial" pitchFamily="34" charset="0"/>
              </a:rPr>
              <a:t>complejos</a:t>
            </a:r>
            <a:r>
              <a:rPr lang="es-AR" b="1" dirty="0">
                <a:latin typeface="Arial" pitchFamily="34" charset="0"/>
                <a:cs typeface="Arial" pitchFamily="34" charset="0"/>
              </a:rPr>
              <a:t>, </a:t>
            </a:r>
            <a:r>
              <a:rPr lang="es-AR" b="1" dirty="0" smtClean="0">
                <a:latin typeface="Arial" pitchFamily="34" charset="0"/>
                <a:cs typeface="Arial" pitchFamily="34" charset="0"/>
              </a:rPr>
              <a:t>de </a:t>
            </a:r>
            <a:r>
              <a:rPr lang="es-AR" b="1" dirty="0">
                <a:latin typeface="Arial" pitchFamily="34" charset="0"/>
                <a:cs typeface="Arial" pitchFamily="34" charset="0"/>
              </a:rPr>
              <a:t>estructura canónica, pero no respeta la claridad en la decodificación semántica. </a:t>
            </a:r>
            <a:r>
              <a:rPr lang="es-AR" b="1" dirty="0" smtClean="0">
                <a:latin typeface="Arial" pitchFamily="34" charset="0"/>
                <a:cs typeface="Arial" pitchFamily="34" charset="0"/>
              </a:rPr>
              <a:t>Sus </a:t>
            </a:r>
            <a:r>
              <a:rPr lang="es-AR" b="1" dirty="0">
                <a:latin typeface="Arial" pitchFamily="34" charset="0"/>
                <a:cs typeface="Arial" pitchFamily="34" charset="0"/>
              </a:rPr>
              <a:t>valores se vinculan con algo ajeno a los referentes discursivos, que nada tiene que ver con lo denotado, sino con la situación comunicativa o con el locutor o con el tipo de discurso elegido, y, por lo tanto, su sentido sólo es sugerido y aleatorio, como lo es su </a:t>
            </a:r>
            <a:r>
              <a:rPr lang="es-AR" b="1" dirty="0" smtClean="0">
                <a:latin typeface="Arial" pitchFamily="34" charset="0"/>
                <a:cs typeface="Arial" pitchFamily="34" charset="0"/>
              </a:rPr>
              <a:t>decodificación</a:t>
            </a:r>
          </a:p>
        </p:txBody>
      </p:sp>
    </p:spTree>
    <p:extLst>
      <p:ext uri="{BB962C8B-B14F-4D97-AF65-F5344CB8AC3E}">
        <p14:creationId xmlns:p14="http://schemas.microsoft.com/office/powerpoint/2010/main" val="170122696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circle(in)">
                                      <p:cBhvr>
                                        <p:cTn id="23" dur="2000"/>
                                        <p:tgtEl>
                                          <p:spTgt spid="4">
                                            <p:txEl>
                                              <p:pRg st="1" end="1"/>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circle(in)">
                                      <p:cBhvr>
                                        <p:cTn id="26" dur="2000"/>
                                        <p:tgtEl>
                                          <p:spTgt spid="4">
                                            <p:txEl>
                                              <p:pRg st="2" end="2"/>
                                            </p:txEl>
                                          </p:spTgt>
                                        </p:tgtEl>
                                      </p:cBhvr>
                                    </p:animEffect>
                                  </p:childTnLst>
                                </p:cTn>
                              </p:par>
                              <p:par>
                                <p:cTn id="27" presetID="6" presetClass="entr" presetSubtype="16"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circle(in)">
                                      <p:cBhvr>
                                        <p:cTn id="29" dur="2000"/>
                                        <p:tgtEl>
                                          <p:spTgt spid="4">
                                            <p:txEl>
                                              <p:pRg st="3" end="3"/>
                                            </p:txEl>
                                          </p:spTgt>
                                        </p:tgtEl>
                                      </p:cBhvr>
                                    </p:animEffect>
                                  </p:childTnLst>
                                </p:cTn>
                              </p:par>
                              <p:par>
                                <p:cTn id="30" presetID="6" presetClass="entr" presetSubtype="16" fill="hold" nodeType="with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circle(in)">
                                      <p:cBhvr>
                                        <p:cTn id="32" dur="2000"/>
                                        <p:tgtEl>
                                          <p:spTgt spid="4">
                                            <p:txEl>
                                              <p:pRg st="4" end="4"/>
                                            </p:txEl>
                                          </p:spTgt>
                                        </p:tgtEl>
                                      </p:cBhvr>
                                    </p:animEffect>
                                  </p:childTnLst>
                                </p:cTn>
                              </p:par>
                              <p:par>
                                <p:cTn id="33" presetID="6" presetClass="entr" presetSubtype="16" fill="hold" nodeType="with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circle(in)">
                                      <p:cBhvr>
                                        <p:cTn id="35" dur="2000"/>
                                        <p:tgtEl>
                                          <p:spTgt spid="4">
                                            <p:txEl>
                                              <p:pRg st="5" end="5"/>
                                            </p:txEl>
                                          </p:spTgt>
                                        </p:tgtEl>
                                      </p:cBhvr>
                                    </p:animEffect>
                                  </p:childTnLst>
                                </p:cTn>
                              </p:par>
                              <p:par>
                                <p:cTn id="36" presetID="6" presetClass="entr" presetSubtype="16" fill="hold" nodeType="with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circle(in)">
                                      <p:cBhvr>
                                        <p:cTn id="38" dur="2000"/>
                                        <p:tgtEl>
                                          <p:spTgt spid="4">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additive="base">
                                        <p:cTn id="4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2" end="2"/>
                                            </p:txEl>
                                          </p:spTgt>
                                        </p:tgtEl>
                                        <p:attrNameLst>
                                          <p:attrName>style.visibility</p:attrName>
                                        </p:attrNameLst>
                                      </p:cBhvr>
                                      <p:to>
                                        <p:strVal val="visible"/>
                                      </p:to>
                                    </p:set>
                                    <p:animEffect transition="in" filter="fade">
                                      <p:cBhvr>
                                        <p:cTn id="49" dur="1000"/>
                                        <p:tgtEl>
                                          <p:spTgt spid="5">
                                            <p:txEl>
                                              <p:pRg st="2" end="2"/>
                                            </p:txEl>
                                          </p:spTgt>
                                        </p:tgtEl>
                                      </p:cBhvr>
                                    </p:animEffect>
                                    <p:anim calcmode="lin" valueType="num">
                                      <p:cBhvr>
                                        <p:cTn id="5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4" end="4"/>
                                            </p:txEl>
                                          </p:spTgt>
                                        </p:tgtEl>
                                        <p:attrNameLst>
                                          <p:attrName>style.visibility</p:attrName>
                                        </p:attrNameLst>
                                      </p:cBhvr>
                                      <p:to>
                                        <p:strVal val="visible"/>
                                      </p:to>
                                    </p:set>
                                    <p:animEffect transition="in" filter="fade">
                                      <p:cBhvr>
                                        <p:cTn id="56" dur="1000"/>
                                        <p:tgtEl>
                                          <p:spTgt spid="5">
                                            <p:txEl>
                                              <p:pRg st="4" end="4"/>
                                            </p:txEl>
                                          </p:spTgt>
                                        </p:tgtEl>
                                      </p:cBhvr>
                                    </p:animEffect>
                                    <p:anim calcmode="lin" valueType="num">
                                      <p:cBhvr>
                                        <p:cTn id="5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0483" y="0"/>
            <a:ext cx="9113517" cy="6863417"/>
          </a:xfrm>
          <a:prstGeom prst="rect">
            <a:avLst/>
          </a:prstGeom>
        </p:spPr>
        <p:txBody>
          <a:bodyPr wrap="square">
            <a:spAutoFit/>
          </a:bodyPr>
          <a:lstStyle/>
          <a:p>
            <a:r>
              <a:rPr lang="es-AR" sz="2000" b="1" dirty="0" smtClean="0">
                <a:solidFill>
                  <a:srgbClr val="FFC000"/>
                </a:solidFill>
                <a:latin typeface="Arial" pitchFamily="34" charset="0"/>
                <a:cs typeface="Arial" pitchFamily="34" charset="0"/>
              </a:rPr>
              <a:t>LA TÓPICA </a:t>
            </a:r>
          </a:p>
          <a:p>
            <a:r>
              <a:rPr lang="es-AR" b="1" dirty="0" smtClean="0">
                <a:solidFill>
                  <a:schemeClr val="accent2">
                    <a:lumMod val="40000"/>
                    <a:lumOff val="60000"/>
                  </a:schemeClr>
                </a:solidFill>
                <a:latin typeface="Arial" pitchFamily="34" charset="0"/>
                <a:cs typeface="Arial" pitchFamily="34" charset="0"/>
              </a:rPr>
              <a:t> </a:t>
            </a:r>
            <a:r>
              <a:rPr lang="es-AR" sz="2000" b="1" dirty="0">
                <a:solidFill>
                  <a:schemeClr val="accent2">
                    <a:lumMod val="40000"/>
                    <a:lumOff val="60000"/>
                  </a:schemeClr>
                </a:solidFill>
                <a:latin typeface="Arial" pitchFamily="34" charset="0"/>
                <a:cs typeface="Arial" pitchFamily="34" charset="0"/>
              </a:rPr>
              <a:t>en </a:t>
            </a:r>
            <a:r>
              <a:rPr lang="es-AR" sz="2000" b="1" i="1" dirty="0" smtClean="0">
                <a:solidFill>
                  <a:schemeClr val="accent2">
                    <a:lumMod val="40000"/>
                    <a:lumOff val="60000"/>
                  </a:schemeClr>
                </a:solidFill>
                <a:latin typeface="Arial" pitchFamily="34" charset="0"/>
                <a:cs typeface="Arial" pitchFamily="34" charset="0"/>
              </a:rPr>
              <a:t>Clarín</a:t>
            </a:r>
            <a:r>
              <a:rPr lang="es-AR" sz="2000" b="1" dirty="0">
                <a:solidFill>
                  <a:schemeClr val="accent2">
                    <a:lumMod val="40000"/>
                    <a:lumOff val="60000"/>
                  </a:schemeClr>
                </a:solidFill>
                <a:latin typeface="Arial" pitchFamily="34" charset="0"/>
                <a:cs typeface="Arial" pitchFamily="34" charset="0"/>
              </a:rPr>
              <a:t>:</a:t>
            </a:r>
            <a:endParaRPr lang="es-AR" sz="2000" b="1" dirty="0" smtClean="0">
              <a:solidFill>
                <a:schemeClr val="accent2">
                  <a:lumMod val="40000"/>
                  <a:lumOff val="60000"/>
                </a:schemeClr>
              </a:solidFill>
              <a:latin typeface="Arial" pitchFamily="34" charset="0"/>
              <a:cs typeface="Arial" pitchFamily="34" charset="0"/>
            </a:endParaRPr>
          </a:p>
          <a:p>
            <a:pPr marL="285750" indent="-285750">
              <a:buClr>
                <a:srgbClr val="FFC000"/>
              </a:buClr>
              <a:buFont typeface="Wingdings" pitchFamily="2" charset="2"/>
              <a:buChar char="Ø"/>
            </a:pPr>
            <a:r>
              <a:rPr lang="es-AR" b="1" dirty="0" smtClean="0">
                <a:latin typeface="Arial" pitchFamily="34" charset="0"/>
                <a:cs typeface="Arial" pitchFamily="34" charset="0"/>
              </a:rPr>
              <a:t>sustantivos </a:t>
            </a:r>
            <a:r>
              <a:rPr lang="es-AR" b="1" dirty="0">
                <a:latin typeface="Arial" pitchFamily="34" charset="0"/>
                <a:cs typeface="Arial" pitchFamily="34" charset="0"/>
              </a:rPr>
              <a:t>abstractos referidos al consenso y a la lucha anticorrupción </a:t>
            </a:r>
            <a:r>
              <a:rPr lang="es-AR" b="1" dirty="0" smtClean="0">
                <a:latin typeface="Arial" pitchFamily="34" charset="0"/>
                <a:cs typeface="Arial" pitchFamily="34" charset="0"/>
              </a:rPr>
              <a:t>: ideas </a:t>
            </a:r>
            <a:r>
              <a:rPr lang="es-AR" b="1" dirty="0">
                <a:latin typeface="Arial" pitchFamily="34" charset="0"/>
                <a:cs typeface="Arial" pitchFamily="34" charset="0"/>
              </a:rPr>
              <a:t>preconcebidas </a:t>
            </a:r>
            <a:r>
              <a:rPr lang="es-AR" b="1" dirty="0" smtClean="0">
                <a:latin typeface="Arial" pitchFamily="34" charset="0"/>
                <a:cs typeface="Arial" pitchFamily="34" charset="0"/>
              </a:rPr>
              <a:t>dóxicas, indiscutibles</a:t>
            </a:r>
            <a:r>
              <a:rPr lang="es-AR" b="1" dirty="0">
                <a:latin typeface="Arial" pitchFamily="34" charset="0"/>
                <a:cs typeface="Arial" pitchFamily="34" charset="0"/>
              </a:rPr>
              <a:t>, que se naturalizan y validan como enunciados eficaces en el discurso </a:t>
            </a:r>
            <a:r>
              <a:rPr lang="es-AR" b="1" dirty="0" err="1">
                <a:latin typeface="Arial" pitchFamily="34" charset="0"/>
                <a:cs typeface="Arial" pitchFamily="34" charset="0"/>
              </a:rPr>
              <a:t>macrista</a:t>
            </a:r>
            <a:r>
              <a:rPr lang="es-AR" b="1" dirty="0">
                <a:latin typeface="Arial" pitchFamily="34" charset="0"/>
                <a:cs typeface="Arial" pitchFamily="34" charset="0"/>
              </a:rPr>
              <a:t> de la información, con el presupuesto de ser contrarios a otro discurso, el del kichnerismo, sin diálogo y de </a:t>
            </a:r>
            <a:r>
              <a:rPr lang="es-AR" b="1" dirty="0" smtClean="0">
                <a:latin typeface="Arial" pitchFamily="34" charset="0"/>
                <a:cs typeface="Arial" pitchFamily="34" charset="0"/>
              </a:rPr>
              <a:t>corrupción</a:t>
            </a:r>
            <a:endParaRPr lang="es-AR" b="1" dirty="0">
              <a:latin typeface="Arial" pitchFamily="34" charset="0"/>
              <a:cs typeface="Arial" pitchFamily="34" charset="0"/>
            </a:endParaRPr>
          </a:p>
          <a:p>
            <a:r>
              <a:rPr lang="es-AR" sz="1600" b="1" dirty="0" smtClean="0">
                <a:solidFill>
                  <a:srgbClr val="00B0F0"/>
                </a:solidFill>
                <a:latin typeface="Arial" pitchFamily="34" charset="0"/>
                <a:cs typeface="Arial" pitchFamily="34" charset="0"/>
              </a:rPr>
              <a:t>Recordemos </a:t>
            </a:r>
            <a:r>
              <a:rPr lang="es-AR" sz="1600" b="1" dirty="0">
                <a:solidFill>
                  <a:srgbClr val="00B0F0"/>
                </a:solidFill>
                <a:latin typeface="Arial" pitchFamily="34" charset="0"/>
                <a:cs typeface="Arial" pitchFamily="34" charset="0"/>
              </a:rPr>
              <a:t>que </a:t>
            </a:r>
            <a:r>
              <a:rPr lang="es-AR" sz="1600" b="1" dirty="0" smtClean="0">
                <a:solidFill>
                  <a:srgbClr val="00B0F0"/>
                </a:solidFill>
                <a:latin typeface="Arial" pitchFamily="34" charset="0"/>
                <a:cs typeface="Arial" pitchFamily="34" charset="0"/>
              </a:rPr>
              <a:t>la </a:t>
            </a:r>
            <a:r>
              <a:rPr lang="es-AR" sz="1600" b="1" dirty="0">
                <a:solidFill>
                  <a:srgbClr val="00B0F0"/>
                </a:solidFill>
                <a:latin typeface="Arial" pitchFamily="34" charset="0"/>
                <a:cs typeface="Arial" pitchFamily="34" charset="0"/>
              </a:rPr>
              <a:t>doxa se constituye del conjunto estructurado de ideologemas, como ese sentido de opinión propio, que sustenta el verosímil social con imposición de temas reiterativos, con fobias, con mecanismos de exclusión, censuras y lugares comunes, y que, fundamentalmente, configura el repertorio tópico actualizado en la hegemonía </a:t>
            </a:r>
            <a:r>
              <a:rPr lang="es-AR" sz="1600" b="1" dirty="0" smtClean="0">
                <a:solidFill>
                  <a:srgbClr val="00B0F0"/>
                </a:solidFill>
                <a:latin typeface="Arial" pitchFamily="34" charset="0"/>
                <a:cs typeface="Arial" pitchFamily="34" charset="0"/>
              </a:rPr>
              <a:t>discursiva </a:t>
            </a:r>
          </a:p>
          <a:p>
            <a:r>
              <a:rPr lang="es-AR" sz="1600" b="1" dirty="0" smtClean="0">
                <a:solidFill>
                  <a:srgbClr val="00B0F0"/>
                </a:solidFill>
                <a:latin typeface="Arial" pitchFamily="34" charset="0"/>
                <a:cs typeface="Arial" pitchFamily="34" charset="0"/>
              </a:rPr>
              <a:t> </a:t>
            </a:r>
          </a:p>
          <a:p>
            <a:r>
              <a:rPr lang="es-AR" sz="1600" b="1" dirty="0" smtClean="0">
                <a:solidFill>
                  <a:srgbClr val="00B0F0"/>
                </a:solidFill>
                <a:latin typeface="Arial" pitchFamily="34" charset="0"/>
                <a:cs typeface="Arial" pitchFamily="34" charset="0"/>
              </a:rPr>
              <a:t>               léxico </a:t>
            </a:r>
            <a:r>
              <a:rPr lang="es-AR" sz="1600" b="1" dirty="0">
                <a:solidFill>
                  <a:srgbClr val="00B0F0"/>
                </a:solidFill>
                <a:latin typeface="Arial" pitchFamily="34" charset="0"/>
                <a:cs typeface="Arial" pitchFamily="34" charset="0"/>
              </a:rPr>
              <a:t>de </a:t>
            </a:r>
            <a:r>
              <a:rPr lang="es-AR" sz="1600" b="1" i="1" dirty="0">
                <a:solidFill>
                  <a:srgbClr val="00B0F0"/>
                </a:solidFill>
                <a:latin typeface="Arial" pitchFamily="34" charset="0"/>
                <a:cs typeface="Arial" pitchFamily="34" charset="0"/>
              </a:rPr>
              <a:t>Clarín</a:t>
            </a:r>
            <a:r>
              <a:rPr lang="es-AR" sz="1600" b="1" dirty="0">
                <a:solidFill>
                  <a:srgbClr val="00B0F0"/>
                </a:solidFill>
                <a:latin typeface="Arial" pitchFamily="34" charset="0"/>
                <a:cs typeface="Arial" pitchFamily="34" charset="0"/>
              </a:rPr>
              <a:t> confrontado con el discurso del proyecto </a:t>
            </a:r>
            <a:r>
              <a:rPr lang="es-AR" sz="1600" b="1" dirty="0" smtClean="0">
                <a:solidFill>
                  <a:srgbClr val="00B0F0"/>
                </a:solidFill>
                <a:latin typeface="Arial" pitchFamily="34" charset="0"/>
                <a:cs typeface="Arial" pitchFamily="34" charset="0"/>
              </a:rPr>
              <a:t>kichnerista</a:t>
            </a:r>
          </a:p>
          <a:p>
            <a:pPr marL="285750" indent="-285750">
              <a:buClr>
                <a:srgbClr val="FFC000"/>
              </a:buClr>
              <a:buFont typeface="Wingdings" pitchFamily="2" charset="2"/>
              <a:buChar char="Ø"/>
            </a:pPr>
            <a:endParaRPr lang="es-AR" b="1" dirty="0">
              <a:latin typeface="Arial" pitchFamily="34" charset="0"/>
              <a:cs typeface="Arial" pitchFamily="34" charset="0"/>
            </a:endParaRPr>
          </a:p>
          <a:p>
            <a:pPr marL="285750" indent="-285750">
              <a:buClr>
                <a:srgbClr val="FFC000"/>
              </a:buClr>
              <a:buFont typeface="Wingdings" pitchFamily="2" charset="2"/>
              <a:buChar char="Ø"/>
            </a:pPr>
            <a:r>
              <a:rPr lang="es-AR" b="1" dirty="0" smtClean="0">
                <a:latin typeface="Arial" pitchFamily="34" charset="0"/>
                <a:cs typeface="Arial" pitchFamily="34" charset="0"/>
              </a:rPr>
              <a:t>red semántica apuntalada </a:t>
            </a:r>
            <a:r>
              <a:rPr lang="es-AR" b="1" dirty="0">
                <a:latin typeface="Arial" pitchFamily="34" charset="0"/>
                <a:cs typeface="Arial" pitchFamily="34" charset="0"/>
              </a:rPr>
              <a:t>a la inauguración de una etapa nueva en explícita disputa (subrayada en la campaña mediática del diario durante los años del gobierno anterior al que acusaba de censurar otras voces y no abrirse al diálogo): </a:t>
            </a:r>
            <a:r>
              <a:rPr lang="es-AR" b="1" i="1" dirty="0" smtClean="0">
                <a:solidFill>
                  <a:schemeClr val="accent1">
                    <a:lumMod val="40000"/>
                    <a:lumOff val="60000"/>
                  </a:schemeClr>
                </a:solidFill>
                <a:latin typeface="Arial" pitchFamily="34" charset="0"/>
                <a:cs typeface="Arial" pitchFamily="34" charset="0"/>
              </a:rPr>
              <a:t>consenso</a:t>
            </a:r>
            <a:r>
              <a:rPr lang="es-AR" b="1" i="1" dirty="0">
                <a:solidFill>
                  <a:schemeClr val="accent1">
                    <a:lumMod val="40000"/>
                    <a:lumOff val="60000"/>
                  </a:schemeClr>
                </a:solidFill>
                <a:latin typeface="Arial" pitchFamily="34" charset="0"/>
                <a:cs typeface="Arial" pitchFamily="34" charset="0"/>
              </a:rPr>
              <a:t>, diálogo, unidad, luchar contra la corrupción, convivencia </a:t>
            </a:r>
            <a:r>
              <a:rPr lang="es-AR" b="1" i="1" dirty="0" smtClean="0">
                <a:solidFill>
                  <a:schemeClr val="accent1">
                    <a:lumMod val="40000"/>
                    <a:lumOff val="60000"/>
                  </a:schemeClr>
                </a:solidFill>
                <a:latin typeface="Arial" pitchFamily="34" charset="0"/>
                <a:cs typeface="Arial" pitchFamily="34" charset="0"/>
              </a:rPr>
              <a:t>	política</a:t>
            </a:r>
            <a:r>
              <a:rPr lang="es-AR" b="1" i="1" dirty="0">
                <a:solidFill>
                  <a:schemeClr val="accent1">
                    <a:lumMod val="40000"/>
                    <a:lumOff val="60000"/>
                  </a:schemeClr>
                </a:solidFill>
                <a:latin typeface="Arial" pitchFamily="34" charset="0"/>
                <a:cs typeface="Arial" pitchFamily="34" charset="0"/>
              </a:rPr>
              <a:t>, diálogo político, luchar contra los narcos, diálogo social</a:t>
            </a:r>
            <a:r>
              <a:rPr lang="es-AR" b="1" dirty="0">
                <a:latin typeface="Arial" pitchFamily="34" charset="0"/>
                <a:cs typeface="Arial" pitchFamily="34" charset="0"/>
              </a:rPr>
              <a:t>… </a:t>
            </a:r>
            <a:endParaRPr lang="es-AR" b="1" dirty="0" smtClean="0">
              <a:latin typeface="Arial" pitchFamily="34" charset="0"/>
              <a:cs typeface="Arial" pitchFamily="34" charset="0"/>
            </a:endParaRPr>
          </a:p>
          <a:p>
            <a:pPr marL="285750" indent="-285750">
              <a:buClr>
                <a:srgbClr val="FFC000"/>
              </a:buClr>
              <a:buFont typeface="Wingdings" pitchFamily="2" charset="2"/>
              <a:buChar char="Ø"/>
            </a:pPr>
            <a:endParaRPr lang="es-AR" b="1" dirty="0">
              <a:latin typeface="Arial" pitchFamily="34" charset="0"/>
              <a:cs typeface="Arial" pitchFamily="34" charset="0"/>
            </a:endParaRPr>
          </a:p>
          <a:p>
            <a:pPr marL="285750" indent="-285750">
              <a:buClr>
                <a:srgbClr val="FFC000"/>
              </a:buClr>
              <a:buFont typeface="Wingdings" pitchFamily="2" charset="2"/>
              <a:buChar char="Ø"/>
            </a:pPr>
            <a:r>
              <a:rPr lang="es-AR" b="1" dirty="0" smtClean="0">
                <a:latin typeface="Arial" pitchFamily="34" charset="0"/>
                <a:cs typeface="Arial" pitchFamily="34" charset="0"/>
              </a:rPr>
              <a:t>red </a:t>
            </a:r>
            <a:r>
              <a:rPr lang="es-AR" b="1" dirty="0">
                <a:latin typeface="Arial" pitchFamily="34" charset="0"/>
                <a:cs typeface="Arial" pitchFamily="34" charset="0"/>
              </a:rPr>
              <a:t>que fortalece una representación positiva del gobierno de </a:t>
            </a:r>
            <a:r>
              <a:rPr lang="es-AR" b="1" dirty="0" err="1">
                <a:latin typeface="Arial" pitchFamily="34" charset="0"/>
                <a:cs typeface="Arial" pitchFamily="34" charset="0"/>
              </a:rPr>
              <a:t>Macri</a:t>
            </a:r>
            <a:r>
              <a:rPr lang="es-AR" b="1" dirty="0">
                <a:latin typeface="Arial" pitchFamily="34" charset="0"/>
                <a:cs typeface="Arial" pitchFamily="34" charset="0"/>
              </a:rPr>
              <a:t>, a través de una abundancia de sustantivos abstractos con connotaciones fuertemente positivas y que responde a saberes comunes de la sociedad, ideologemas de un paradigma generador de modos de concebir el mundo y de sus formas de </a:t>
            </a:r>
            <a:r>
              <a:rPr lang="es-AR" b="1" dirty="0" smtClean="0">
                <a:latin typeface="Arial" pitchFamily="34" charset="0"/>
                <a:cs typeface="Arial" pitchFamily="34" charset="0"/>
              </a:rPr>
              <a:t>representarlo</a:t>
            </a:r>
            <a:endParaRPr lang="es-AR" b="1" dirty="0">
              <a:latin typeface="Arial" pitchFamily="34" charset="0"/>
              <a:cs typeface="Arial" pitchFamily="34" charset="0"/>
            </a:endParaRPr>
          </a:p>
        </p:txBody>
      </p:sp>
      <p:sp>
        <p:nvSpPr>
          <p:cNvPr id="4" name="3 Flecha derecha"/>
          <p:cNvSpPr/>
          <p:nvPr/>
        </p:nvSpPr>
        <p:spPr>
          <a:xfrm>
            <a:off x="251520" y="3184794"/>
            <a:ext cx="489204"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719444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6512" y="44624"/>
            <a:ext cx="9180512" cy="6863417"/>
          </a:xfrm>
          <a:prstGeom prst="rect">
            <a:avLst/>
          </a:prstGeom>
        </p:spPr>
        <p:txBody>
          <a:bodyPr wrap="square">
            <a:spAutoFit/>
          </a:bodyPr>
          <a:lstStyle/>
          <a:p>
            <a:r>
              <a:rPr lang="es-AR" sz="2000" b="1" dirty="0" smtClean="0">
                <a:solidFill>
                  <a:schemeClr val="accent2">
                    <a:lumMod val="40000"/>
                    <a:lumOff val="60000"/>
                  </a:schemeClr>
                </a:solidFill>
                <a:latin typeface="Arial" pitchFamily="34" charset="0"/>
                <a:cs typeface="Arial" pitchFamily="34" charset="0"/>
              </a:rPr>
              <a:t>En </a:t>
            </a:r>
            <a:r>
              <a:rPr lang="es-AR" sz="2000" b="1" i="1" dirty="0" smtClean="0">
                <a:solidFill>
                  <a:schemeClr val="accent2">
                    <a:lumMod val="40000"/>
                    <a:lumOff val="60000"/>
                  </a:schemeClr>
                </a:solidFill>
                <a:latin typeface="Arial" pitchFamily="34" charset="0"/>
                <a:cs typeface="Arial" pitchFamily="34" charset="0"/>
              </a:rPr>
              <a:t>Página/12 </a:t>
            </a:r>
            <a:endParaRPr lang="es-AR" sz="2000" b="1" i="1" dirty="0" smtClean="0">
              <a:latin typeface="Arial" pitchFamily="34" charset="0"/>
              <a:cs typeface="Arial" pitchFamily="34" charset="0"/>
            </a:endParaRPr>
          </a:p>
          <a:p>
            <a:pPr marL="342900" indent="-342900">
              <a:buClr>
                <a:srgbClr val="FFC000"/>
              </a:buClr>
              <a:buFont typeface="Wingdings" pitchFamily="2" charset="2"/>
              <a:buChar char="Ø"/>
            </a:pPr>
            <a:r>
              <a:rPr lang="es-AR" sz="2000" b="1" dirty="0" smtClean="0">
                <a:latin typeface="Arial" pitchFamily="34" charset="0"/>
                <a:cs typeface="Arial" pitchFamily="34" charset="0"/>
              </a:rPr>
              <a:t>connotación </a:t>
            </a:r>
            <a:r>
              <a:rPr lang="es-AR" sz="2000" b="1" dirty="0">
                <a:latin typeface="Arial" pitchFamily="34" charset="0"/>
                <a:cs typeface="Arial" pitchFamily="34" charset="0"/>
              </a:rPr>
              <a:t>enunciativa </a:t>
            </a:r>
            <a:r>
              <a:rPr lang="es-AR" sz="2000" b="1" dirty="0" smtClean="0">
                <a:latin typeface="Arial" pitchFamily="34" charset="0"/>
                <a:cs typeface="Arial" pitchFamily="34" charset="0"/>
              </a:rPr>
              <a:t>		ironía </a:t>
            </a:r>
            <a:r>
              <a:rPr lang="es-AR" sz="2000" b="1" dirty="0">
                <a:latin typeface="Arial" pitchFamily="34" charset="0"/>
                <a:cs typeface="Arial" pitchFamily="34" charset="0"/>
              </a:rPr>
              <a:t>en el titular y la bajada </a:t>
            </a:r>
            <a:endParaRPr lang="es-AR" sz="2000" b="1" dirty="0" smtClean="0">
              <a:latin typeface="Arial" pitchFamily="34" charset="0"/>
              <a:cs typeface="Arial" pitchFamily="34" charset="0"/>
            </a:endParaRPr>
          </a:p>
          <a:p>
            <a:pPr lvl="8">
              <a:buClr>
                <a:srgbClr val="FFC000"/>
              </a:buClr>
            </a:pPr>
            <a:r>
              <a:rPr lang="es-AR" sz="2000" b="1" dirty="0" smtClean="0">
                <a:latin typeface="Arial" pitchFamily="34" charset="0"/>
                <a:cs typeface="Arial" pitchFamily="34" charset="0"/>
              </a:rPr>
              <a:t>	(ancla </a:t>
            </a:r>
            <a:r>
              <a:rPr lang="es-AR" sz="2000" b="1" dirty="0">
                <a:latin typeface="Arial" pitchFamily="34" charset="0"/>
                <a:cs typeface="Arial" pitchFamily="34" charset="0"/>
              </a:rPr>
              <a:t>los sentidos </a:t>
            </a:r>
            <a:r>
              <a:rPr lang="es-AR" sz="2000" b="1" dirty="0" smtClean="0">
                <a:latin typeface="Arial" pitchFamily="34" charset="0"/>
                <a:cs typeface="Arial" pitchFamily="34" charset="0"/>
              </a:rPr>
              <a:t>posibles)</a:t>
            </a:r>
          </a:p>
          <a:p>
            <a:pPr marL="342900" indent="-342900">
              <a:buClr>
                <a:srgbClr val="FFC000"/>
              </a:buClr>
              <a:buFont typeface="Wingdings" pitchFamily="2" charset="2"/>
              <a:buChar char="Ø"/>
            </a:pPr>
            <a:r>
              <a:rPr lang="es-AR" sz="2000" b="1" dirty="0" smtClean="0">
                <a:latin typeface="Arial" pitchFamily="34" charset="0"/>
                <a:cs typeface="Arial" pitchFamily="34" charset="0"/>
              </a:rPr>
              <a:t>se </a:t>
            </a:r>
            <a:r>
              <a:rPr lang="es-AR" sz="2000" b="1" dirty="0">
                <a:latin typeface="Arial" pitchFamily="34" charset="0"/>
                <a:cs typeface="Arial" pitchFamily="34" charset="0"/>
              </a:rPr>
              <a:t>cancela una significación que no sea </a:t>
            </a:r>
            <a:r>
              <a:rPr lang="es-AR" sz="2000" b="1" dirty="0" smtClean="0">
                <a:latin typeface="Arial" pitchFamily="34" charset="0"/>
                <a:cs typeface="Arial" pitchFamily="34" charset="0"/>
              </a:rPr>
              <a:t>peyorativa</a:t>
            </a:r>
          </a:p>
          <a:p>
            <a:pPr marL="342900" indent="-342900">
              <a:buClr>
                <a:srgbClr val="FFC000"/>
              </a:buClr>
              <a:buFont typeface="Wingdings" pitchFamily="2" charset="2"/>
              <a:buChar char="Ø"/>
            </a:pPr>
            <a:r>
              <a:rPr lang="es-AR" sz="2000" b="1" dirty="0" smtClean="0">
                <a:latin typeface="Arial" pitchFamily="34" charset="0"/>
                <a:cs typeface="Arial" pitchFamily="34" charset="0"/>
              </a:rPr>
              <a:t>es </a:t>
            </a:r>
            <a:r>
              <a:rPr lang="es-AR" sz="2000" b="1" dirty="0">
                <a:latin typeface="Arial" pitchFamily="34" charset="0"/>
                <a:cs typeface="Arial" pitchFamily="34" charset="0"/>
              </a:rPr>
              <a:t>necesaria una competencia en la esfera </a:t>
            </a:r>
            <a:r>
              <a:rPr lang="es-AR" sz="2000" b="1" dirty="0" smtClean="0">
                <a:latin typeface="Arial" pitchFamily="34" charset="0"/>
                <a:cs typeface="Arial" pitchFamily="34" charset="0"/>
              </a:rPr>
              <a:t>política</a:t>
            </a:r>
          </a:p>
          <a:p>
            <a:pPr>
              <a:buClr>
                <a:srgbClr val="FFC000"/>
              </a:buClr>
            </a:pPr>
            <a:r>
              <a:rPr lang="es-AR" sz="2000" b="1" dirty="0" smtClean="0">
                <a:latin typeface="Arial" pitchFamily="34" charset="0"/>
                <a:cs typeface="Arial" pitchFamily="34" charset="0"/>
              </a:rPr>
              <a:t>     (de </a:t>
            </a:r>
            <a:r>
              <a:rPr lang="es-AR" sz="2000" b="1" dirty="0">
                <a:latin typeface="Arial" pitchFamily="34" charset="0"/>
                <a:cs typeface="Arial" pitchFamily="34" charset="0"/>
              </a:rPr>
              <a:t>qué se habla </a:t>
            </a:r>
            <a:r>
              <a:rPr lang="es-AR" sz="2000" b="1" dirty="0" smtClean="0">
                <a:latin typeface="Arial" pitchFamily="34" charset="0"/>
                <a:cs typeface="Arial" pitchFamily="34" charset="0"/>
              </a:rPr>
              <a:t>cuando </a:t>
            </a:r>
            <a:r>
              <a:rPr lang="es-AR" sz="2000" b="1" dirty="0">
                <a:latin typeface="Arial" pitchFamily="34" charset="0"/>
                <a:cs typeface="Arial" pitchFamily="34" charset="0"/>
              </a:rPr>
              <a:t>se trata de la autoridad </a:t>
            </a:r>
            <a:r>
              <a:rPr lang="es-AR" sz="2000" b="1" dirty="0" smtClean="0">
                <a:latin typeface="Arial" pitchFamily="34" charset="0"/>
                <a:cs typeface="Arial" pitchFamily="34" charset="0"/>
              </a:rPr>
              <a:t>presidencial) </a:t>
            </a:r>
          </a:p>
          <a:p>
            <a:pPr marL="342900" indent="-342900">
              <a:buClr>
                <a:srgbClr val="FFC000"/>
              </a:buClr>
              <a:buFont typeface="Wingdings" pitchFamily="2" charset="2"/>
              <a:buChar char="Ø"/>
            </a:pPr>
            <a:r>
              <a:rPr lang="es-AR" sz="2000" b="1" dirty="0">
                <a:latin typeface="Arial" pitchFamily="34" charset="0"/>
                <a:cs typeface="Arial" pitchFamily="34" charset="0"/>
              </a:rPr>
              <a:t>l</a:t>
            </a:r>
            <a:r>
              <a:rPr lang="es-AR" sz="2000" b="1" dirty="0" smtClean="0">
                <a:latin typeface="Arial" pitchFamily="34" charset="0"/>
                <a:cs typeface="Arial" pitchFamily="34" charset="0"/>
              </a:rPr>
              <a:t>a ironía opone lo </a:t>
            </a:r>
            <a:r>
              <a:rPr lang="es-AR" sz="2000" b="1" dirty="0">
                <a:latin typeface="Arial" pitchFamily="34" charset="0"/>
                <a:cs typeface="Arial" pitchFamily="34" charset="0"/>
              </a:rPr>
              <a:t>presente y lo </a:t>
            </a:r>
            <a:r>
              <a:rPr lang="es-AR" sz="2000" b="1" dirty="0" smtClean="0">
                <a:latin typeface="Arial" pitchFamily="34" charset="0"/>
                <a:cs typeface="Arial" pitchFamily="34" charset="0"/>
              </a:rPr>
              <a:t>ausente en </a:t>
            </a:r>
            <a:r>
              <a:rPr lang="es-AR" sz="2000" b="1" dirty="0">
                <a:latin typeface="Arial" pitchFamily="34" charset="0"/>
                <a:cs typeface="Arial" pitchFamily="34" charset="0"/>
              </a:rPr>
              <a:t>la propuesta de campaña </a:t>
            </a:r>
            <a:endParaRPr lang="es-AR" sz="2000" b="1" dirty="0" smtClean="0">
              <a:latin typeface="Arial" pitchFamily="34" charset="0"/>
              <a:cs typeface="Arial" pitchFamily="34" charset="0"/>
            </a:endParaRPr>
          </a:p>
          <a:p>
            <a:pPr>
              <a:buClr>
                <a:srgbClr val="FFC000"/>
              </a:buClr>
            </a:pPr>
            <a:r>
              <a:rPr lang="es-AR" sz="2000" b="1" dirty="0">
                <a:latin typeface="Arial" pitchFamily="34" charset="0"/>
                <a:cs typeface="Arial" pitchFamily="34" charset="0"/>
              </a:rPr>
              <a:t> </a:t>
            </a:r>
            <a:r>
              <a:rPr lang="es-AR" sz="2000" b="1" dirty="0" smtClean="0">
                <a:latin typeface="Arial" pitchFamily="34" charset="0"/>
                <a:cs typeface="Arial" pitchFamily="34" charset="0"/>
              </a:rPr>
              <a:t>   de Cambiemos</a:t>
            </a:r>
          </a:p>
          <a:p>
            <a:pPr marL="1371600" lvl="2" indent="-457200">
              <a:buClr>
                <a:srgbClr val="FFC000"/>
              </a:buClr>
              <a:buFont typeface="Wingdings" pitchFamily="2" charset="2"/>
              <a:buChar char="§"/>
            </a:pPr>
            <a:r>
              <a:rPr lang="es-AR" sz="2000" b="1" dirty="0" smtClean="0">
                <a:latin typeface="Arial" pitchFamily="34" charset="0"/>
                <a:cs typeface="Arial" pitchFamily="34" charset="0"/>
              </a:rPr>
              <a:t>Lo que estuvo presente en </a:t>
            </a:r>
            <a:r>
              <a:rPr lang="es-AR" sz="2000" b="1" dirty="0">
                <a:latin typeface="Arial" pitchFamily="34" charset="0"/>
                <a:cs typeface="Arial" pitchFamily="34" charset="0"/>
              </a:rPr>
              <a:t>la campaña </a:t>
            </a:r>
            <a:r>
              <a:rPr lang="es-AR" sz="2000" b="1" dirty="0" smtClean="0">
                <a:latin typeface="Arial" pitchFamily="34" charset="0"/>
                <a:cs typeface="Arial" pitchFamily="34" charset="0"/>
              </a:rPr>
              <a:t>electoral : el </a:t>
            </a:r>
            <a:r>
              <a:rPr lang="es-AR" sz="2000" b="1" dirty="0">
                <a:latin typeface="Arial" pitchFamily="34" charset="0"/>
                <a:cs typeface="Arial" pitchFamily="34" charset="0"/>
              </a:rPr>
              <a:t>show, la representación, la atracción </a:t>
            </a:r>
            <a:r>
              <a:rPr lang="es-AR" sz="2000" b="1" dirty="0" smtClean="0">
                <a:latin typeface="Arial" pitchFamily="34" charset="0"/>
                <a:cs typeface="Arial" pitchFamily="34" charset="0"/>
              </a:rPr>
              <a:t>con repercusión a </a:t>
            </a:r>
            <a:r>
              <a:rPr lang="es-AR" sz="2000" b="1" dirty="0">
                <a:latin typeface="Arial" pitchFamily="34" charset="0"/>
                <a:cs typeface="Arial" pitchFamily="34" charset="0"/>
              </a:rPr>
              <a:t>partir </a:t>
            </a:r>
            <a:r>
              <a:rPr lang="es-AR" sz="2000" b="1" dirty="0" smtClean="0">
                <a:latin typeface="Arial" pitchFamily="34" charset="0"/>
                <a:cs typeface="Arial" pitchFamily="34" charset="0"/>
              </a:rPr>
              <a:t>del espectáculo </a:t>
            </a:r>
            <a:r>
              <a:rPr lang="es-AR" sz="2000" b="1" dirty="0">
                <a:latin typeface="Arial" pitchFamily="34" charset="0"/>
                <a:cs typeface="Arial" pitchFamily="34" charset="0"/>
              </a:rPr>
              <a:t>de variedades (</a:t>
            </a:r>
            <a:r>
              <a:rPr lang="es-AR" sz="2000" b="1" i="1" dirty="0">
                <a:latin typeface="Arial" pitchFamily="34" charset="0"/>
                <a:cs typeface="Arial" pitchFamily="34" charset="0"/>
              </a:rPr>
              <a:t>la </a:t>
            </a:r>
            <a:r>
              <a:rPr lang="es-AR" sz="2000" b="1" i="1" dirty="0" smtClean="0">
                <a:latin typeface="Arial" pitchFamily="34" charset="0"/>
                <a:cs typeface="Arial" pitchFamily="34" charset="0"/>
              </a:rPr>
              <a:t>generalidad</a:t>
            </a:r>
            <a:r>
              <a:rPr lang="es-AR" sz="2000" b="1" dirty="0" smtClean="0">
                <a:latin typeface="Arial" pitchFamily="34" charset="0"/>
                <a:cs typeface="Arial" pitchFamily="34" charset="0"/>
              </a:rPr>
              <a:t>)</a:t>
            </a:r>
          </a:p>
          <a:p>
            <a:pPr marL="1257300" lvl="2" indent="-342900">
              <a:buClr>
                <a:srgbClr val="FFC000"/>
              </a:buClr>
              <a:buFont typeface="Wingdings" pitchFamily="2" charset="2"/>
              <a:buChar char="§"/>
            </a:pPr>
            <a:r>
              <a:rPr lang="es-AR" sz="2000" b="1" dirty="0">
                <a:latin typeface="Arial" pitchFamily="34" charset="0"/>
                <a:cs typeface="Arial" pitchFamily="34" charset="0"/>
              </a:rPr>
              <a:t> </a:t>
            </a:r>
            <a:r>
              <a:rPr lang="es-AR" sz="2000" b="1" dirty="0" smtClean="0">
                <a:latin typeface="Arial" pitchFamily="34" charset="0"/>
                <a:cs typeface="Arial" pitchFamily="34" charset="0"/>
              </a:rPr>
              <a:t> Lo </a:t>
            </a:r>
            <a:r>
              <a:rPr lang="es-AR" sz="2000" b="1" dirty="0">
                <a:latin typeface="Arial" pitchFamily="34" charset="0"/>
                <a:cs typeface="Arial" pitchFamily="34" charset="0"/>
              </a:rPr>
              <a:t>que </a:t>
            </a:r>
            <a:r>
              <a:rPr lang="es-AR" sz="2000" b="1" dirty="0" smtClean="0">
                <a:latin typeface="Arial" pitchFamily="34" charset="0"/>
                <a:cs typeface="Arial" pitchFamily="34" charset="0"/>
              </a:rPr>
              <a:t>faltó: la </a:t>
            </a:r>
            <a:r>
              <a:rPr lang="es-AR" sz="2000" b="1" dirty="0">
                <a:latin typeface="Arial" pitchFamily="34" charset="0"/>
                <a:cs typeface="Arial" pitchFamily="34" charset="0"/>
              </a:rPr>
              <a:t>propuesta de los lineamientos políticos y </a:t>
            </a:r>
            <a:r>
              <a:rPr lang="es-AR" sz="2000" b="1" dirty="0" smtClean="0">
                <a:latin typeface="Arial" pitchFamily="34" charset="0"/>
                <a:cs typeface="Arial" pitchFamily="34" charset="0"/>
              </a:rPr>
              <a:t>económicos </a:t>
            </a:r>
          </a:p>
          <a:p>
            <a:pPr marL="342900" indent="-342900">
              <a:buClr>
                <a:srgbClr val="FFC000"/>
              </a:buClr>
              <a:buFont typeface="Wingdings" pitchFamily="2" charset="2"/>
              <a:buChar char="Ø"/>
            </a:pPr>
            <a:r>
              <a:rPr lang="es-AR" sz="2000" b="1" dirty="0">
                <a:latin typeface="Arial" pitchFamily="34" charset="0"/>
                <a:cs typeface="Arial" pitchFamily="34" charset="0"/>
              </a:rPr>
              <a:t>e</a:t>
            </a:r>
            <a:r>
              <a:rPr lang="es-AR" sz="2000" b="1" dirty="0" smtClean="0">
                <a:latin typeface="Arial" pitchFamily="34" charset="0"/>
                <a:cs typeface="Arial" pitchFamily="34" charset="0"/>
              </a:rPr>
              <a:t>n </a:t>
            </a:r>
            <a:r>
              <a:rPr lang="es-AR" sz="2000" b="1" dirty="0">
                <a:latin typeface="Arial" pitchFamily="34" charset="0"/>
                <a:cs typeface="Arial" pitchFamily="34" charset="0"/>
              </a:rPr>
              <a:t>“El show debe continuar”, el locutor se apropia de una voz opuesta </a:t>
            </a:r>
            <a:r>
              <a:rPr lang="es-AR" sz="2000" b="1" dirty="0" smtClean="0">
                <a:latin typeface="Arial" pitchFamily="34" charset="0"/>
                <a:cs typeface="Arial" pitchFamily="34" charset="0"/>
              </a:rPr>
              <a:t>a </a:t>
            </a:r>
            <a:r>
              <a:rPr lang="es-AR" sz="2000" b="1" dirty="0">
                <a:latin typeface="Arial" pitchFamily="34" charset="0"/>
                <a:cs typeface="Arial" pitchFamily="34" charset="0"/>
              </a:rPr>
              <a:t>la suya, </a:t>
            </a:r>
            <a:r>
              <a:rPr lang="es-AR" sz="2000" b="1" dirty="0" smtClean="0">
                <a:latin typeface="Arial" pitchFamily="34" charset="0"/>
                <a:cs typeface="Arial" pitchFamily="34" charset="0"/>
              </a:rPr>
              <a:t>la </a:t>
            </a:r>
            <a:r>
              <a:rPr lang="es-AR" sz="2000" b="1" dirty="0">
                <a:latin typeface="Arial" pitchFamily="34" charset="0"/>
                <a:cs typeface="Arial" pitchFamily="34" charset="0"/>
              </a:rPr>
              <a:t>del nuevo gobierno, </a:t>
            </a:r>
            <a:r>
              <a:rPr lang="es-AR" sz="2000" b="1" dirty="0" smtClean="0">
                <a:latin typeface="Arial" pitchFamily="34" charset="0"/>
                <a:cs typeface="Arial" pitchFamily="34" charset="0"/>
              </a:rPr>
              <a:t>la de los </a:t>
            </a:r>
            <a:r>
              <a:rPr lang="es-AR" sz="2000" b="1" dirty="0">
                <a:latin typeface="Arial" pitchFamily="34" charset="0"/>
                <a:cs typeface="Arial" pitchFamily="34" charset="0"/>
              </a:rPr>
              <a:t>que asumen la continuación del </a:t>
            </a:r>
            <a:r>
              <a:rPr lang="es-AR" sz="2000" b="1" dirty="0" smtClean="0">
                <a:latin typeface="Arial" pitchFamily="34" charset="0"/>
                <a:cs typeface="Arial" pitchFamily="34" charset="0"/>
              </a:rPr>
              <a:t>show</a:t>
            </a:r>
            <a:r>
              <a:rPr lang="es-AR" sz="2000" b="1" dirty="0">
                <a:latin typeface="Arial" pitchFamily="34" charset="0"/>
                <a:cs typeface="Arial" pitchFamily="34" charset="0"/>
              </a:rPr>
              <a:t>, la </a:t>
            </a:r>
            <a:r>
              <a:rPr lang="es-AR" sz="2000" b="1" dirty="0" smtClean="0">
                <a:latin typeface="Arial" pitchFamily="34" charset="0"/>
                <a:cs typeface="Arial" pitchFamily="34" charset="0"/>
              </a:rPr>
              <a:t>repetición</a:t>
            </a:r>
          </a:p>
          <a:p>
            <a:pPr marL="342900" indent="-342900">
              <a:buClr>
                <a:srgbClr val="FFC000"/>
              </a:buClr>
              <a:buFont typeface="Wingdings" pitchFamily="2" charset="2"/>
              <a:buChar char="Ø"/>
            </a:pPr>
            <a:r>
              <a:rPr lang="es-AR" sz="2000" b="1" dirty="0" smtClean="0">
                <a:latin typeface="Arial" pitchFamily="34" charset="0"/>
                <a:cs typeface="Arial" pitchFamily="34" charset="0"/>
              </a:rPr>
              <a:t> en </a:t>
            </a:r>
            <a:r>
              <a:rPr lang="es-AR" sz="2000" b="1" dirty="0">
                <a:latin typeface="Arial" pitchFamily="34" charset="0"/>
                <a:cs typeface="Arial" pitchFamily="34" charset="0"/>
              </a:rPr>
              <a:t>la </a:t>
            </a:r>
            <a:r>
              <a:rPr lang="es-AR" sz="2000" b="1" dirty="0" smtClean="0">
                <a:latin typeface="Arial" pitchFamily="34" charset="0"/>
                <a:cs typeface="Arial" pitchFamily="34" charset="0"/>
              </a:rPr>
              <a:t>bajada </a:t>
            </a:r>
            <a:r>
              <a:rPr lang="es-AR" sz="2000" b="1" dirty="0">
                <a:latin typeface="Arial" pitchFamily="34" charset="0"/>
                <a:cs typeface="Arial" pitchFamily="34" charset="0"/>
              </a:rPr>
              <a:t>se presenta un énfasis del sentido </a:t>
            </a:r>
            <a:r>
              <a:rPr lang="es-AR" sz="2000" b="1" dirty="0" smtClean="0">
                <a:latin typeface="Arial" pitchFamily="34" charset="0"/>
                <a:cs typeface="Arial" pitchFamily="34" charset="0"/>
              </a:rPr>
              <a:t>en el </a:t>
            </a:r>
            <a:r>
              <a:rPr lang="es-AR" sz="2000" b="1" dirty="0">
                <a:latin typeface="Arial" pitchFamily="34" charset="0"/>
                <a:cs typeface="Arial" pitchFamily="34" charset="0"/>
              </a:rPr>
              <a:t>léxico, con un repertorio tópico </a:t>
            </a:r>
            <a:r>
              <a:rPr lang="es-AR" sz="2000" b="1" dirty="0" smtClean="0">
                <a:latin typeface="Arial" pitchFamily="34" charset="0"/>
                <a:cs typeface="Arial" pitchFamily="34" charset="0"/>
              </a:rPr>
              <a:t>que </a:t>
            </a:r>
            <a:r>
              <a:rPr lang="es-AR" sz="2000" b="1" dirty="0">
                <a:latin typeface="Arial" pitchFamily="34" charset="0"/>
                <a:cs typeface="Arial" pitchFamily="34" charset="0"/>
              </a:rPr>
              <a:t>constituye dos líneas de </a:t>
            </a:r>
            <a:r>
              <a:rPr lang="es-AR" sz="2000" b="1" dirty="0" smtClean="0">
                <a:latin typeface="Arial" pitchFamily="34" charset="0"/>
                <a:cs typeface="Arial" pitchFamily="34" charset="0"/>
              </a:rPr>
              <a:t>significados </a:t>
            </a:r>
            <a:r>
              <a:rPr lang="es-AR" sz="2000" b="1" dirty="0">
                <a:latin typeface="Arial" pitchFamily="34" charset="0"/>
                <a:cs typeface="Arial" pitchFamily="34" charset="0"/>
              </a:rPr>
              <a:t>dadas por el titular: la del </a:t>
            </a:r>
            <a:r>
              <a:rPr lang="es-AR" sz="2000" b="1" dirty="0" smtClean="0">
                <a:latin typeface="Arial" pitchFamily="34" charset="0"/>
                <a:cs typeface="Arial" pitchFamily="34" charset="0"/>
              </a:rPr>
              <a:t>espectáculo (debut </a:t>
            </a:r>
            <a:r>
              <a:rPr lang="es-AR" sz="2000" b="1" dirty="0">
                <a:latin typeface="Arial" pitchFamily="34" charset="0"/>
                <a:cs typeface="Arial" pitchFamily="34" charset="0"/>
              </a:rPr>
              <a:t>presidencial, </a:t>
            </a:r>
            <a:r>
              <a:rPr lang="es-AR" sz="2000" b="1" dirty="0" smtClean="0">
                <a:latin typeface="Arial" pitchFamily="34" charset="0"/>
                <a:cs typeface="Arial" pitchFamily="34" charset="0"/>
              </a:rPr>
              <a:t>baile </a:t>
            </a:r>
            <a:r>
              <a:rPr lang="es-AR" sz="2000" b="1" dirty="0">
                <a:latin typeface="Arial" pitchFamily="34" charset="0"/>
                <a:cs typeface="Arial" pitchFamily="34" charset="0"/>
              </a:rPr>
              <a:t>incluido, la generalidad) y la de la continuidad/reiteración </a:t>
            </a:r>
            <a:r>
              <a:rPr lang="es-AR" sz="2000" b="1" dirty="0" smtClean="0">
                <a:latin typeface="Arial" pitchFamily="34" charset="0"/>
                <a:cs typeface="Arial" pitchFamily="34" charset="0"/>
              </a:rPr>
              <a:t>(</a:t>
            </a:r>
            <a:r>
              <a:rPr lang="es-AR" sz="2000" b="1" i="1" dirty="0">
                <a:latin typeface="Arial" pitchFamily="34" charset="0"/>
                <a:cs typeface="Arial" pitchFamily="34" charset="0"/>
              </a:rPr>
              <a:t>discurso de </a:t>
            </a:r>
            <a:r>
              <a:rPr lang="es-AR" sz="2000" b="1" i="1" dirty="0" smtClean="0">
                <a:latin typeface="Arial" pitchFamily="34" charset="0"/>
                <a:cs typeface="Arial" pitchFamily="34" charset="0"/>
              </a:rPr>
              <a:t>campaña, mantuvo </a:t>
            </a:r>
            <a:r>
              <a:rPr lang="es-AR" sz="2000" b="1" i="1" dirty="0">
                <a:latin typeface="Arial" pitchFamily="34" charset="0"/>
                <a:cs typeface="Arial" pitchFamily="34" charset="0"/>
              </a:rPr>
              <a:t>los ejes electorales, repitieron la generalidad </a:t>
            </a:r>
            <a:r>
              <a:rPr lang="es-AR" sz="2000" b="1" i="1" dirty="0" smtClean="0">
                <a:latin typeface="Arial" pitchFamily="34" charset="0"/>
                <a:cs typeface="Arial" pitchFamily="34" charset="0"/>
              </a:rPr>
              <a:t>que caracterizó </a:t>
            </a:r>
            <a:r>
              <a:rPr lang="es-AR" sz="2000" b="1" i="1" dirty="0">
                <a:latin typeface="Arial" pitchFamily="34" charset="0"/>
                <a:cs typeface="Arial" pitchFamily="34" charset="0"/>
              </a:rPr>
              <a:t>la campaña</a:t>
            </a:r>
            <a:r>
              <a:rPr lang="es-AR" sz="2000" b="1" dirty="0" smtClean="0">
                <a:latin typeface="Arial" pitchFamily="34" charset="0"/>
                <a:cs typeface="Arial" pitchFamily="34" charset="0"/>
              </a:rPr>
              <a:t>)</a:t>
            </a:r>
            <a:endParaRPr lang="es-AR" sz="2000" b="1" dirty="0">
              <a:latin typeface="Arial" pitchFamily="34" charset="0"/>
              <a:cs typeface="Arial" pitchFamily="34" charset="0"/>
            </a:endParaRPr>
          </a:p>
        </p:txBody>
      </p:sp>
      <p:sp>
        <p:nvSpPr>
          <p:cNvPr id="4" name="3 Flecha derecha"/>
          <p:cNvSpPr/>
          <p:nvPr/>
        </p:nvSpPr>
        <p:spPr>
          <a:xfrm>
            <a:off x="3635896" y="404664"/>
            <a:ext cx="690376" cy="412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4207156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3">
                                            <p:txEl>
                                              <p:pRg st="1" end="1"/>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6" dur="500"/>
                                        <p:tgtEl>
                                          <p:spTgt spid="3">
                                            <p:txEl>
                                              <p:pRg st="4" end="4"/>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1" dur="50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p:cTn id="4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8" dur="500"/>
                                        <p:tgtEl>
                                          <p:spTgt spid="3">
                                            <p:txEl>
                                              <p:pRg st="6" end="6"/>
                                            </p:txEl>
                                          </p:spTgt>
                                        </p:tgtEl>
                                      </p:cBhvr>
                                    </p:animEffect>
                                  </p:childTnLst>
                                </p:cTn>
                              </p:par>
                              <p:par>
                                <p:cTn id="49" presetID="53" presetClass="entr" presetSubtype="16" fill="hold"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 calcmode="lin" valueType="num">
                                      <p:cBhvr>
                                        <p:cTn id="51"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2"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3" dur="500"/>
                                        <p:tgtEl>
                                          <p:spTgt spid="3">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 calcmode="lin" valueType="num">
                                      <p:cBhvr>
                                        <p:cTn id="58"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9"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0" dur="500"/>
                                        <p:tgtEl>
                                          <p:spTgt spid="3">
                                            <p:txEl>
                                              <p:pRg st="8" end="8"/>
                                            </p:txEl>
                                          </p:spTgt>
                                        </p:tgtEl>
                                      </p:cBhvr>
                                    </p:animEffect>
                                  </p:childTnLst>
                                </p:cTn>
                              </p:par>
                              <p:par>
                                <p:cTn id="61" presetID="53" presetClass="entr" presetSubtype="16" fill="hold" nodeType="with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5" dur="500"/>
                                        <p:tgtEl>
                                          <p:spTgt spid="3">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p:cTn id="70"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72" dur="500"/>
                                        <p:tgtEl>
                                          <p:spTgt spid="3">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 calcmode="lin" valueType="num">
                                      <p:cBhvr>
                                        <p:cTn id="77"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7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116632"/>
            <a:ext cx="4301177" cy="369332"/>
          </a:xfrm>
          <a:prstGeom prst="rect">
            <a:avLst/>
          </a:prstGeom>
        </p:spPr>
        <p:txBody>
          <a:bodyPr wrap="none">
            <a:spAutoFit/>
          </a:bodyPr>
          <a:lstStyle/>
          <a:p>
            <a:r>
              <a:rPr lang="es-AR" b="1" dirty="0" smtClean="0">
                <a:solidFill>
                  <a:srgbClr val="FFC000"/>
                </a:solidFill>
                <a:latin typeface="Arial" pitchFamily="34" charset="0"/>
                <a:cs typeface="Arial" pitchFamily="34" charset="0"/>
              </a:rPr>
              <a:t>EGOCENTRISMO / ETNOCENTRISMO</a:t>
            </a:r>
            <a:endParaRPr lang="es-AR" b="1" dirty="0">
              <a:solidFill>
                <a:srgbClr val="FFC000"/>
              </a:solidFill>
              <a:latin typeface="Arial" pitchFamily="34" charset="0"/>
              <a:cs typeface="Arial" pitchFamily="34" charset="0"/>
            </a:endParaRPr>
          </a:p>
        </p:txBody>
      </p:sp>
      <p:sp>
        <p:nvSpPr>
          <p:cNvPr id="3" name="2 Rectángulo"/>
          <p:cNvSpPr/>
          <p:nvPr/>
        </p:nvSpPr>
        <p:spPr>
          <a:xfrm>
            <a:off x="179512" y="548680"/>
            <a:ext cx="8856984" cy="6247864"/>
          </a:xfrm>
          <a:prstGeom prst="rect">
            <a:avLst/>
          </a:prstGeom>
        </p:spPr>
        <p:txBody>
          <a:bodyPr wrap="square">
            <a:spAutoFit/>
          </a:bodyPr>
          <a:lstStyle/>
          <a:p>
            <a:r>
              <a:rPr lang="es-AR" sz="2000" b="1" dirty="0">
                <a:solidFill>
                  <a:srgbClr val="FF9933"/>
                </a:solidFill>
                <a:latin typeface="Arial" pitchFamily="34" charset="0"/>
                <a:cs typeface="Arial" pitchFamily="34" charset="0"/>
              </a:rPr>
              <a:t>En </a:t>
            </a:r>
            <a:r>
              <a:rPr lang="es-AR" sz="2000" b="1" i="1" dirty="0">
                <a:latin typeface="Arial" pitchFamily="34" charset="0"/>
                <a:cs typeface="Arial" pitchFamily="34" charset="0"/>
              </a:rPr>
              <a:t>Clarín</a:t>
            </a:r>
            <a:r>
              <a:rPr lang="es-AR" sz="2000" b="1" dirty="0">
                <a:solidFill>
                  <a:srgbClr val="FF9933"/>
                </a:solidFill>
                <a:latin typeface="Arial" pitchFamily="34" charset="0"/>
                <a:cs typeface="Arial" pitchFamily="34" charset="0"/>
              </a:rPr>
              <a:t>, el sujeto-norma (el </a:t>
            </a:r>
            <a:r>
              <a:rPr lang="es-AR" sz="2000" b="1" dirty="0">
                <a:latin typeface="Arial" pitchFamily="34" charset="0"/>
                <a:cs typeface="Arial" pitchFamily="34" charset="0"/>
              </a:rPr>
              <a:t>yo</a:t>
            </a:r>
            <a:r>
              <a:rPr lang="es-AR" sz="2000" b="1" dirty="0">
                <a:solidFill>
                  <a:srgbClr val="FF9933"/>
                </a:solidFill>
                <a:latin typeface="Arial" pitchFamily="34" charset="0"/>
                <a:cs typeface="Arial" pitchFamily="34" charset="0"/>
              </a:rPr>
              <a:t> que se extiende a un </a:t>
            </a:r>
            <a:r>
              <a:rPr lang="es-AR" sz="2000" b="1" dirty="0">
                <a:latin typeface="Arial" pitchFamily="34" charset="0"/>
                <a:cs typeface="Arial" pitchFamily="34" charset="0"/>
              </a:rPr>
              <a:t>nosotros</a:t>
            </a:r>
            <a:r>
              <a:rPr lang="es-AR" sz="2000" b="1" dirty="0">
                <a:solidFill>
                  <a:srgbClr val="FF9933"/>
                </a:solidFill>
                <a:latin typeface="Arial" pitchFamily="34" charset="0"/>
                <a:cs typeface="Arial" pitchFamily="34" charset="0"/>
              </a:rPr>
              <a:t> </a:t>
            </a:r>
            <a:r>
              <a:rPr lang="es-AR" sz="2000" b="1" dirty="0" smtClean="0">
                <a:solidFill>
                  <a:srgbClr val="FF9933"/>
                </a:solidFill>
                <a:latin typeface="Arial" pitchFamily="34" charset="0"/>
                <a:cs typeface="Arial" pitchFamily="34" charset="0"/>
              </a:rPr>
              <a:t>- los </a:t>
            </a:r>
            <a:r>
              <a:rPr lang="es-AR" sz="2000" b="1" dirty="0">
                <a:solidFill>
                  <a:srgbClr val="FF9933"/>
                </a:solidFill>
                <a:latin typeface="Arial" pitchFamily="34" charset="0"/>
                <a:cs typeface="Arial" pitchFamily="34" charset="0"/>
              </a:rPr>
              <a:t>lectores que acuerdan) </a:t>
            </a:r>
            <a:endParaRPr lang="es-AR" sz="2000" b="1" dirty="0" smtClean="0">
              <a:solidFill>
                <a:srgbClr val="FF9933"/>
              </a:solidFill>
              <a:latin typeface="Arial" pitchFamily="34" charset="0"/>
              <a:cs typeface="Arial" pitchFamily="34" charset="0"/>
            </a:endParaRPr>
          </a:p>
          <a:p>
            <a:endParaRPr lang="es-AR" sz="2000" b="1" dirty="0" smtClean="0">
              <a:latin typeface="Arial" pitchFamily="34" charset="0"/>
              <a:cs typeface="Arial" pitchFamily="34" charset="0"/>
            </a:endParaRPr>
          </a:p>
          <a:p>
            <a:pPr>
              <a:buClr>
                <a:srgbClr val="FFC000"/>
              </a:buClr>
              <a:buFont typeface="Wingdings" pitchFamily="2" charset="2"/>
              <a:buChar char="q"/>
            </a:pPr>
            <a:r>
              <a:rPr lang="es-AR" sz="2000" b="1" dirty="0" smtClean="0">
                <a:latin typeface="Arial" pitchFamily="34" charset="0"/>
                <a:cs typeface="Arial" pitchFamily="34" charset="0"/>
              </a:rPr>
              <a:t>juzga </a:t>
            </a:r>
            <a:r>
              <a:rPr lang="es-AR" sz="2000" b="1" dirty="0">
                <a:latin typeface="Arial" pitchFamily="34" charset="0"/>
                <a:cs typeface="Arial" pitchFamily="34" charset="0"/>
              </a:rPr>
              <a:t>en términos de pasado y futuro, lo que no hay y lo que </a:t>
            </a:r>
            <a:r>
              <a:rPr lang="es-AR" sz="2000" b="1" dirty="0" smtClean="0">
                <a:latin typeface="Arial" pitchFamily="34" charset="0"/>
                <a:cs typeface="Arial" pitchFamily="34" charset="0"/>
              </a:rPr>
              <a:t>habrá (gobierno anterior / gobierno actual)</a:t>
            </a:r>
          </a:p>
          <a:p>
            <a:pPr>
              <a:buClr>
                <a:srgbClr val="FFC000"/>
              </a:buClr>
              <a:buFont typeface="Wingdings" pitchFamily="2" charset="2"/>
              <a:buChar char="q"/>
            </a:pPr>
            <a:r>
              <a:rPr lang="es-AR" sz="2000" b="1" dirty="0" smtClean="0">
                <a:latin typeface="Arial" pitchFamily="34" charset="0"/>
                <a:cs typeface="Arial" pitchFamily="34" charset="0"/>
              </a:rPr>
              <a:t>clasifica </a:t>
            </a:r>
            <a:r>
              <a:rPr lang="es-AR" sz="2000" b="1" dirty="0">
                <a:latin typeface="Arial" pitchFamily="34" charset="0"/>
                <a:cs typeface="Arial" pitchFamily="34" charset="0"/>
              </a:rPr>
              <a:t>y califica como corruptos a determinados </a:t>
            </a:r>
            <a:r>
              <a:rPr lang="es-AR" sz="2000" b="1" dirty="0" smtClean="0">
                <a:latin typeface="Arial" pitchFamily="34" charset="0"/>
                <a:cs typeface="Arial" pitchFamily="34" charset="0"/>
              </a:rPr>
              <a:t>políticos</a:t>
            </a:r>
          </a:p>
          <a:p>
            <a:pPr>
              <a:buClr>
                <a:srgbClr val="FFC000"/>
              </a:buClr>
              <a:buFont typeface="Wingdings" pitchFamily="2" charset="2"/>
              <a:buChar char="q"/>
            </a:pPr>
            <a:r>
              <a:rPr lang="es-AR" sz="2000" b="1" dirty="0" smtClean="0">
                <a:latin typeface="Arial" pitchFamily="34" charset="0"/>
                <a:cs typeface="Arial" pitchFamily="34" charset="0"/>
              </a:rPr>
              <a:t>señala </a:t>
            </a:r>
            <a:r>
              <a:rPr lang="es-AR" sz="2000" b="1" dirty="0">
                <a:latin typeface="Arial" pitchFamily="34" charset="0"/>
                <a:cs typeface="Arial" pitchFamily="34" charset="0"/>
              </a:rPr>
              <a:t>qué es el </a:t>
            </a:r>
            <a:r>
              <a:rPr lang="es-AR" sz="2000" b="1" dirty="0" smtClean="0">
                <a:latin typeface="Arial" pitchFamily="34" charset="0"/>
                <a:cs typeface="Arial" pitchFamily="34" charset="0"/>
              </a:rPr>
              <a:t>consenso </a:t>
            </a:r>
            <a:r>
              <a:rPr lang="es-AR" sz="2000" b="1" dirty="0">
                <a:latin typeface="Arial" pitchFamily="34" charset="0"/>
                <a:cs typeface="Arial" pitchFamily="34" charset="0"/>
              </a:rPr>
              <a:t>y qué es </a:t>
            </a:r>
            <a:r>
              <a:rPr lang="es-AR" sz="2000" b="1" dirty="0" smtClean="0">
                <a:latin typeface="Arial" pitchFamily="34" charset="0"/>
                <a:cs typeface="Arial" pitchFamily="34" charset="0"/>
              </a:rPr>
              <a:t>corrupción</a:t>
            </a:r>
          </a:p>
          <a:p>
            <a:pPr>
              <a:buClr>
                <a:srgbClr val="FFC000"/>
              </a:buClr>
              <a:buFont typeface="Wingdings" pitchFamily="2" charset="2"/>
              <a:buChar char="q"/>
            </a:pPr>
            <a:r>
              <a:rPr lang="es-AR" sz="2000" b="1" dirty="0" smtClean="0">
                <a:latin typeface="Arial" pitchFamily="34" charset="0"/>
                <a:cs typeface="Arial" pitchFamily="34" charset="0"/>
              </a:rPr>
              <a:t>da </a:t>
            </a:r>
            <a:r>
              <a:rPr lang="es-AR" sz="2000" b="1" dirty="0">
                <a:latin typeface="Arial" pitchFamily="34" charset="0"/>
                <a:cs typeface="Arial" pitchFamily="34" charset="0"/>
              </a:rPr>
              <a:t>por sentado que hasta el presente de la enunciación no hubo </a:t>
            </a:r>
            <a:r>
              <a:rPr lang="es-AR" sz="2000" b="1" dirty="0" smtClean="0">
                <a:latin typeface="Arial" pitchFamily="34" charset="0"/>
                <a:cs typeface="Arial" pitchFamily="34" charset="0"/>
              </a:rPr>
              <a:t>consenso </a:t>
            </a:r>
            <a:r>
              <a:rPr lang="es-AR" sz="2000" b="1" dirty="0">
                <a:latin typeface="Arial" pitchFamily="34" charset="0"/>
                <a:cs typeface="Arial" pitchFamily="34" charset="0"/>
              </a:rPr>
              <a:t>en el gobierno anterior y sí hubo/hay </a:t>
            </a:r>
            <a:r>
              <a:rPr lang="es-AR" sz="2000" b="1" dirty="0" smtClean="0">
                <a:latin typeface="Arial" pitchFamily="34" charset="0"/>
                <a:cs typeface="Arial" pitchFamily="34" charset="0"/>
              </a:rPr>
              <a:t>corrupción</a:t>
            </a:r>
            <a:endParaRPr lang="es-AR" sz="2000" b="1" dirty="0">
              <a:latin typeface="Arial" pitchFamily="34" charset="0"/>
              <a:cs typeface="Arial" pitchFamily="34" charset="0"/>
            </a:endParaRPr>
          </a:p>
          <a:p>
            <a:pPr>
              <a:buClr>
                <a:srgbClr val="FFC000"/>
              </a:buClr>
            </a:pPr>
            <a:endParaRPr lang="es-AR" sz="2000" b="1" dirty="0" smtClean="0">
              <a:latin typeface="Arial" pitchFamily="34" charset="0"/>
              <a:cs typeface="Arial" pitchFamily="34" charset="0"/>
            </a:endParaRPr>
          </a:p>
          <a:p>
            <a:pPr marL="285750" indent="-285750">
              <a:buClr>
                <a:srgbClr val="FFC000"/>
              </a:buClr>
              <a:buFont typeface="Wingdings" pitchFamily="2" charset="2"/>
              <a:buChar char="Ø"/>
            </a:pPr>
            <a:r>
              <a:rPr lang="es-AR" sz="2000" b="1" dirty="0" smtClean="0">
                <a:solidFill>
                  <a:srgbClr val="FF9933"/>
                </a:solidFill>
                <a:latin typeface="Arial" pitchFamily="34" charset="0"/>
                <a:cs typeface="Arial" pitchFamily="34" charset="0"/>
              </a:rPr>
              <a:t>Por </a:t>
            </a:r>
            <a:r>
              <a:rPr lang="es-AR" sz="2000" b="1" dirty="0">
                <a:solidFill>
                  <a:srgbClr val="FF9933"/>
                </a:solidFill>
                <a:latin typeface="Arial" pitchFamily="34" charset="0"/>
                <a:cs typeface="Arial" pitchFamily="34" charset="0"/>
              </a:rPr>
              <a:t>lo tanto, la promesa del presidente se erige, por sí misma, un </a:t>
            </a:r>
            <a:r>
              <a:rPr lang="es-AR" sz="2000" b="1" dirty="0" smtClean="0">
                <a:solidFill>
                  <a:srgbClr val="FF9933"/>
                </a:solidFill>
                <a:latin typeface="Arial" pitchFamily="34" charset="0"/>
                <a:cs typeface="Arial" pitchFamily="34" charset="0"/>
              </a:rPr>
              <a:t>cambio</a:t>
            </a:r>
          </a:p>
          <a:p>
            <a:pPr marL="285750" indent="-285750">
              <a:buClr>
                <a:srgbClr val="FFC000"/>
              </a:buClr>
              <a:buFont typeface="Wingdings" pitchFamily="2" charset="2"/>
              <a:buChar char="Ø"/>
            </a:pPr>
            <a:r>
              <a:rPr lang="es-AR" sz="2000" b="1" dirty="0" smtClean="0">
                <a:solidFill>
                  <a:srgbClr val="FF9933"/>
                </a:solidFill>
                <a:latin typeface="Arial" pitchFamily="34" charset="0"/>
                <a:cs typeface="Arial" pitchFamily="34" charset="0"/>
              </a:rPr>
              <a:t>El </a:t>
            </a:r>
            <a:r>
              <a:rPr lang="es-AR" sz="2000" b="1" i="1" dirty="0">
                <a:latin typeface="Arial" pitchFamily="34" charset="0"/>
                <a:cs typeface="Arial" pitchFamily="34" charset="0"/>
              </a:rPr>
              <a:t>nosotros</a:t>
            </a:r>
            <a:r>
              <a:rPr lang="es-AR" sz="2000" b="1" dirty="0">
                <a:solidFill>
                  <a:srgbClr val="FF9933"/>
                </a:solidFill>
                <a:latin typeface="Arial" pitchFamily="34" charset="0"/>
                <a:cs typeface="Arial" pitchFamily="34" charset="0"/>
              </a:rPr>
              <a:t> se identifica con las propuestas a futuro del deber ser (lo que se atribuye este yo en su “derecho a la ciudadanía”): </a:t>
            </a:r>
            <a:endParaRPr lang="es-AR" sz="2000" b="1" dirty="0" smtClean="0">
              <a:solidFill>
                <a:srgbClr val="FF9933"/>
              </a:solidFill>
              <a:latin typeface="Arial" pitchFamily="34" charset="0"/>
              <a:cs typeface="Arial" pitchFamily="34" charset="0"/>
            </a:endParaRPr>
          </a:p>
          <a:p>
            <a:pPr marL="285750" indent="-285750">
              <a:buClr>
                <a:srgbClr val="FFC000"/>
              </a:buClr>
              <a:buFont typeface="Wingdings" pitchFamily="2" charset="2"/>
              <a:buChar char="Ø"/>
            </a:pPr>
            <a:endParaRPr lang="es-AR" sz="2000" b="1" dirty="0" smtClean="0">
              <a:solidFill>
                <a:srgbClr val="FF9933"/>
              </a:solidFill>
              <a:latin typeface="Arial" pitchFamily="34" charset="0"/>
              <a:cs typeface="Arial" pitchFamily="34" charset="0"/>
            </a:endParaRPr>
          </a:p>
          <a:p>
            <a:pPr marL="742950" lvl="1" indent="-285750">
              <a:buClr>
                <a:srgbClr val="FFC000"/>
              </a:buClr>
              <a:buFont typeface="Wingdings" pitchFamily="2" charset="2"/>
              <a:buChar char="§"/>
            </a:pPr>
            <a:r>
              <a:rPr lang="es-AR" sz="2000" b="1" dirty="0" smtClean="0">
                <a:latin typeface="Arial" pitchFamily="34" charset="0"/>
                <a:cs typeface="Arial" pitchFamily="34" charset="0"/>
              </a:rPr>
              <a:t>hay </a:t>
            </a:r>
            <a:r>
              <a:rPr lang="es-AR" sz="2000" b="1" dirty="0">
                <a:latin typeface="Arial" pitchFamily="34" charset="0"/>
                <a:cs typeface="Arial" pitchFamily="34" charset="0"/>
              </a:rPr>
              <a:t>que luchar contra la corrupción  </a:t>
            </a:r>
            <a:endParaRPr lang="es-AR" sz="2000" b="1" dirty="0" smtClean="0">
              <a:latin typeface="Arial" pitchFamily="34" charset="0"/>
              <a:cs typeface="Arial" pitchFamily="34" charset="0"/>
            </a:endParaRPr>
          </a:p>
          <a:p>
            <a:pPr marL="742950" lvl="1" indent="-285750">
              <a:buClr>
                <a:srgbClr val="FFC000"/>
              </a:buClr>
              <a:buFont typeface="Wingdings" pitchFamily="2" charset="2"/>
              <a:buChar char="§"/>
            </a:pPr>
            <a:r>
              <a:rPr lang="es-AR" sz="2000" b="1" dirty="0" smtClean="0">
                <a:latin typeface="Arial" pitchFamily="34" charset="0"/>
                <a:cs typeface="Arial" pitchFamily="34" charset="0"/>
              </a:rPr>
              <a:t>la </a:t>
            </a:r>
            <a:r>
              <a:rPr lang="es-AR" sz="2000" b="1" dirty="0">
                <a:latin typeface="Arial" pitchFamily="34" charset="0"/>
                <a:cs typeface="Arial" pitchFamily="34" charset="0"/>
              </a:rPr>
              <a:t>corrupción no somos nosotros   </a:t>
            </a:r>
            <a:endParaRPr lang="es-AR" sz="2000" b="1" dirty="0" smtClean="0">
              <a:latin typeface="Arial" pitchFamily="34" charset="0"/>
              <a:cs typeface="Arial" pitchFamily="34" charset="0"/>
            </a:endParaRPr>
          </a:p>
          <a:p>
            <a:pPr marL="742950" lvl="1" indent="-285750">
              <a:buClr>
                <a:srgbClr val="FFC000"/>
              </a:buClr>
              <a:buFont typeface="Wingdings" pitchFamily="2" charset="2"/>
              <a:buChar char="§"/>
            </a:pPr>
            <a:r>
              <a:rPr lang="es-AR" sz="2000" b="1" dirty="0" smtClean="0">
                <a:latin typeface="Arial" pitchFamily="34" charset="0"/>
                <a:cs typeface="Arial" pitchFamily="34" charset="0"/>
              </a:rPr>
              <a:t>la </a:t>
            </a:r>
            <a:r>
              <a:rPr lang="es-AR" sz="2000" b="1" dirty="0">
                <a:latin typeface="Arial" pitchFamily="34" charset="0"/>
                <a:cs typeface="Arial" pitchFamily="34" charset="0"/>
              </a:rPr>
              <a:t>corrupción está en el otro (kichnerismo</a:t>
            </a:r>
            <a:r>
              <a:rPr lang="es-AR" sz="2000" b="1" dirty="0" smtClean="0">
                <a:latin typeface="Arial" pitchFamily="34" charset="0"/>
                <a:cs typeface="Arial" pitchFamily="34" charset="0"/>
              </a:rPr>
              <a:t>)</a:t>
            </a:r>
          </a:p>
          <a:p>
            <a:pPr marL="742950" lvl="1" indent="-285750">
              <a:buClr>
                <a:srgbClr val="FFC000"/>
              </a:buClr>
              <a:buFont typeface="Wingdings" pitchFamily="2" charset="2"/>
              <a:buChar char="§"/>
            </a:pPr>
            <a:r>
              <a:rPr lang="es-AR" sz="2000" b="1" dirty="0">
                <a:latin typeface="Arial" pitchFamily="34" charset="0"/>
                <a:cs typeface="Arial" pitchFamily="34" charset="0"/>
              </a:rPr>
              <a:t>e</a:t>
            </a:r>
            <a:r>
              <a:rPr lang="es-AR" sz="2000" b="1" dirty="0" smtClean="0">
                <a:latin typeface="Arial" pitchFamily="34" charset="0"/>
                <a:cs typeface="Arial" pitchFamily="34" charset="0"/>
              </a:rPr>
              <a:t>l otro no se incluye /el otro es rechazado</a:t>
            </a:r>
          </a:p>
          <a:p>
            <a:pPr marL="742950" lvl="1" indent="-285750">
              <a:buClr>
                <a:srgbClr val="FFC000"/>
              </a:buClr>
              <a:buFont typeface="Wingdings" pitchFamily="2" charset="2"/>
              <a:buChar char="§"/>
            </a:pPr>
            <a:r>
              <a:rPr lang="es-AR" sz="2000" b="1" dirty="0" smtClean="0">
                <a:latin typeface="Arial" pitchFamily="34" charset="0"/>
                <a:cs typeface="Arial" pitchFamily="34" charset="0"/>
              </a:rPr>
              <a:t>luchar contra la corrupción es luchar contra el otro</a:t>
            </a:r>
            <a:endParaRPr lang="es-AR" sz="2000" b="1" dirty="0">
              <a:latin typeface="Arial" pitchFamily="34" charset="0"/>
              <a:cs typeface="Arial" pitchFamily="34" charset="0"/>
            </a:endParaRPr>
          </a:p>
        </p:txBody>
      </p:sp>
    </p:spTree>
    <p:extLst>
      <p:ext uri="{BB962C8B-B14F-4D97-AF65-F5344CB8AC3E}">
        <p14:creationId xmlns:p14="http://schemas.microsoft.com/office/powerpoint/2010/main" val="11136100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3">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 calcmode="lin" valueType="num">
                                      <p:cBhvr>
                                        <p:cTn id="56"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 calcmode="lin" valueType="num">
                                      <p:cBhvr additive="base">
                                        <p:cTn id="6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3">
                                            <p:txEl>
                                              <p:pRg st="11" end="11"/>
                                            </p:txEl>
                                          </p:spTgt>
                                        </p:tgtEl>
                                        <p:attrNameLst>
                                          <p:attrName>style.visibility</p:attrName>
                                        </p:attrNameLst>
                                      </p:cBhvr>
                                      <p:to>
                                        <p:strVal val="visible"/>
                                      </p:to>
                                    </p:set>
                                    <p:anim calcmode="lin" valueType="num">
                                      <p:cBhvr additive="base">
                                        <p:cTn id="6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12" end="12"/>
                                            </p:txEl>
                                          </p:spTgt>
                                        </p:tgtEl>
                                        <p:attrNameLst>
                                          <p:attrName>style.visibility</p:attrName>
                                        </p:attrNameLst>
                                      </p:cBhvr>
                                      <p:to>
                                        <p:strVal val="visible"/>
                                      </p:to>
                                    </p:set>
                                    <p:anim calcmode="lin" valueType="num">
                                      <p:cBhvr additive="base">
                                        <p:cTn id="7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13" end="13"/>
                                            </p:txEl>
                                          </p:spTgt>
                                        </p:tgtEl>
                                        <p:attrNameLst>
                                          <p:attrName>style.visibility</p:attrName>
                                        </p:attrNameLst>
                                      </p:cBhvr>
                                      <p:to>
                                        <p:strVal val="visible"/>
                                      </p:to>
                                    </p:set>
                                    <p:anim calcmode="lin" valueType="num">
                                      <p:cBhvr additive="base">
                                        <p:cTn id="8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14" end="14"/>
                                            </p:txEl>
                                          </p:spTgt>
                                        </p:tgtEl>
                                        <p:attrNameLst>
                                          <p:attrName>style.visibility</p:attrName>
                                        </p:attrNameLst>
                                      </p:cBhvr>
                                      <p:to>
                                        <p:strVal val="visible"/>
                                      </p:to>
                                    </p:set>
                                    <p:anim calcmode="lin" valueType="num">
                                      <p:cBhvr additive="base">
                                        <p:cTn id="8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1983" y="404664"/>
            <a:ext cx="9036496" cy="707886"/>
          </a:xfrm>
          <a:prstGeom prst="rect">
            <a:avLst/>
          </a:prstGeom>
        </p:spPr>
        <p:txBody>
          <a:bodyPr wrap="square">
            <a:spAutoFit/>
          </a:bodyPr>
          <a:lstStyle/>
          <a:p>
            <a:r>
              <a:rPr lang="es-AR" sz="2000" b="1" dirty="0">
                <a:solidFill>
                  <a:srgbClr val="FFC000"/>
                </a:solidFill>
                <a:latin typeface="Arial" pitchFamily="34" charset="0"/>
                <a:cs typeface="Arial" pitchFamily="34" charset="0"/>
              </a:rPr>
              <a:t>En </a:t>
            </a:r>
            <a:r>
              <a:rPr lang="es-AR" sz="2000" b="1" i="1" dirty="0" smtClean="0">
                <a:latin typeface="Arial" pitchFamily="34" charset="0"/>
                <a:cs typeface="Arial" pitchFamily="34" charset="0"/>
              </a:rPr>
              <a:t>Página/12</a:t>
            </a:r>
            <a:r>
              <a:rPr lang="es-AR" sz="2000" b="1" dirty="0" smtClean="0">
                <a:solidFill>
                  <a:srgbClr val="FFC000"/>
                </a:solidFill>
                <a:latin typeface="Arial" pitchFamily="34" charset="0"/>
                <a:cs typeface="Arial" pitchFamily="34" charset="0"/>
              </a:rPr>
              <a:t>, </a:t>
            </a:r>
            <a:r>
              <a:rPr lang="es-AR" sz="2000" b="1" dirty="0">
                <a:solidFill>
                  <a:srgbClr val="FFC000"/>
                </a:solidFill>
                <a:latin typeface="Arial" pitchFamily="34" charset="0"/>
                <a:cs typeface="Arial" pitchFamily="34" charset="0"/>
              </a:rPr>
              <a:t>el sujeto-norma (el </a:t>
            </a:r>
            <a:r>
              <a:rPr lang="es-AR" sz="2000" b="1" dirty="0">
                <a:latin typeface="Arial" pitchFamily="34" charset="0"/>
                <a:cs typeface="Arial" pitchFamily="34" charset="0"/>
              </a:rPr>
              <a:t>yo</a:t>
            </a:r>
            <a:r>
              <a:rPr lang="es-AR" sz="2000" b="1" dirty="0">
                <a:solidFill>
                  <a:srgbClr val="FFC000"/>
                </a:solidFill>
                <a:latin typeface="Arial" pitchFamily="34" charset="0"/>
                <a:cs typeface="Arial" pitchFamily="34" charset="0"/>
              </a:rPr>
              <a:t> que se extiende a un </a:t>
            </a:r>
            <a:r>
              <a:rPr lang="es-AR" sz="2000" b="1" dirty="0">
                <a:latin typeface="Arial" pitchFamily="34" charset="0"/>
                <a:cs typeface="Arial" pitchFamily="34" charset="0"/>
              </a:rPr>
              <a:t>nosotros</a:t>
            </a:r>
            <a:r>
              <a:rPr lang="es-AR" sz="2000" b="1" dirty="0">
                <a:solidFill>
                  <a:srgbClr val="FFC000"/>
                </a:solidFill>
                <a:latin typeface="Arial" pitchFamily="34" charset="0"/>
                <a:cs typeface="Arial" pitchFamily="34" charset="0"/>
              </a:rPr>
              <a:t> </a:t>
            </a:r>
            <a:r>
              <a:rPr lang="es-AR" sz="2000" b="1" dirty="0" smtClean="0">
                <a:solidFill>
                  <a:srgbClr val="FFC000"/>
                </a:solidFill>
                <a:latin typeface="Arial" pitchFamily="34" charset="0"/>
                <a:cs typeface="Arial" pitchFamily="34" charset="0"/>
              </a:rPr>
              <a:t>- los </a:t>
            </a:r>
            <a:r>
              <a:rPr lang="es-AR" sz="2000" b="1" dirty="0">
                <a:solidFill>
                  <a:srgbClr val="FFC000"/>
                </a:solidFill>
                <a:latin typeface="Arial" pitchFamily="34" charset="0"/>
                <a:cs typeface="Arial" pitchFamily="34" charset="0"/>
              </a:rPr>
              <a:t>lectores que acuerdan) </a:t>
            </a:r>
          </a:p>
        </p:txBody>
      </p:sp>
      <p:sp>
        <p:nvSpPr>
          <p:cNvPr id="3" name="2 Rectángulo"/>
          <p:cNvSpPr/>
          <p:nvPr/>
        </p:nvSpPr>
        <p:spPr>
          <a:xfrm>
            <a:off x="179512" y="1443841"/>
            <a:ext cx="8856984" cy="3170099"/>
          </a:xfrm>
          <a:prstGeom prst="rect">
            <a:avLst/>
          </a:prstGeom>
        </p:spPr>
        <p:txBody>
          <a:bodyPr wrap="square">
            <a:spAutoFit/>
          </a:bodyPr>
          <a:lstStyle/>
          <a:p>
            <a:pPr marL="342900" indent="-342900">
              <a:buClr>
                <a:srgbClr val="FFC000"/>
              </a:buClr>
              <a:buFont typeface="Wingdings" pitchFamily="2" charset="2"/>
              <a:buChar char="q"/>
            </a:pPr>
            <a:r>
              <a:rPr lang="es-AR" sz="2000" b="1" dirty="0">
                <a:latin typeface="Arial" pitchFamily="34" charset="0"/>
                <a:cs typeface="Arial" pitchFamily="34" charset="0"/>
              </a:rPr>
              <a:t>juzga en términos de pasado y presente, lo que había y lo que hay (discurso de campaña de </a:t>
            </a:r>
            <a:r>
              <a:rPr lang="es-AR" sz="2000" b="1" dirty="0" err="1">
                <a:latin typeface="Arial" pitchFamily="34" charset="0"/>
                <a:cs typeface="Arial" pitchFamily="34" charset="0"/>
              </a:rPr>
              <a:t>Macri</a:t>
            </a:r>
            <a:r>
              <a:rPr lang="es-AR" sz="2000" b="1" dirty="0">
                <a:latin typeface="Arial" pitchFamily="34" charset="0"/>
                <a:cs typeface="Arial" pitchFamily="34" charset="0"/>
              </a:rPr>
              <a:t> / discurso presidencial de </a:t>
            </a:r>
            <a:r>
              <a:rPr lang="es-AR" sz="2000" b="1" dirty="0" err="1" smtClean="0">
                <a:latin typeface="Arial" pitchFamily="34" charset="0"/>
                <a:cs typeface="Arial" pitchFamily="34" charset="0"/>
              </a:rPr>
              <a:t>Macri</a:t>
            </a:r>
            <a:r>
              <a:rPr lang="es-AR" sz="2000" b="1" dirty="0" smtClean="0">
                <a:latin typeface="Arial" pitchFamily="34" charset="0"/>
                <a:cs typeface="Arial" pitchFamily="34" charset="0"/>
              </a:rPr>
              <a:t>)</a:t>
            </a:r>
          </a:p>
          <a:p>
            <a:pPr marL="342900" indent="-342900">
              <a:buClr>
                <a:srgbClr val="FFC000"/>
              </a:buClr>
              <a:buFont typeface="Wingdings" pitchFamily="2" charset="2"/>
              <a:buChar char="q"/>
            </a:pPr>
            <a:r>
              <a:rPr lang="es-AR" sz="2000" b="1" dirty="0" smtClean="0">
                <a:latin typeface="Arial" pitchFamily="34" charset="0"/>
                <a:cs typeface="Arial" pitchFamily="34" charset="0"/>
              </a:rPr>
              <a:t>clasifica </a:t>
            </a:r>
            <a:r>
              <a:rPr lang="es-AR" sz="2000" b="1" dirty="0">
                <a:latin typeface="Arial" pitchFamily="34" charset="0"/>
                <a:cs typeface="Arial" pitchFamily="34" charset="0"/>
              </a:rPr>
              <a:t>y califica como de generalidades los </a:t>
            </a:r>
            <a:r>
              <a:rPr lang="es-AR" sz="2000" b="1" dirty="0" smtClean="0">
                <a:latin typeface="Arial" pitchFamily="34" charset="0"/>
                <a:cs typeface="Arial" pitchFamily="34" charset="0"/>
              </a:rPr>
              <a:t>contenidos de los discursos del </a:t>
            </a:r>
            <a:r>
              <a:rPr lang="es-AR" sz="2000" b="1" dirty="0" err="1">
                <a:latin typeface="Arial" pitchFamily="34" charset="0"/>
                <a:cs typeface="Arial" pitchFamily="34" charset="0"/>
              </a:rPr>
              <a:t>macrismo</a:t>
            </a:r>
            <a:r>
              <a:rPr lang="es-AR" sz="2000" b="1" dirty="0">
                <a:latin typeface="Arial" pitchFamily="34" charset="0"/>
                <a:cs typeface="Arial" pitchFamily="34" charset="0"/>
              </a:rPr>
              <a:t>      </a:t>
            </a:r>
            <a:endParaRPr lang="es-AR" sz="2000" b="1" dirty="0" smtClean="0">
              <a:latin typeface="Arial" pitchFamily="34" charset="0"/>
              <a:cs typeface="Arial" pitchFamily="34" charset="0"/>
            </a:endParaRPr>
          </a:p>
          <a:p>
            <a:pPr marL="342900" indent="-342900">
              <a:buClr>
                <a:srgbClr val="FFC000"/>
              </a:buClr>
              <a:buFont typeface="Wingdings" pitchFamily="2" charset="2"/>
              <a:buChar char="q"/>
            </a:pPr>
            <a:r>
              <a:rPr lang="es-AR" sz="2000" b="1" dirty="0" smtClean="0">
                <a:latin typeface="Arial" pitchFamily="34" charset="0"/>
                <a:cs typeface="Arial" pitchFamily="34" charset="0"/>
              </a:rPr>
              <a:t>establece  diferencias temáticas </a:t>
            </a:r>
            <a:r>
              <a:rPr lang="es-AR" sz="2000" b="1" dirty="0">
                <a:latin typeface="Arial" pitchFamily="34" charset="0"/>
                <a:cs typeface="Arial" pitchFamily="34" charset="0"/>
              </a:rPr>
              <a:t>entre campaña y asunción desde lo discursivo político   </a:t>
            </a:r>
            <a:endParaRPr lang="es-AR" sz="2000" b="1" dirty="0" smtClean="0">
              <a:latin typeface="Arial" pitchFamily="34" charset="0"/>
              <a:cs typeface="Arial" pitchFamily="34" charset="0"/>
            </a:endParaRPr>
          </a:p>
          <a:p>
            <a:pPr marL="342900" indent="-342900">
              <a:buClr>
                <a:srgbClr val="FFC000"/>
              </a:buClr>
              <a:buFont typeface="Wingdings" pitchFamily="2" charset="2"/>
              <a:buChar char="q"/>
            </a:pPr>
            <a:r>
              <a:rPr lang="es-AR" sz="2000" b="1" dirty="0" smtClean="0">
                <a:latin typeface="Arial" pitchFamily="34" charset="0"/>
                <a:cs typeface="Arial" pitchFamily="34" charset="0"/>
              </a:rPr>
              <a:t>establece </a:t>
            </a:r>
            <a:r>
              <a:rPr lang="es-AR" sz="2000" b="1" dirty="0">
                <a:latin typeface="Arial" pitchFamily="34" charset="0"/>
                <a:cs typeface="Arial" pitchFamily="34" charset="0"/>
              </a:rPr>
              <a:t>competencias políticas con valores asignados a cada momento discursivo </a:t>
            </a:r>
            <a:r>
              <a:rPr lang="es-AR" sz="2000" b="1" dirty="0" smtClean="0">
                <a:latin typeface="Arial" pitchFamily="34" charset="0"/>
                <a:cs typeface="Arial" pitchFamily="34" charset="0"/>
              </a:rPr>
              <a:t>(generalidades       propuestas políticas  económicas)</a:t>
            </a:r>
          </a:p>
          <a:p>
            <a:pPr marL="342900" indent="-342900">
              <a:buClr>
                <a:srgbClr val="FFC000"/>
              </a:buClr>
              <a:buFont typeface="Wingdings" pitchFamily="2" charset="2"/>
              <a:buChar char="q"/>
            </a:pPr>
            <a:r>
              <a:rPr lang="es-AR" sz="2000" b="1" dirty="0" smtClean="0">
                <a:latin typeface="Arial" pitchFamily="34" charset="0"/>
                <a:cs typeface="Arial" pitchFamily="34" charset="0"/>
              </a:rPr>
              <a:t>juzga </a:t>
            </a:r>
            <a:r>
              <a:rPr lang="es-AR" sz="2000" b="1" dirty="0">
                <a:latin typeface="Arial" pitchFamily="34" charset="0"/>
                <a:cs typeface="Arial" pitchFamily="34" charset="0"/>
              </a:rPr>
              <a:t>y sabe qué es </a:t>
            </a:r>
            <a:r>
              <a:rPr lang="es-AR" sz="2000" b="1" dirty="0" smtClean="0">
                <a:latin typeface="Arial" pitchFamily="34" charset="0"/>
                <a:cs typeface="Arial" pitchFamily="34" charset="0"/>
              </a:rPr>
              <a:t>un </a:t>
            </a:r>
            <a:r>
              <a:rPr lang="es-AR" sz="2000" b="1" dirty="0">
                <a:latin typeface="Arial" pitchFamily="34" charset="0"/>
                <a:cs typeface="Arial" pitchFamily="34" charset="0"/>
              </a:rPr>
              <a:t>discurso de asunción </a:t>
            </a:r>
            <a:r>
              <a:rPr lang="es-AR" sz="2000" b="1" dirty="0" smtClean="0">
                <a:latin typeface="Arial" pitchFamily="34" charset="0"/>
                <a:cs typeface="Arial" pitchFamily="34" charset="0"/>
              </a:rPr>
              <a:t>presidencial</a:t>
            </a:r>
            <a:endParaRPr lang="es-AR" sz="2000" b="1" dirty="0">
              <a:latin typeface="Arial" pitchFamily="34" charset="0"/>
              <a:cs typeface="Arial" pitchFamily="34" charset="0"/>
            </a:endParaRPr>
          </a:p>
        </p:txBody>
      </p:sp>
      <p:sp>
        <p:nvSpPr>
          <p:cNvPr id="4" name="3 Distinto de"/>
          <p:cNvSpPr/>
          <p:nvPr/>
        </p:nvSpPr>
        <p:spPr>
          <a:xfrm>
            <a:off x="5065788" y="3664012"/>
            <a:ext cx="308565" cy="266328"/>
          </a:xfrm>
          <a:prstGeom prst="mathNot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schemeClr val="tx1"/>
              </a:solidFill>
            </a:endParaRPr>
          </a:p>
        </p:txBody>
      </p:sp>
      <p:sp>
        <p:nvSpPr>
          <p:cNvPr id="5" name="4 Rectángulo"/>
          <p:cNvSpPr/>
          <p:nvPr/>
        </p:nvSpPr>
        <p:spPr>
          <a:xfrm>
            <a:off x="316988" y="4869160"/>
            <a:ext cx="8582031" cy="1323439"/>
          </a:xfrm>
          <a:prstGeom prst="rect">
            <a:avLst/>
          </a:prstGeom>
        </p:spPr>
        <p:txBody>
          <a:bodyPr wrap="square">
            <a:spAutoFit/>
          </a:bodyPr>
          <a:lstStyle/>
          <a:p>
            <a:pPr marL="342900" indent="-342900">
              <a:buClr>
                <a:srgbClr val="FFC000"/>
              </a:buClr>
              <a:buFont typeface="Wingdings" pitchFamily="2" charset="2"/>
              <a:buChar char="Ø"/>
            </a:pPr>
            <a:r>
              <a:rPr lang="es-AR" sz="2000" b="1" dirty="0">
                <a:solidFill>
                  <a:srgbClr val="FF9933"/>
                </a:solidFill>
                <a:latin typeface="Arial" pitchFamily="34" charset="0"/>
                <a:cs typeface="Arial" pitchFamily="34" charset="0"/>
              </a:rPr>
              <a:t>Por lo tanto, el discurso presidencial se erige en continuidad de discursividad sin contenido </a:t>
            </a:r>
            <a:r>
              <a:rPr lang="es-AR" sz="2000" b="1" dirty="0" smtClean="0">
                <a:solidFill>
                  <a:srgbClr val="FF9933"/>
                </a:solidFill>
                <a:latin typeface="Arial" pitchFamily="34" charset="0"/>
                <a:cs typeface="Arial" pitchFamily="34" charset="0"/>
              </a:rPr>
              <a:t>político</a:t>
            </a:r>
          </a:p>
          <a:p>
            <a:pPr marL="342900" indent="-342900">
              <a:buClr>
                <a:srgbClr val="FFC000"/>
              </a:buClr>
              <a:buFont typeface="Wingdings" pitchFamily="2" charset="2"/>
              <a:buChar char="Ø"/>
            </a:pPr>
            <a:r>
              <a:rPr lang="es-AR" sz="2000" b="1" dirty="0" smtClean="0">
                <a:solidFill>
                  <a:srgbClr val="FF9933"/>
                </a:solidFill>
                <a:latin typeface="Arial" pitchFamily="34" charset="0"/>
                <a:cs typeface="Arial" pitchFamily="34" charset="0"/>
              </a:rPr>
              <a:t>El nosotros </a:t>
            </a:r>
            <a:r>
              <a:rPr lang="es-AR" sz="2000" b="1" dirty="0">
                <a:solidFill>
                  <a:srgbClr val="FF9933"/>
                </a:solidFill>
                <a:latin typeface="Arial" pitchFamily="34" charset="0"/>
                <a:cs typeface="Arial" pitchFamily="34" charset="0"/>
              </a:rPr>
              <a:t>se </a:t>
            </a:r>
            <a:r>
              <a:rPr lang="es-AR" sz="2000" b="1" dirty="0" smtClean="0">
                <a:solidFill>
                  <a:srgbClr val="FF9933"/>
                </a:solidFill>
                <a:latin typeface="Arial" pitchFamily="34" charset="0"/>
                <a:cs typeface="Arial" pitchFamily="34" charset="0"/>
              </a:rPr>
              <a:t>identifica con la crítica de lo insostenible de la vacuidad política en lo discursivo en pos del espectáculo</a:t>
            </a:r>
          </a:p>
        </p:txBody>
      </p:sp>
    </p:spTree>
    <p:extLst>
      <p:ext uri="{BB962C8B-B14F-4D97-AF65-F5344CB8AC3E}">
        <p14:creationId xmlns:p14="http://schemas.microsoft.com/office/powerpoint/2010/main" val="277742793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additive="base">
                                        <p:cTn id="3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 calcmode="lin" valueType="num">
                                      <p:cBhvr>
                                        <p:cTn id="4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5">
                                            <p:txEl>
                                              <p:pRg st="1" end="1"/>
                                            </p:txEl>
                                          </p:spTgt>
                                        </p:tgtEl>
                                        <p:attrNameLst>
                                          <p:attrName>style.visibility</p:attrName>
                                        </p:attrNameLst>
                                      </p:cBhvr>
                                      <p:to>
                                        <p:strVal val="visible"/>
                                      </p:to>
                                    </p:set>
                                    <p:anim calcmode="lin" valueType="num">
                                      <p:cBhvr>
                                        <p:cTn id="52"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53"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5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2183" y="0"/>
            <a:ext cx="4025654" cy="400110"/>
          </a:xfrm>
          <a:prstGeom prst="rect">
            <a:avLst/>
          </a:prstGeom>
        </p:spPr>
        <p:txBody>
          <a:bodyPr wrap="none">
            <a:spAutoFit/>
          </a:bodyPr>
          <a:lstStyle/>
          <a:p>
            <a:r>
              <a:rPr lang="es-AR" sz="2000" b="1" dirty="0" smtClean="0">
                <a:solidFill>
                  <a:srgbClr val="FFC000"/>
                </a:solidFill>
                <a:latin typeface="Arial" pitchFamily="34" charset="0"/>
                <a:cs typeface="Arial" pitchFamily="34" charset="0"/>
              </a:rPr>
              <a:t>Temáticas </a:t>
            </a:r>
            <a:r>
              <a:rPr lang="es-AR" sz="2000" b="1" dirty="0">
                <a:solidFill>
                  <a:srgbClr val="FFC000"/>
                </a:solidFill>
                <a:latin typeface="Arial" pitchFamily="34" charset="0"/>
                <a:cs typeface="Arial" pitchFamily="34" charset="0"/>
              </a:rPr>
              <a:t>y visiones de mundo</a:t>
            </a:r>
          </a:p>
        </p:txBody>
      </p:sp>
      <p:sp>
        <p:nvSpPr>
          <p:cNvPr id="3" name="2 Rectángulo"/>
          <p:cNvSpPr/>
          <p:nvPr/>
        </p:nvSpPr>
        <p:spPr>
          <a:xfrm>
            <a:off x="255363" y="332656"/>
            <a:ext cx="8208912" cy="738664"/>
          </a:xfrm>
          <a:prstGeom prst="rect">
            <a:avLst/>
          </a:prstGeom>
        </p:spPr>
        <p:txBody>
          <a:bodyPr wrap="square">
            <a:spAutoFit/>
          </a:bodyPr>
          <a:lstStyle/>
          <a:p>
            <a:r>
              <a:rPr lang="es-AR" sz="1400" b="1" dirty="0" smtClean="0">
                <a:latin typeface="Arial" pitchFamily="34" charset="0"/>
                <a:cs typeface="Arial" pitchFamily="34" charset="0"/>
              </a:rPr>
              <a:t>Los temas </a:t>
            </a:r>
            <a:r>
              <a:rPr lang="es-AR" sz="1400" b="1" dirty="0">
                <a:latin typeface="Arial" pitchFamily="34" charset="0"/>
                <a:cs typeface="Arial" pitchFamily="34" charset="0"/>
              </a:rPr>
              <a:t>que </a:t>
            </a:r>
            <a:r>
              <a:rPr lang="es-AR" sz="1400" b="1" dirty="0" smtClean="0">
                <a:latin typeface="Arial" pitchFamily="34" charset="0"/>
                <a:cs typeface="Arial" pitchFamily="34" charset="0"/>
              </a:rPr>
              <a:t>merecen </a:t>
            </a:r>
            <a:r>
              <a:rPr lang="es-AR" sz="1400" b="1" dirty="0">
                <a:latin typeface="Arial" pitchFamily="34" charset="0"/>
                <a:cs typeface="Arial" pitchFamily="34" charset="0"/>
              </a:rPr>
              <a:t>ser </a:t>
            </a:r>
            <a:r>
              <a:rPr lang="es-AR" sz="1400" b="1" dirty="0" smtClean="0">
                <a:latin typeface="Arial" pitchFamily="34" charset="0"/>
                <a:cs typeface="Arial" pitchFamily="34" charset="0"/>
              </a:rPr>
              <a:t>debatidos, </a:t>
            </a:r>
            <a:r>
              <a:rPr lang="es-AR" sz="1400" b="1" dirty="0">
                <a:latin typeface="Arial" pitchFamily="34" charset="0"/>
                <a:cs typeface="Arial" pitchFamily="34" charset="0"/>
              </a:rPr>
              <a:t>sobre </a:t>
            </a:r>
            <a:r>
              <a:rPr lang="es-AR" sz="1400" b="1" dirty="0" smtClean="0">
                <a:latin typeface="Arial" pitchFamily="34" charset="0"/>
                <a:cs typeface="Arial" pitchFamily="34" charset="0"/>
              </a:rPr>
              <a:t>los </a:t>
            </a:r>
            <a:r>
              <a:rPr lang="es-AR" sz="1400" b="1" dirty="0">
                <a:latin typeface="Arial" pitchFamily="34" charset="0"/>
                <a:cs typeface="Arial" pitchFamily="34" charset="0"/>
              </a:rPr>
              <a:t>que hay que informarse </a:t>
            </a:r>
            <a:r>
              <a:rPr lang="es-AR" sz="1400" b="1" dirty="0" smtClean="0">
                <a:latin typeface="Arial" pitchFamily="34" charset="0"/>
                <a:cs typeface="Arial" pitchFamily="34" charset="0"/>
              </a:rPr>
              <a:t>son, </a:t>
            </a:r>
            <a:r>
              <a:rPr lang="es-AR" sz="1400" b="1" dirty="0">
                <a:latin typeface="Arial" pitchFamily="34" charset="0"/>
                <a:cs typeface="Arial" pitchFamily="34" charset="0"/>
              </a:rPr>
              <a:t>sin duda, </a:t>
            </a:r>
            <a:endParaRPr lang="es-AR" sz="1400" b="1" dirty="0" smtClean="0">
              <a:latin typeface="Arial" pitchFamily="34" charset="0"/>
              <a:cs typeface="Arial" pitchFamily="34" charset="0"/>
            </a:endParaRPr>
          </a:p>
          <a:p>
            <a:pPr marL="285750" indent="-285750">
              <a:buClr>
                <a:srgbClr val="FFC000"/>
              </a:buClr>
              <a:buFont typeface="Wingdings" pitchFamily="2" charset="2"/>
              <a:buChar char="q"/>
            </a:pPr>
            <a:r>
              <a:rPr lang="es-AR" sz="1400" b="1" dirty="0" smtClean="0">
                <a:latin typeface="Arial" pitchFamily="34" charset="0"/>
                <a:cs typeface="Arial" pitchFamily="34" charset="0"/>
              </a:rPr>
              <a:t>la asunción presidencial</a:t>
            </a:r>
          </a:p>
          <a:p>
            <a:pPr marL="285750" indent="-285750">
              <a:buClr>
                <a:srgbClr val="FFC000"/>
              </a:buClr>
              <a:buFont typeface="Wingdings" pitchFamily="2" charset="2"/>
              <a:buChar char="q"/>
            </a:pPr>
            <a:r>
              <a:rPr lang="es-AR" sz="1400" b="1" dirty="0" smtClean="0">
                <a:latin typeface="Arial" pitchFamily="34" charset="0"/>
                <a:cs typeface="Arial" pitchFamily="34" charset="0"/>
              </a:rPr>
              <a:t>el </a:t>
            </a:r>
            <a:r>
              <a:rPr lang="es-AR" sz="1400" b="1" dirty="0">
                <a:latin typeface="Arial" pitchFamily="34" charset="0"/>
                <a:cs typeface="Arial" pitchFamily="34" charset="0"/>
              </a:rPr>
              <a:t>discurso inaugural del </a:t>
            </a:r>
            <a:r>
              <a:rPr lang="es-AR" sz="1400" b="1" dirty="0" smtClean="0">
                <a:latin typeface="Arial" pitchFamily="34" charset="0"/>
                <a:cs typeface="Arial" pitchFamily="34" charset="0"/>
              </a:rPr>
              <a:t>nuevo presidente</a:t>
            </a:r>
            <a:endParaRPr lang="es-AR" sz="1400" b="1" dirty="0">
              <a:latin typeface="Arial" pitchFamily="34" charset="0"/>
              <a:cs typeface="Arial" pitchFamily="34" charset="0"/>
            </a:endParaRPr>
          </a:p>
        </p:txBody>
      </p:sp>
      <p:sp>
        <p:nvSpPr>
          <p:cNvPr id="4" name="3 Rectángulo"/>
          <p:cNvSpPr/>
          <p:nvPr/>
        </p:nvSpPr>
        <p:spPr>
          <a:xfrm>
            <a:off x="222183" y="1071320"/>
            <a:ext cx="8712968" cy="3139321"/>
          </a:xfrm>
          <a:prstGeom prst="rect">
            <a:avLst/>
          </a:prstGeom>
        </p:spPr>
        <p:txBody>
          <a:bodyPr wrap="square">
            <a:spAutoFit/>
          </a:bodyPr>
          <a:lstStyle/>
          <a:p>
            <a:r>
              <a:rPr lang="es-AR" b="1" dirty="0">
                <a:solidFill>
                  <a:srgbClr val="FFC000"/>
                </a:solidFill>
                <a:latin typeface="Arial" pitchFamily="34" charset="0"/>
                <a:cs typeface="Arial" pitchFamily="34" charset="0"/>
              </a:rPr>
              <a:t>En </a:t>
            </a:r>
            <a:r>
              <a:rPr lang="es-AR" b="1" i="1" dirty="0">
                <a:solidFill>
                  <a:srgbClr val="FFC000"/>
                </a:solidFill>
                <a:latin typeface="Arial" pitchFamily="34" charset="0"/>
                <a:cs typeface="Arial" pitchFamily="34" charset="0"/>
              </a:rPr>
              <a:t>Clarín</a:t>
            </a:r>
          </a:p>
          <a:p>
            <a:pPr marL="285750" indent="-285750">
              <a:buClr>
                <a:srgbClr val="FFC000"/>
              </a:buClr>
              <a:buFont typeface="Wingdings" pitchFamily="2" charset="2"/>
              <a:buChar char="q"/>
            </a:pPr>
            <a:r>
              <a:rPr lang="es-AR" b="1" dirty="0">
                <a:latin typeface="Arial" pitchFamily="34" charset="0"/>
                <a:cs typeface="Arial" pitchFamily="34" charset="0"/>
              </a:rPr>
              <a:t>Focalización en el contenido del discurso </a:t>
            </a:r>
            <a:r>
              <a:rPr lang="es-AR" b="1" dirty="0" smtClean="0">
                <a:latin typeface="Arial" pitchFamily="34" charset="0"/>
                <a:cs typeface="Arial" pitchFamily="34" charset="0"/>
              </a:rPr>
              <a:t>presidencial</a:t>
            </a:r>
          </a:p>
          <a:p>
            <a:pPr marL="285750" indent="-285750">
              <a:buClr>
                <a:srgbClr val="FFC000"/>
              </a:buClr>
              <a:buFont typeface="Wingdings" pitchFamily="2" charset="2"/>
              <a:buChar char="q"/>
            </a:pPr>
            <a:r>
              <a:rPr lang="es-AR" b="1" dirty="0" smtClean="0">
                <a:latin typeface="Arial" pitchFamily="34" charset="0"/>
                <a:cs typeface="Arial" pitchFamily="34" charset="0"/>
              </a:rPr>
              <a:t>Focalización </a:t>
            </a:r>
            <a:r>
              <a:rPr lang="es-AR" b="1" dirty="0">
                <a:latin typeface="Arial" pitchFamily="34" charset="0"/>
                <a:cs typeface="Arial" pitchFamily="34" charset="0"/>
              </a:rPr>
              <a:t>en dos ejes relevantes de las temáticas del discurso del presidente “promesa de lucha contra la corrupción” y “llamado al </a:t>
            </a:r>
            <a:r>
              <a:rPr lang="es-AR" b="1" dirty="0" smtClean="0">
                <a:latin typeface="Arial" pitchFamily="34" charset="0"/>
                <a:cs typeface="Arial" pitchFamily="34" charset="0"/>
              </a:rPr>
              <a:t>consenso”</a:t>
            </a:r>
          </a:p>
          <a:p>
            <a:pPr marL="285750" indent="-285750">
              <a:buClr>
                <a:srgbClr val="FFC000"/>
              </a:buClr>
              <a:buFont typeface="Wingdings" pitchFamily="2" charset="2"/>
              <a:buChar char="q"/>
            </a:pPr>
            <a:r>
              <a:rPr lang="es-AR" b="1" dirty="0" smtClean="0">
                <a:latin typeface="Arial" pitchFamily="34" charset="0"/>
                <a:cs typeface="Arial" pitchFamily="34" charset="0"/>
              </a:rPr>
              <a:t>Temas </a:t>
            </a:r>
            <a:r>
              <a:rPr lang="es-AR" b="1" dirty="0">
                <a:latin typeface="Arial" pitchFamily="34" charset="0"/>
                <a:cs typeface="Arial" pitchFamily="34" charset="0"/>
              </a:rPr>
              <a:t>que rechazan los enunciados </a:t>
            </a:r>
            <a:r>
              <a:rPr lang="es-AR" b="1" dirty="0" smtClean="0">
                <a:latin typeface="Arial" pitchFamily="34" charset="0"/>
                <a:cs typeface="Arial" pitchFamily="34" charset="0"/>
              </a:rPr>
              <a:t>incompatibles: los </a:t>
            </a:r>
            <a:r>
              <a:rPr lang="es-AR" b="1" dirty="0">
                <a:latin typeface="Arial" pitchFamily="34" charset="0"/>
                <a:cs typeface="Arial" pitchFamily="34" charset="0"/>
              </a:rPr>
              <a:t>que niegan que haya corrupción y los que apoyan la falta de consenso del gobierno </a:t>
            </a:r>
            <a:r>
              <a:rPr lang="es-AR" b="1" dirty="0" smtClean="0">
                <a:latin typeface="Arial" pitchFamily="34" charset="0"/>
                <a:cs typeface="Arial" pitchFamily="34" charset="0"/>
              </a:rPr>
              <a:t>anterior</a:t>
            </a:r>
          </a:p>
          <a:p>
            <a:r>
              <a:rPr lang="es-AR" b="1" dirty="0" smtClean="0">
                <a:solidFill>
                  <a:srgbClr val="FFC000"/>
                </a:solidFill>
                <a:latin typeface="Arial" pitchFamily="34" charset="0"/>
                <a:cs typeface="Arial" pitchFamily="34" charset="0"/>
              </a:rPr>
              <a:t>Por </a:t>
            </a:r>
            <a:r>
              <a:rPr lang="es-AR" b="1" dirty="0">
                <a:solidFill>
                  <a:srgbClr val="FFC000"/>
                </a:solidFill>
                <a:latin typeface="Arial" pitchFamily="34" charset="0"/>
                <a:cs typeface="Arial" pitchFamily="34" charset="0"/>
              </a:rPr>
              <a:t>lo tanto, constituyen una “visión de mundo” </a:t>
            </a:r>
            <a:r>
              <a:rPr lang="es-AR" b="1" dirty="0" smtClean="0">
                <a:solidFill>
                  <a:srgbClr val="FFC000"/>
                </a:solidFill>
                <a:latin typeface="Arial" pitchFamily="34" charset="0"/>
                <a:cs typeface="Arial" pitchFamily="34" charset="0"/>
              </a:rPr>
              <a:t>sostenida en ideologemas de lugares comunes, tópicos, preconstrucciones argumentativas acerca de la corrupción y el diálogo político </a:t>
            </a:r>
            <a:endParaRPr lang="es-AR" b="1" dirty="0">
              <a:solidFill>
                <a:srgbClr val="FFC000"/>
              </a:solidFill>
              <a:latin typeface="Arial" pitchFamily="34" charset="0"/>
              <a:cs typeface="Arial" pitchFamily="34" charset="0"/>
            </a:endParaRPr>
          </a:p>
        </p:txBody>
      </p:sp>
      <p:sp>
        <p:nvSpPr>
          <p:cNvPr id="5" name="4 Rectángulo"/>
          <p:cNvSpPr/>
          <p:nvPr/>
        </p:nvSpPr>
        <p:spPr>
          <a:xfrm>
            <a:off x="222183" y="4210641"/>
            <a:ext cx="8886321" cy="2585323"/>
          </a:xfrm>
          <a:prstGeom prst="rect">
            <a:avLst/>
          </a:prstGeom>
        </p:spPr>
        <p:txBody>
          <a:bodyPr wrap="square">
            <a:spAutoFit/>
          </a:bodyPr>
          <a:lstStyle/>
          <a:p>
            <a:r>
              <a:rPr lang="es-AR" b="1" dirty="0">
                <a:solidFill>
                  <a:srgbClr val="FFC000"/>
                </a:solidFill>
                <a:latin typeface="Arial" pitchFamily="34" charset="0"/>
                <a:cs typeface="Arial" pitchFamily="34" charset="0"/>
              </a:rPr>
              <a:t>En </a:t>
            </a:r>
            <a:r>
              <a:rPr lang="es-AR" b="1" i="1" dirty="0">
                <a:solidFill>
                  <a:srgbClr val="FFC000"/>
                </a:solidFill>
                <a:latin typeface="Arial" pitchFamily="34" charset="0"/>
                <a:cs typeface="Arial" pitchFamily="34" charset="0"/>
              </a:rPr>
              <a:t>Página/12</a:t>
            </a:r>
          </a:p>
          <a:p>
            <a:pPr marL="285750" indent="-285750">
              <a:buClr>
                <a:srgbClr val="FFC000"/>
              </a:buClr>
              <a:buFont typeface="Wingdings" pitchFamily="2" charset="2"/>
              <a:buChar char="q"/>
            </a:pPr>
            <a:r>
              <a:rPr lang="es-AR" b="1" dirty="0">
                <a:latin typeface="Arial" pitchFamily="34" charset="0"/>
                <a:cs typeface="Arial" pitchFamily="34" charset="0"/>
              </a:rPr>
              <a:t>Focalización en la continuidad de generalidad del discurso y en las formas de representación, extendidas a lo corporal (idea de representación, actuación, </a:t>
            </a:r>
            <a:r>
              <a:rPr lang="es-AR" b="1" dirty="0" smtClean="0">
                <a:latin typeface="Arial" pitchFamily="34" charset="0"/>
                <a:cs typeface="Arial" pitchFamily="34" charset="0"/>
              </a:rPr>
              <a:t>espectáculo)</a:t>
            </a:r>
          </a:p>
          <a:p>
            <a:pPr marL="285750" indent="-285750">
              <a:buClr>
                <a:srgbClr val="FFC000"/>
              </a:buClr>
              <a:buFont typeface="Wingdings" pitchFamily="2" charset="2"/>
              <a:buChar char="q"/>
            </a:pPr>
            <a:r>
              <a:rPr lang="es-AR" b="1" dirty="0" smtClean="0">
                <a:latin typeface="Arial" pitchFamily="34" charset="0"/>
                <a:cs typeface="Arial" pitchFamily="34" charset="0"/>
              </a:rPr>
              <a:t>Focalización </a:t>
            </a:r>
            <a:r>
              <a:rPr lang="es-AR" b="1" dirty="0">
                <a:latin typeface="Arial" pitchFamily="34" charset="0"/>
                <a:cs typeface="Arial" pitchFamily="34" charset="0"/>
              </a:rPr>
              <a:t>en lo no dicho, basada en el deber ser de un discurso político inaugural </a:t>
            </a:r>
            <a:r>
              <a:rPr lang="es-AR" b="1" dirty="0" smtClean="0">
                <a:latin typeface="Arial" pitchFamily="34" charset="0"/>
                <a:cs typeface="Arial" pitchFamily="34" charset="0"/>
              </a:rPr>
              <a:t>de </a:t>
            </a:r>
            <a:r>
              <a:rPr lang="es-AR" b="1" dirty="0">
                <a:latin typeface="Arial" pitchFamily="34" charset="0"/>
                <a:cs typeface="Arial" pitchFamily="34" charset="0"/>
              </a:rPr>
              <a:t>presidente: definiciones política y </a:t>
            </a:r>
            <a:r>
              <a:rPr lang="es-AR" b="1" dirty="0" smtClean="0">
                <a:latin typeface="Arial" pitchFamily="34" charset="0"/>
                <a:cs typeface="Arial" pitchFamily="34" charset="0"/>
              </a:rPr>
              <a:t>económicas</a:t>
            </a:r>
          </a:p>
          <a:p>
            <a:r>
              <a:rPr lang="es-AR" b="1" dirty="0" smtClean="0">
                <a:solidFill>
                  <a:srgbClr val="FFC000"/>
                </a:solidFill>
                <a:latin typeface="Arial" pitchFamily="34" charset="0"/>
                <a:cs typeface="Arial" pitchFamily="34" charset="0"/>
              </a:rPr>
              <a:t>Por lo tanto , se constituye una “visión de mundo” con ideologemas , tópicos, acerca del deber ser del discurso político presidencial y su presentación en público</a:t>
            </a:r>
            <a:endParaRPr lang="es-AR" b="1" dirty="0">
              <a:solidFill>
                <a:srgbClr val="FFC000"/>
              </a:solidFill>
              <a:latin typeface="Arial" pitchFamily="34" charset="0"/>
              <a:cs typeface="Arial" pitchFamily="34" charset="0"/>
            </a:endParaRPr>
          </a:p>
        </p:txBody>
      </p:sp>
    </p:spTree>
    <p:extLst>
      <p:ext uri="{BB962C8B-B14F-4D97-AF65-F5344CB8AC3E}">
        <p14:creationId xmlns:p14="http://schemas.microsoft.com/office/powerpoint/2010/main" val="251553029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 calcmode="lin" valueType="num">
                                      <p:cBhvr>
                                        <p:cTn id="22"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5" dur="10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 calcmode="lin" valueType="num">
                                      <p:cBhvr additive="base">
                                        <p:cTn id="3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 calcmode="lin" valueType="num">
                                      <p:cBhvr additive="base">
                                        <p:cTn id="3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 calcmode="lin" valueType="num">
                                      <p:cBhvr additive="base">
                                        <p:cTn id="42"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4">
                                            <p:txEl>
                                              <p:pRg st="4" end="4"/>
                                            </p:txEl>
                                          </p:spTgt>
                                        </p:tgtEl>
                                        <p:attrNameLst>
                                          <p:attrName>style.visibility</p:attrName>
                                        </p:attrNameLst>
                                      </p:cBhvr>
                                      <p:to>
                                        <p:strVal val="visible"/>
                                      </p:to>
                                    </p:set>
                                    <p:animEffect transition="in" filter="fade">
                                      <p:cBhvr>
                                        <p:cTn id="48" dur="1000"/>
                                        <p:tgtEl>
                                          <p:spTgt spid="4">
                                            <p:txEl>
                                              <p:pRg st="4" end="4"/>
                                            </p:txEl>
                                          </p:spTgt>
                                        </p:tgtEl>
                                      </p:cBhvr>
                                    </p:animEffect>
                                    <p:anim calcmode="lin" valueType="num">
                                      <p:cBhvr>
                                        <p:cTn id="4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 calcmode="lin" valueType="num">
                                      <p:cBhvr>
                                        <p:cTn id="55"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5">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
                                            <p:txEl>
                                              <p:pRg st="1" end="1"/>
                                            </p:txEl>
                                          </p:spTgt>
                                        </p:tgtEl>
                                        <p:attrNameLst>
                                          <p:attrName>style.visibility</p:attrName>
                                        </p:attrNameLst>
                                      </p:cBhvr>
                                      <p:to>
                                        <p:strVal val="visible"/>
                                      </p:to>
                                    </p:set>
                                    <p:anim calcmode="lin" valueType="num">
                                      <p:cBhvr additive="base">
                                        <p:cTn id="6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5">
                                            <p:txEl>
                                              <p:pRg st="2" end="2"/>
                                            </p:txEl>
                                          </p:spTgt>
                                        </p:tgtEl>
                                        <p:attrNameLst>
                                          <p:attrName>style.visibility</p:attrName>
                                        </p:attrNameLst>
                                      </p:cBhvr>
                                      <p:to>
                                        <p:strVal val="visible"/>
                                      </p:to>
                                    </p:set>
                                    <p:anim calcmode="lin" valueType="num">
                                      <p:cBhvr additive="base">
                                        <p:cTn id="6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5">
                                            <p:txEl>
                                              <p:pRg st="3" end="3"/>
                                            </p:txEl>
                                          </p:spTgt>
                                        </p:tgtEl>
                                        <p:attrNameLst>
                                          <p:attrName>style.visibility</p:attrName>
                                        </p:attrNameLst>
                                      </p:cBhvr>
                                      <p:to>
                                        <p:strVal val="visible"/>
                                      </p:to>
                                    </p:set>
                                    <p:animEffect transition="in" filter="fade">
                                      <p:cBhvr>
                                        <p:cTn id="75" dur="1000"/>
                                        <p:tgtEl>
                                          <p:spTgt spid="5">
                                            <p:txEl>
                                              <p:pRg st="3" end="3"/>
                                            </p:txEl>
                                          </p:spTgt>
                                        </p:tgtEl>
                                      </p:cBhvr>
                                    </p:animEffect>
                                    <p:anim calcmode="lin" valueType="num">
                                      <p:cBhvr>
                                        <p:cTn id="7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7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7364" y="3913"/>
            <a:ext cx="8640960" cy="400110"/>
          </a:xfrm>
          <a:prstGeom prst="rect">
            <a:avLst/>
          </a:prstGeom>
        </p:spPr>
        <p:txBody>
          <a:bodyPr wrap="square">
            <a:spAutoFit/>
          </a:bodyPr>
          <a:lstStyle/>
          <a:p>
            <a:r>
              <a:rPr lang="es-AR" sz="2000" b="1" dirty="0">
                <a:solidFill>
                  <a:srgbClr val="FFC000"/>
                </a:solidFill>
                <a:latin typeface="Arial" pitchFamily="34" charset="0"/>
                <a:cs typeface="Arial" pitchFamily="34" charset="0"/>
              </a:rPr>
              <a:t>Propuesta teórica de P. Charaudeau: el discurso de la información</a:t>
            </a:r>
          </a:p>
        </p:txBody>
      </p:sp>
      <p:sp>
        <p:nvSpPr>
          <p:cNvPr id="3" name="2 Rectángulo"/>
          <p:cNvSpPr/>
          <p:nvPr/>
        </p:nvSpPr>
        <p:spPr>
          <a:xfrm>
            <a:off x="125760" y="404023"/>
            <a:ext cx="8892480" cy="923330"/>
          </a:xfrm>
          <a:prstGeom prst="rect">
            <a:avLst/>
          </a:prstGeom>
        </p:spPr>
        <p:txBody>
          <a:bodyPr wrap="square">
            <a:spAutoFit/>
          </a:bodyPr>
          <a:lstStyle/>
          <a:p>
            <a:r>
              <a:rPr lang="es-AR" b="1" dirty="0">
                <a:latin typeface="Arial" pitchFamily="34" charset="0"/>
                <a:cs typeface="Arial" pitchFamily="34" charset="0"/>
              </a:rPr>
              <a:t>El sentido del discurso se construye en un doble proceso de semiotización: </a:t>
            </a:r>
            <a:endParaRPr lang="es-AR" b="1" dirty="0" smtClean="0">
              <a:latin typeface="Arial" pitchFamily="34" charset="0"/>
              <a:cs typeface="Arial" pitchFamily="34" charset="0"/>
            </a:endParaRPr>
          </a:p>
          <a:p>
            <a:pPr marL="285750" indent="-285750">
              <a:buClr>
                <a:srgbClr val="FFC000"/>
              </a:buClr>
              <a:buFont typeface="Wingdings" pitchFamily="2" charset="2"/>
              <a:buChar char="Ø"/>
            </a:pPr>
            <a:r>
              <a:rPr lang="es-AR" b="1" dirty="0" smtClean="0">
                <a:solidFill>
                  <a:srgbClr val="FFC000"/>
                </a:solidFill>
                <a:latin typeface="Arial" pitchFamily="34" charset="0"/>
                <a:cs typeface="Arial" pitchFamily="34" charset="0"/>
              </a:rPr>
              <a:t>PROCESO </a:t>
            </a:r>
            <a:r>
              <a:rPr lang="es-AR" b="1" dirty="0">
                <a:solidFill>
                  <a:srgbClr val="FFC000"/>
                </a:solidFill>
                <a:latin typeface="Arial" pitchFamily="34" charset="0"/>
                <a:cs typeface="Arial" pitchFamily="34" charset="0"/>
              </a:rPr>
              <a:t>DE TRANSFORMACIÓN  </a:t>
            </a:r>
            <a:r>
              <a:rPr lang="es-AR" b="1" dirty="0" smtClean="0">
                <a:latin typeface="Arial" pitchFamily="34" charset="0"/>
                <a:cs typeface="Arial" pitchFamily="34" charset="0"/>
              </a:rPr>
              <a:t>(conversión en un ”mundo significado”)</a:t>
            </a:r>
          </a:p>
          <a:p>
            <a:pPr marL="285750" indent="-285750">
              <a:buClr>
                <a:srgbClr val="FFC000"/>
              </a:buClr>
              <a:buFont typeface="Wingdings" pitchFamily="2" charset="2"/>
              <a:buChar char="Ø"/>
            </a:pPr>
            <a:r>
              <a:rPr lang="es-AR" b="1" dirty="0" smtClean="0">
                <a:solidFill>
                  <a:srgbClr val="FFC000"/>
                </a:solidFill>
                <a:latin typeface="Arial" pitchFamily="34" charset="0"/>
                <a:cs typeface="Arial" pitchFamily="34" charset="0"/>
              </a:rPr>
              <a:t>PROCESO </a:t>
            </a:r>
            <a:r>
              <a:rPr lang="es-AR" b="1" dirty="0">
                <a:solidFill>
                  <a:srgbClr val="FFC000"/>
                </a:solidFill>
                <a:latin typeface="Arial" pitchFamily="34" charset="0"/>
                <a:cs typeface="Arial" pitchFamily="34" charset="0"/>
              </a:rPr>
              <a:t>DE TRANSACCIÓN </a:t>
            </a:r>
            <a:r>
              <a:rPr lang="es-AR" b="1" dirty="0" smtClean="0">
                <a:latin typeface="Arial" pitchFamily="34" charset="0"/>
                <a:cs typeface="Arial" pitchFamily="34" charset="0"/>
              </a:rPr>
              <a:t>(</a:t>
            </a:r>
            <a:r>
              <a:rPr lang="es-ES" b="1" dirty="0">
                <a:latin typeface="Arial" pitchFamily="34" charset="0"/>
                <a:cs typeface="Arial" pitchFamily="34" charset="0"/>
              </a:rPr>
              <a:t>significación </a:t>
            </a:r>
            <a:r>
              <a:rPr lang="es-ES" b="1" dirty="0" smtClean="0">
                <a:latin typeface="Arial" pitchFamily="34" charset="0"/>
                <a:cs typeface="Arial" pitchFamily="34" charset="0"/>
              </a:rPr>
              <a:t>psicosocial)</a:t>
            </a:r>
            <a:endParaRPr lang="es-AR" b="1" dirty="0">
              <a:latin typeface="Arial" pitchFamily="34" charset="0"/>
              <a:cs typeface="Arial" pitchFamily="34" charset="0"/>
            </a:endParaRPr>
          </a:p>
        </p:txBody>
      </p:sp>
      <p:sp>
        <p:nvSpPr>
          <p:cNvPr id="4" name="3 Rectángulo"/>
          <p:cNvSpPr/>
          <p:nvPr/>
        </p:nvSpPr>
        <p:spPr>
          <a:xfrm>
            <a:off x="0" y="1329838"/>
            <a:ext cx="9144000" cy="5447645"/>
          </a:xfrm>
          <a:prstGeom prst="rect">
            <a:avLst/>
          </a:prstGeom>
        </p:spPr>
        <p:txBody>
          <a:bodyPr wrap="square">
            <a:spAutoFit/>
          </a:bodyPr>
          <a:lstStyle/>
          <a:p>
            <a:r>
              <a:rPr lang="es-AR" b="1" dirty="0">
                <a:solidFill>
                  <a:srgbClr val="FFC000"/>
                </a:solidFill>
                <a:latin typeface="Arial" pitchFamily="34" charset="0"/>
                <a:cs typeface="Arial" pitchFamily="34" charset="0"/>
              </a:rPr>
              <a:t>En Clarín </a:t>
            </a:r>
            <a:endParaRPr lang="es-AR" b="1" dirty="0" smtClean="0">
              <a:solidFill>
                <a:srgbClr val="FFC000"/>
              </a:solidFill>
              <a:latin typeface="Arial" pitchFamily="34" charset="0"/>
              <a:cs typeface="Arial" pitchFamily="34" charset="0"/>
            </a:endParaRPr>
          </a:p>
          <a:p>
            <a:pPr marL="285750" indent="-285750">
              <a:buClr>
                <a:srgbClr val="FF9933"/>
              </a:buClr>
              <a:buFont typeface="Wingdings" pitchFamily="2" charset="2"/>
              <a:buChar char="Ø"/>
            </a:pPr>
            <a:r>
              <a:rPr lang="es-AR" b="1" dirty="0" smtClean="0">
                <a:latin typeface="Arial" pitchFamily="34" charset="0"/>
                <a:cs typeface="Arial" pitchFamily="34" charset="0"/>
              </a:rPr>
              <a:t>el </a:t>
            </a:r>
            <a:r>
              <a:rPr lang="es-AR" b="1" dirty="0">
                <a:latin typeface="Arial" pitchFamily="34" charset="0"/>
                <a:cs typeface="Arial" pitchFamily="34" charset="0"/>
              </a:rPr>
              <a:t>hecho narrable, “el tema del día</a:t>
            </a:r>
            <a:r>
              <a:rPr lang="es-AR" b="1" dirty="0" smtClean="0">
                <a:latin typeface="Arial" pitchFamily="34" charset="0"/>
                <a:cs typeface="Arial" pitchFamily="34" charset="0"/>
              </a:rPr>
              <a:t>”, </a:t>
            </a:r>
            <a:r>
              <a:rPr lang="es-AR" b="1" dirty="0">
                <a:latin typeface="Arial" pitchFamily="34" charset="0"/>
                <a:cs typeface="Arial" pitchFamily="34" charset="0"/>
              </a:rPr>
              <a:t>para condensar en el titular del evento </a:t>
            </a:r>
            <a:r>
              <a:rPr lang="es-AR" b="1" i="1" dirty="0">
                <a:solidFill>
                  <a:srgbClr val="FF9933"/>
                </a:solidFill>
                <a:latin typeface="Arial" pitchFamily="34" charset="0"/>
                <a:cs typeface="Arial" pitchFamily="34" charset="0"/>
              </a:rPr>
              <a:t>asunción presidencial </a:t>
            </a:r>
            <a:r>
              <a:rPr lang="es-AR" b="1" dirty="0">
                <a:latin typeface="Arial" pitchFamily="34" charset="0"/>
                <a:cs typeface="Arial" pitchFamily="34" charset="0"/>
              </a:rPr>
              <a:t>es parte del contenido del discurso de </a:t>
            </a:r>
            <a:r>
              <a:rPr lang="es-AR" b="1" dirty="0" err="1">
                <a:latin typeface="Arial" pitchFamily="34" charset="0"/>
                <a:cs typeface="Arial" pitchFamily="34" charset="0"/>
              </a:rPr>
              <a:t>Macri</a:t>
            </a:r>
            <a:r>
              <a:rPr lang="es-AR" b="1" dirty="0">
                <a:latin typeface="Arial" pitchFamily="34" charset="0"/>
                <a:cs typeface="Arial" pitchFamily="34" charset="0"/>
              </a:rPr>
              <a:t> </a:t>
            </a:r>
          </a:p>
          <a:p>
            <a:endParaRPr lang="es-AR" b="1" dirty="0" smtClean="0">
              <a:latin typeface="Arial" pitchFamily="34" charset="0"/>
              <a:cs typeface="Arial" pitchFamily="34" charset="0"/>
            </a:endParaRPr>
          </a:p>
          <a:p>
            <a:r>
              <a:rPr lang="es-AR" b="1" dirty="0" smtClean="0">
                <a:solidFill>
                  <a:srgbClr val="FFC000"/>
                </a:solidFill>
                <a:latin typeface="Arial" pitchFamily="34" charset="0"/>
                <a:cs typeface="Arial" pitchFamily="34" charset="0"/>
              </a:rPr>
              <a:t>En </a:t>
            </a:r>
            <a:r>
              <a:rPr lang="es-AR" b="1" dirty="0">
                <a:solidFill>
                  <a:srgbClr val="FFC000"/>
                </a:solidFill>
                <a:latin typeface="Arial" pitchFamily="34" charset="0"/>
                <a:cs typeface="Arial" pitchFamily="34" charset="0"/>
              </a:rPr>
              <a:t>el proceso de transformación regido por la </a:t>
            </a:r>
            <a:r>
              <a:rPr lang="es-AR" b="1" dirty="0" smtClean="0">
                <a:solidFill>
                  <a:srgbClr val="FFC000"/>
                </a:solidFill>
                <a:latin typeface="Arial" pitchFamily="34" charset="0"/>
                <a:cs typeface="Arial" pitchFamily="34" charset="0"/>
              </a:rPr>
              <a:t>transacción:</a:t>
            </a:r>
          </a:p>
          <a:p>
            <a:pPr marL="285750" indent="-285750">
              <a:buClr>
                <a:srgbClr val="FFC000"/>
              </a:buClr>
              <a:buFont typeface="Wingdings" pitchFamily="2" charset="2"/>
              <a:buChar char="Ø"/>
            </a:pPr>
            <a:r>
              <a:rPr lang="es-AR" b="1" dirty="0" smtClean="0">
                <a:latin typeface="Arial" pitchFamily="34" charset="0"/>
                <a:cs typeface="Arial" pitchFamily="34" charset="0"/>
              </a:rPr>
              <a:t> </a:t>
            </a:r>
            <a:r>
              <a:rPr lang="es-AR" b="1" dirty="0">
                <a:latin typeface="Arial" pitchFamily="34" charset="0"/>
                <a:cs typeface="Arial" pitchFamily="34" charset="0"/>
              </a:rPr>
              <a:t>se seleccionan dos ejes de todo el discurso, que establecen el vínculo con la alteridad receptora, en tanto, en sus condiciones enunciativas se ponen en escena un saber estructurado a partir de categorías de creencia: </a:t>
            </a:r>
            <a:endParaRPr lang="es-AR" b="1" dirty="0" smtClean="0">
              <a:latin typeface="Arial" pitchFamily="34" charset="0"/>
              <a:cs typeface="Arial" pitchFamily="34" charset="0"/>
            </a:endParaRPr>
          </a:p>
          <a:p>
            <a:pPr lvl="2">
              <a:buClr>
                <a:srgbClr val="FFC000"/>
              </a:buClr>
            </a:pPr>
            <a:r>
              <a:rPr lang="es-AR" b="1" dirty="0">
                <a:latin typeface="Arial" pitchFamily="34" charset="0"/>
                <a:cs typeface="Arial" pitchFamily="34" charset="0"/>
              </a:rPr>
              <a:t>	</a:t>
            </a:r>
            <a:r>
              <a:rPr lang="es-AR" b="1" dirty="0" smtClean="0">
                <a:latin typeface="Arial" pitchFamily="34" charset="0"/>
                <a:cs typeface="Arial" pitchFamily="34" charset="0"/>
              </a:rPr>
              <a:t>- hay </a:t>
            </a:r>
            <a:r>
              <a:rPr lang="es-AR" b="1" dirty="0">
                <a:latin typeface="Arial" pitchFamily="34" charset="0"/>
                <a:cs typeface="Arial" pitchFamily="34" charset="0"/>
              </a:rPr>
              <a:t>corrupción </a:t>
            </a:r>
          </a:p>
          <a:p>
            <a:r>
              <a:rPr lang="es-AR" b="1" dirty="0" smtClean="0">
                <a:latin typeface="Arial" pitchFamily="34" charset="0"/>
                <a:cs typeface="Arial" pitchFamily="34" charset="0"/>
              </a:rPr>
              <a:t>		- no </a:t>
            </a:r>
            <a:r>
              <a:rPr lang="es-AR" b="1" dirty="0">
                <a:latin typeface="Arial" pitchFamily="34" charset="0"/>
                <a:cs typeface="Arial" pitchFamily="34" charset="0"/>
              </a:rPr>
              <a:t>hay </a:t>
            </a:r>
            <a:r>
              <a:rPr lang="es-AR" b="1" dirty="0" smtClean="0">
                <a:latin typeface="Arial" pitchFamily="34" charset="0"/>
                <a:cs typeface="Arial" pitchFamily="34" charset="0"/>
              </a:rPr>
              <a:t>consenso</a:t>
            </a:r>
            <a:r>
              <a:rPr lang="es-AR" b="1" dirty="0">
                <a:latin typeface="Arial" pitchFamily="34" charset="0"/>
                <a:cs typeface="Arial" pitchFamily="34" charset="0"/>
              </a:rPr>
              <a:t>	</a:t>
            </a:r>
            <a:endParaRPr lang="es-AR" b="1" dirty="0" smtClean="0">
              <a:latin typeface="Arial" pitchFamily="34" charset="0"/>
              <a:cs typeface="Arial" pitchFamily="34" charset="0"/>
            </a:endParaRPr>
          </a:p>
          <a:p>
            <a:pPr marL="285750" indent="-285750">
              <a:buClr>
                <a:srgbClr val="FFC000"/>
              </a:buClr>
              <a:buFont typeface="Wingdings" pitchFamily="2" charset="2"/>
              <a:buChar char="Ø"/>
            </a:pPr>
            <a:r>
              <a:rPr lang="es-AR" b="1" dirty="0" smtClean="0">
                <a:latin typeface="Arial" pitchFamily="34" charset="0"/>
                <a:cs typeface="Arial" pitchFamily="34" charset="0"/>
              </a:rPr>
              <a:t>desde </a:t>
            </a:r>
            <a:r>
              <a:rPr lang="es-AR" b="1" dirty="0">
                <a:latin typeface="Arial" pitchFamily="34" charset="0"/>
                <a:cs typeface="Arial" pitchFamily="34" charset="0"/>
              </a:rPr>
              <a:t>la imagen icónica: </a:t>
            </a:r>
            <a:endParaRPr lang="es-AR" b="1" dirty="0" smtClean="0">
              <a:latin typeface="Arial" pitchFamily="34" charset="0"/>
              <a:cs typeface="Arial" pitchFamily="34" charset="0"/>
            </a:endParaRPr>
          </a:p>
          <a:p>
            <a:pPr>
              <a:buClr>
                <a:srgbClr val="FFC000"/>
              </a:buClr>
            </a:pPr>
            <a:r>
              <a:rPr lang="es-AR" b="1" dirty="0">
                <a:latin typeface="Arial" pitchFamily="34" charset="0"/>
                <a:cs typeface="Arial" pitchFamily="34" charset="0"/>
              </a:rPr>
              <a:t>	</a:t>
            </a:r>
            <a:r>
              <a:rPr lang="es-AR" b="1" dirty="0" smtClean="0">
                <a:latin typeface="Arial" pitchFamily="34" charset="0"/>
                <a:cs typeface="Arial" pitchFamily="34" charset="0"/>
              </a:rPr>
              <a:t>	-la </a:t>
            </a:r>
            <a:r>
              <a:rPr lang="es-AR" b="1" dirty="0">
                <a:latin typeface="Arial" pitchFamily="34" charset="0"/>
                <a:cs typeface="Arial" pitchFamily="34" charset="0"/>
              </a:rPr>
              <a:t>trilogía familiar (connotación de tradición religiosa y extendida en valores de estructura social, la pareja heterosexual, el matrimonio, la hija niña; </a:t>
            </a:r>
            <a:r>
              <a:rPr lang="es-AR" b="1" dirty="0" smtClean="0">
                <a:latin typeface="Arial" pitchFamily="34" charset="0"/>
                <a:cs typeface="Arial" pitchFamily="34" charset="0"/>
              </a:rPr>
              <a:t>las sonrisas de los tres; las </a:t>
            </a:r>
            <a:r>
              <a:rPr lang="es-AR" b="1" dirty="0">
                <a:latin typeface="Arial" pitchFamily="34" charset="0"/>
                <a:cs typeface="Arial" pitchFamily="34" charset="0"/>
              </a:rPr>
              <a:t>mujeres vestidas de blanco; el padre-presidente se desdobla en su rol y sostiene, en una mano, el bastón de mando presidencial y, en otra, a su hija, su descendencia</a:t>
            </a:r>
            <a:r>
              <a:rPr lang="es-AR" b="1" dirty="0" smtClean="0">
                <a:latin typeface="Arial" pitchFamily="34" charset="0"/>
                <a:cs typeface="Arial" pitchFamily="34" charset="0"/>
              </a:rPr>
              <a:t>…) </a:t>
            </a:r>
          </a:p>
          <a:p>
            <a:endParaRPr lang="es-AR" sz="2000" b="1" dirty="0" smtClean="0">
              <a:solidFill>
                <a:srgbClr val="FFC000"/>
              </a:solidFill>
              <a:latin typeface="Arial" pitchFamily="34" charset="0"/>
              <a:cs typeface="Arial" pitchFamily="34" charset="0"/>
            </a:endParaRPr>
          </a:p>
          <a:p>
            <a:r>
              <a:rPr lang="es-AR" sz="2000" b="1" dirty="0" smtClean="0">
                <a:solidFill>
                  <a:srgbClr val="FFC000"/>
                </a:solidFill>
                <a:latin typeface="Arial" pitchFamily="34" charset="0"/>
                <a:cs typeface="Arial" pitchFamily="34" charset="0"/>
              </a:rPr>
              <a:t>Se crea </a:t>
            </a:r>
            <a:r>
              <a:rPr lang="es-AR" sz="2000" b="1" dirty="0">
                <a:solidFill>
                  <a:srgbClr val="FFC000"/>
                </a:solidFill>
                <a:latin typeface="Arial" pitchFamily="34" charset="0"/>
                <a:cs typeface="Arial" pitchFamily="34" charset="0"/>
              </a:rPr>
              <a:t>un discurso para </a:t>
            </a:r>
            <a:r>
              <a:rPr lang="es-AR" sz="2000" b="1" dirty="0" smtClean="0">
                <a:solidFill>
                  <a:srgbClr val="FFC000"/>
                </a:solidFill>
                <a:latin typeface="Arial" pitchFamily="34" charset="0"/>
                <a:cs typeface="Arial" pitchFamily="34" charset="0"/>
              </a:rPr>
              <a:t>justificarlo que a la vez crea un sistema de valores</a:t>
            </a:r>
            <a:endParaRPr lang="es-AR" sz="2000" b="1" dirty="0">
              <a:solidFill>
                <a:srgbClr val="FFC000"/>
              </a:solidFill>
              <a:latin typeface="Arial" pitchFamily="34" charset="0"/>
              <a:cs typeface="Arial" pitchFamily="34" charset="0"/>
            </a:endParaRPr>
          </a:p>
        </p:txBody>
      </p:sp>
    </p:spTree>
    <p:extLst>
      <p:ext uri="{BB962C8B-B14F-4D97-AF65-F5344CB8AC3E}">
        <p14:creationId xmlns:p14="http://schemas.microsoft.com/office/powerpoint/2010/main" val="40565247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 calcmode="lin" valueType="num">
                                      <p:cBhvr additive="base">
                                        <p:cTn id="20"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fade">
                                      <p:cBhvr>
                                        <p:cTn id="26" dur="1000"/>
                                        <p:tgtEl>
                                          <p:spTgt spid="4">
                                            <p:txEl>
                                              <p:pRg st="1" end="1"/>
                                            </p:txEl>
                                          </p:spTgt>
                                        </p:tgtEl>
                                      </p:cBhvr>
                                    </p:animEffect>
                                    <p:anim calcmode="lin" valueType="num">
                                      <p:cBhvr>
                                        <p:cTn id="2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4"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35"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36" dur="1000"/>
                                        <p:tgtEl>
                                          <p:spTgt spid="4">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animEffect transition="in" filter="fade">
                                      <p:cBhvr>
                                        <p:cTn id="41" dur="1000"/>
                                        <p:tgtEl>
                                          <p:spTgt spid="4">
                                            <p:txEl>
                                              <p:pRg st="4" end="4"/>
                                            </p:txEl>
                                          </p:spTgt>
                                        </p:tgtEl>
                                      </p:cBhvr>
                                    </p:animEffect>
                                    <p:anim calcmode="lin" valueType="num">
                                      <p:cBhvr>
                                        <p:cTn id="4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 calcmode="lin" valueType="num">
                                      <p:cBhvr additive="base">
                                        <p:cTn id="48"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4">
                                            <p:txEl>
                                              <p:pRg st="6" end="6"/>
                                            </p:txEl>
                                          </p:spTgt>
                                        </p:tgtEl>
                                        <p:attrNameLst>
                                          <p:attrName>style.visibility</p:attrName>
                                        </p:attrNameLst>
                                      </p:cBhvr>
                                      <p:to>
                                        <p:strVal val="visible"/>
                                      </p:to>
                                    </p:set>
                                    <p:anim calcmode="lin" valueType="num">
                                      <p:cBhvr additive="base">
                                        <p:cTn id="54"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4">
                                            <p:txEl>
                                              <p:pRg st="7" end="7"/>
                                            </p:txEl>
                                          </p:spTgt>
                                        </p:tgtEl>
                                        <p:attrNameLst>
                                          <p:attrName>style.visibility</p:attrName>
                                        </p:attrNameLst>
                                      </p:cBhvr>
                                      <p:to>
                                        <p:strVal val="visible"/>
                                      </p:to>
                                    </p:set>
                                    <p:anim calcmode="lin" valueType="num">
                                      <p:cBhvr additive="base">
                                        <p:cTn id="60"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4">
                                            <p:txEl>
                                              <p:pRg st="8" end="8"/>
                                            </p:txEl>
                                          </p:spTgt>
                                        </p:tgtEl>
                                        <p:attrNameLst>
                                          <p:attrName>style.visibility</p:attrName>
                                        </p:attrNameLst>
                                      </p:cBhvr>
                                      <p:to>
                                        <p:strVal val="visible"/>
                                      </p:to>
                                    </p:set>
                                    <p:animEffect transition="in" filter="fade">
                                      <p:cBhvr>
                                        <p:cTn id="66" dur="1000"/>
                                        <p:tgtEl>
                                          <p:spTgt spid="4">
                                            <p:txEl>
                                              <p:pRg st="8" end="8"/>
                                            </p:txEl>
                                          </p:spTgt>
                                        </p:tgtEl>
                                      </p:cBhvr>
                                    </p:animEffect>
                                    <p:anim calcmode="lin" valueType="num">
                                      <p:cBhvr>
                                        <p:cTn id="6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nodeType="clickEffect">
                                  <p:stCondLst>
                                    <p:cond delay="0"/>
                                  </p:stCondLst>
                                  <p:childTnLst>
                                    <p:set>
                                      <p:cBhvr>
                                        <p:cTn id="72" dur="1" fill="hold">
                                          <p:stCondLst>
                                            <p:cond delay="0"/>
                                          </p:stCondLst>
                                        </p:cTn>
                                        <p:tgtEl>
                                          <p:spTgt spid="4">
                                            <p:txEl>
                                              <p:pRg st="10" end="10"/>
                                            </p:txEl>
                                          </p:spTgt>
                                        </p:tgtEl>
                                        <p:attrNameLst>
                                          <p:attrName>style.visibility</p:attrName>
                                        </p:attrNameLst>
                                      </p:cBhvr>
                                      <p:to>
                                        <p:strVal val="visible"/>
                                      </p:to>
                                    </p:set>
                                    <p:anim calcmode="lin" valueType="num">
                                      <p:cBhvr>
                                        <p:cTn id="73" dur="10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74" dur="1000" fill="hold"/>
                                        <p:tgtEl>
                                          <p:spTgt spid="4">
                                            <p:txEl>
                                              <p:pRg st="10" end="10"/>
                                            </p:txEl>
                                          </p:spTgt>
                                        </p:tgtEl>
                                        <p:attrNameLst>
                                          <p:attrName>ppt_h</p:attrName>
                                        </p:attrNameLst>
                                      </p:cBhvr>
                                      <p:tavLst>
                                        <p:tav tm="0">
                                          <p:val>
                                            <p:fltVal val="0"/>
                                          </p:val>
                                        </p:tav>
                                        <p:tav tm="100000">
                                          <p:val>
                                            <p:strVal val="#ppt_h"/>
                                          </p:val>
                                        </p:tav>
                                      </p:tavLst>
                                    </p:anim>
                                    <p:anim calcmode="lin" valueType="num">
                                      <p:cBhvr>
                                        <p:cTn id="75" dur="1000" fill="hold"/>
                                        <p:tgtEl>
                                          <p:spTgt spid="4">
                                            <p:txEl>
                                              <p:pRg st="10" end="10"/>
                                            </p:txEl>
                                          </p:spTgt>
                                        </p:tgtEl>
                                        <p:attrNameLst>
                                          <p:attrName>style.rotation</p:attrName>
                                        </p:attrNameLst>
                                      </p:cBhvr>
                                      <p:tavLst>
                                        <p:tav tm="0">
                                          <p:val>
                                            <p:fltVal val="90"/>
                                          </p:val>
                                        </p:tav>
                                        <p:tav tm="100000">
                                          <p:val>
                                            <p:fltVal val="0"/>
                                          </p:val>
                                        </p:tav>
                                      </p:tavLst>
                                    </p:anim>
                                    <p:animEffect transition="in" filter="fade">
                                      <p:cBhvr>
                                        <p:cTn id="76" dur="1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7503" y="-14560"/>
            <a:ext cx="8568954" cy="2554545"/>
          </a:xfrm>
          <a:prstGeom prst="rect">
            <a:avLst/>
          </a:prstGeom>
        </p:spPr>
        <p:txBody>
          <a:bodyPr wrap="square">
            <a:spAutoFit/>
          </a:bodyPr>
          <a:lstStyle/>
          <a:p>
            <a:r>
              <a:rPr lang="es-AR" sz="2000" b="1" dirty="0">
                <a:solidFill>
                  <a:srgbClr val="FFC000"/>
                </a:solidFill>
                <a:latin typeface="Arial" pitchFamily="34" charset="0"/>
                <a:cs typeface="Arial" pitchFamily="34" charset="0"/>
              </a:rPr>
              <a:t>En </a:t>
            </a:r>
            <a:r>
              <a:rPr lang="es-AR" sz="2000" b="1" dirty="0" smtClean="0">
                <a:solidFill>
                  <a:srgbClr val="FFC000"/>
                </a:solidFill>
                <a:latin typeface="Arial" pitchFamily="34" charset="0"/>
                <a:cs typeface="Arial" pitchFamily="34" charset="0"/>
              </a:rPr>
              <a:t>Página/12</a:t>
            </a:r>
          </a:p>
          <a:p>
            <a:pPr marL="342900" indent="-342900">
              <a:buClr>
                <a:srgbClr val="FF9933"/>
              </a:buClr>
              <a:buFont typeface="Wingdings" pitchFamily="2" charset="2"/>
              <a:buChar char="Ø"/>
            </a:pPr>
            <a:r>
              <a:rPr lang="es-AR" sz="2000" b="1" dirty="0" smtClean="0">
                <a:latin typeface="Arial" pitchFamily="34" charset="0"/>
                <a:cs typeface="Arial" pitchFamily="34" charset="0"/>
              </a:rPr>
              <a:t>el </a:t>
            </a:r>
            <a:r>
              <a:rPr lang="es-AR" sz="2000" b="1" dirty="0">
                <a:latin typeface="Arial" pitchFamily="34" charset="0"/>
                <a:cs typeface="Arial" pitchFamily="34" charset="0"/>
              </a:rPr>
              <a:t>hecho narrable, para condensar en el titular del evento </a:t>
            </a:r>
            <a:r>
              <a:rPr lang="es-AR" sz="2000" b="1" i="1" dirty="0" smtClean="0">
                <a:solidFill>
                  <a:srgbClr val="FF9933"/>
                </a:solidFill>
                <a:latin typeface="Arial" pitchFamily="34" charset="0"/>
                <a:cs typeface="Arial" pitchFamily="34" charset="0"/>
              </a:rPr>
              <a:t>asunción </a:t>
            </a:r>
            <a:r>
              <a:rPr lang="es-AR" sz="2000" b="1" i="1" dirty="0">
                <a:solidFill>
                  <a:srgbClr val="FF9933"/>
                </a:solidFill>
                <a:latin typeface="Arial" pitchFamily="34" charset="0"/>
                <a:cs typeface="Arial" pitchFamily="34" charset="0"/>
              </a:rPr>
              <a:t>presidencial </a:t>
            </a:r>
            <a:r>
              <a:rPr lang="es-AR" sz="2000" b="1" dirty="0" smtClean="0">
                <a:latin typeface="Arial" pitchFamily="34" charset="0"/>
                <a:cs typeface="Arial" pitchFamily="34" charset="0"/>
              </a:rPr>
              <a:t>es el </a:t>
            </a:r>
            <a:r>
              <a:rPr lang="es-AR" sz="2000" b="1" dirty="0">
                <a:latin typeface="Arial" pitchFamily="34" charset="0"/>
                <a:cs typeface="Arial" pitchFamily="34" charset="0"/>
              </a:rPr>
              <a:t>contenido total del discurso de </a:t>
            </a:r>
            <a:r>
              <a:rPr lang="es-AR" sz="2000" b="1" dirty="0" err="1">
                <a:latin typeface="Arial" pitchFamily="34" charset="0"/>
                <a:cs typeface="Arial" pitchFamily="34" charset="0"/>
              </a:rPr>
              <a:t>Macri</a:t>
            </a:r>
            <a:r>
              <a:rPr lang="es-AR" sz="2000" b="1" dirty="0">
                <a:latin typeface="Arial" pitchFamily="34" charset="0"/>
                <a:cs typeface="Arial" pitchFamily="34" charset="0"/>
              </a:rPr>
              <a:t> y sus similitudes con los discursos de </a:t>
            </a:r>
            <a:r>
              <a:rPr lang="es-AR" sz="2000" b="1" dirty="0" smtClean="0">
                <a:latin typeface="Arial" pitchFamily="34" charset="0"/>
                <a:cs typeface="Arial" pitchFamily="34" charset="0"/>
              </a:rPr>
              <a:t>campaña</a:t>
            </a:r>
          </a:p>
          <a:p>
            <a:endParaRPr lang="es-AR" sz="2000" b="1" dirty="0">
              <a:latin typeface="Arial" pitchFamily="34" charset="0"/>
              <a:cs typeface="Arial" pitchFamily="34" charset="0"/>
            </a:endParaRPr>
          </a:p>
          <a:p>
            <a:r>
              <a:rPr lang="es-AR" sz="2000" b="1" dirty="0">
                <a:solidFill>
                  <a:srgbClr val="FFC000"/>
                </a:solidFill>
                <a:latin typeface="Arial" pitchFamily="34" charset="0"/>
                <a:cs typeface="Arial" pitchFamily="34" charset="0"/>
              </a:rPr>
              <a:t>En el proceso de transformación regido por la transacción</a:t>
            </a:r>
            <a:r>
              <a:rPr lang="es-AR" sz="2000" b="1" dirty="0" smtClean="0">
                <a:solidFill>
                  <a:srgbClr val="FFC000"/>
                </a:solidFill>
                <a:latin typeface="Arial" pitchFamily="34" charset="0"/>
                <a:cs typeface="Arial" pitchFamily="34" charset="0"/>
              </a:rPr>
              <a:t>:</a:t>
            </a:r>
          </a:p>
          <a:p>
            <a:endParaRPr lang="es-AR" sz="2000" b="1" dirty="0">
              <a:latin typeface="Arial" pitchFamily="34" charset="0"/>
              <a:cs typeface="Arial" pitchFamily="34" charset="0"/>
            </a:endParaRPr>
          </a:p>
          <a:p>
            <a:pPr marL="342900" indent="-342900">
              <a:buClr>
                <a:srgbClr val="FF9933"/>
              </a:buClr>
              <a:buFont typeface="Wingdings" pitchFamily="2" charset="2"/>
              <a:buChar char="Ø"/>
            </a:pPr>
            <a:r>
              <a:rPr lang="es-AR" sz="2000" b="1" dirty="0">
                <a:latin typeface="Arial" pitchFamily="34" charset="0"/>
                <a:cs typeface="Arial" pitchFamily="34" charset="0"/>
              </a:rPr>
              <a:t>Se evidencia la alteridad </a:t>
            </a:r>
            <a:r>
              <a:rPr lang="es-AR" sz="2000" b="1" dirty="0" smtClean="0">
                <a:latin typeface="Arial" pitchFamily="34" charset="0"/>
                <a:cs typeface="Arial" pitchFamily="34" charset="0"/>
              </a:rPr>
              <a:t>receptora: </a:t>
            </a:r>
          </a:p>
        </p:txBody>
      </p:sp>
      <p:sp>
        <p:nvSpPr>
          <p:cNvPr id="3" name="2 Rectángulo"/>
          <p:cNvSpPr/>
          <p:nvPr/>
        </p:nvSpPr>
        <p:spPr>
          <a:xfrm>
            <a:off x="107503" y="4294311"/>
            <a:ext cx="8689839" cy="1754326"/>
          </a:xfrm>
          <a:prstGeom prst="rect">
            <a:avLst/>
          </a:prstGeom>
        </p:spPr>
        <p:txBody>
          <a:bodyPr wrap="square">
            <a:spAutoFit/>
          </a:bodyPr>
          <a:lstStyle/>
          <a:p>
            <a:pPr marL="285750" indent="-285750">
              <a:buClr>
                <a:srgbClr val="FF9933"/>
              </a:buClr>
              <a:buFont typeface="Wingdings" pitchFamily="2" charset="2"/>
              <a:buChar char="Ø"/>
            </a:pPr>
            <a:r>
              <a:rPr lang="es-AR" b="1" dirty="0">
                <a:latin typeface="Arial" pitchFamily="34" charset="0"/>
                <a:cs typeface="Arial" pitchFamily="34" charset="0"/>
              </a:rPr>
              <a:t>Desde la imagen icónica: </a:t>
            </a:r>
            <a:endParaRPr lang="es-AR" b="1" dirty="0" smtClean="0">
              <a:latin typeface="Arial" pitchFamily="34" charset="0"/>
              <a:cs typeface="Arial" pitchFamily="34" charset="0"/>
            </a:endParaRPr>
          </a:p>
          <a:p>
            <a:pPr>
              <a:buClr>
                <a:srgbClr val="FF9933"/>
              </a:buClr>
            </a:pPr>
            <a:r>
              <a:rPr lang="es-AR" b="1" dirty="0">
                <a:latin typeface="Arial" pitchFamily="34" charset="0"/>
                <a:cs typeface="Arial" pitchFamily="34" charset="0"/>
              </a:rPr>
              <a:t>	</a:t>
            </a:r>
            <a:r>
              <a:rPr lang="es-AR" b="1" dirty="0" smtClean="0">
                <a:latin typeface="Arial" pitchFamily="34" charset="0"/>
                <a:cs typeface="Arial" pitchFamily="34" charset="0"/>
              </a:rPr>
              <a:t>	- la </a:t>
            </a:r>
            <a:r>
              <a:rPr lang="es-AR" b="1" dirty="0">
                <a:latin typeface="Arial" pitchFamily="34" charset="0"/>
                <a:cs typeface="Arial" pitchFamily="34" charset="0"/>
              </a:rPr>
              <a:t>figura presidencial </a:t>
            </a:r>
            <a:r>
              <a:rPr lang="es-AR" b="1" dirty="0" smtClean="0">
                <a:latin typeface="Arial" pitchFamily="34" charset="0"/>
                <a:cs typeface="Arial" pitchFamily="34" charset="0"/>
              </a:rPr>
              <a:t>sola mueve una mano con la palma para abajo en </a:t>
            </a:r>
            <a:r>
              <a:rPr lang="es-AR" b="1" dirty="0">
                <a:latin typeface="Arial" pitchFamily="34" charset="0"/>
                <a:cs typeface="Arial" pitchFamily="34" charset="0"/>
              </a:rPr>
              <a:t>el balcón de la Casa Rosada (connotación de la tradición política argentina del balcón de la Casa Rosada; la postura corporal y el movimiento gestual de una </a:t>
            </a:r>
            <a:r>
              <a:rPr lang="es-AR" b="1" dirty="0" smtClean="0">
                <a:latin typeface="Arial" pitchFamily="34" charset="0"/>
                <a:cs typeface="Arial" pitchFamily="34" charset="0"/>
              </a:rPr>
              <a:t>mano; </a:t>
            </a:r>
            <a:r>
              <a:rPr lang="es-AR" b="1" dirty="0">
                <a:latin typeface="Arial" pitchFamily="34" charset="0"/>
                <a:cs typeface="Arial" pitchFamily="34" charset="0"/>
              </a:rPr>
              <a:t>la </a:t>
            </a:r>
            <a:r>
              <a:rPr lang="es-AR" b="1" dirty="0" smtClean="0">
                <a:latin typeface="Arial" pitchFamily="34" charset="0"/>
                <a:cs typeface="Arial" pitchFamily="34" charset="0"/>
              </a:rPr>
              <a:t>compañía única de dos </a:t>
            </a:r>
            <a:r>
              <a:rPr lang="es-AR" b="1" dirty="0">
                <a:latin typeface="Arial" pitchFamily="34" charset="0"/>
                <a:cs typeface="Arial" pitchFamily="34" charset="0"/>
              </a:rPr>
              <a:t>cámaras, una al lado del presidente, otra detrás de él…) </a:t>
            </a:r>
          </a:p>
        </p:txBody>
      </p:sp>
      <p:sp>
        <p:nvSpPr>
          <p:cNvPr id="4" name="3 Rectángulo"/>
          <p:cNvSpPr/>
          <p:nvPr/>
        </p:nvSpPr>
        <p:spPr>
          <a:xfrm>
            <a:off x="503548" y="2539985"/>
            <a:ext cx="7992888" cy="1754326"/>
          </a:xfrm>
          <a:prstGeom prst="rect">
            <a:avLst/>
          </a:prstGeom>
        </p:spPr>
        <p:txBody>
          <a:bodyPr wrap="square">
            <a:spAutoFit/>
          </a:bodyPr>
          <a:lstStyle/>
          <a:p>
            <a:pPr marL="285750" indent="-285750">
              <a:buClr>
                <a:srgbClr val="FFFF00"/>
              </a:buClr>
              <a:buSzPct val="78000"/>
              <a:buFont typeface="Wingdings" pitchFamily="2" charset="2"/>
              <a:buChar char="q"/>
            </a:pPr>
            <a:r>
              <a:rPr lang="es-AR" b="1" dirty="0" smtClean="0">
                <a:latin typeface="Arial" pitchFamily="34" charset="0"/>
                <a:cs typeface="Arial" pitchFamily="34" charset="0"/>
              </a:rPr>
              <a:t>las </a:t>
            </a:r>
            <a:r>
              <a:rPr lang="es-AR" b="1" dirty="0">
                <a:latin typeface="Arial" pitchFamily="34" charset="0"/>
                <a:cs typeface="Arial" pitchFamily="34" charset="0"/>
              </a:rPr>
              <a:t>condiciones enunciativas, en la selección léxica que no remite denotativamente (saberes de forma compartidos: la no literalidad de los </a:t>
            </a:r>
            <a:r>
              <a:rPr lang="es-AR" b="1" dirty="0" smtClean="0">
                <a:latin typeface="Arial" pitchFamily="34" charset="0"/>
                <a:cs typeface="Arial" pitchFamily="34" charset="0"/>
              </a:rPr>
              <a:t>enunciados	la idea de show, de espectáculo )</a:t>
            </a:r>
          </a:p>
          <a:p>
            <a:pPr marL="285750" indent="-285750">
              <a:buClr>
                <a:srgbClr val="FFFF00"/>
              </a:buClr>
              <a:buSzPct val="78000"/>
              <a:buFont typeface="Wingdings" pitchFamily="2" charset="2"/>
              <a:buChar char="q"/>
            </a:pPr>
            <a:r>
              <a:rPr lang="es-AR" b="1" dirty="0" smtClean="0">
                <a:latin typeface="Arial" pitchFamily="34" charset="0"/>
                <a:cs typeface="Arial" pitchFamily="34" charset="0"/>
              </a:rPr>
              <a:t>saberes </a:t>
            </a:r>
            <a:r>
              <a:rPr lang="es-AR" b="1" dirty="0">
                <a:latin typeface="Arial" pitchFamily="34" charset="0"/>
                <a:cs typeface="Arial" pitchFamily="34" charset="0"/>
              </a:rPr>
              <a:t>de creencia compartidos acerca del campo político, los discursos de campaña, la asunción presidencial, el discurso presidencial de asunción, las definiciones políticas y económicas</a:t>
            </a:r>
          </a:p>
        </p:txBody>
      </p:sp>
      <p:sp>
        <p:nvSpPr>
          <p:cNvPr id="5" name="4 Rectángulo"/>
          <p:cNvSpPr/>
          <p:nvPr/>
        </p:nvSpPr>
        <p:spPr>
          <a:xfrm>
            <a:off x="203812" y="6048637"/>
            <a:ext cx="8712968" cy="707886"/>
          </a:xfrm>
          <a:prstGeom prst="rect">
            <a:avLst/>
          </a:prstGeom>
        </p:spPr>
        <p:txBody>
          <a:bodyPr wrap="square">
            <a:spAutoFit/>
          </a:bodyPr>
          <a:lstStyle/>
          <a:p>
            <a:r>
              <a:rPr lang="es-AR" sz="2000" b="1" dirty="0">
                <a:solidFill>
                  <a:srgbClr val="FFC000"/>
                </a:solidFill>
                <a:latin typeface="Arial" pitchFamily="34" charset="0"/>
                <a:cs typeface="Arial" pitchFamily="34" charset="0"/>
              </a:rPr>
              <a:t>Se crea un discurso para justificarlo que a la vez crea un sistema de valores</a:t>
            </a:r>
          </a:p>
        </p:txBody>
      </p:sp>
      <p:cxnSp>
        <p:nvCxnSpPr>
          <p:cNvPr id="7" name="6 Conector recto de flecha"/>
          <p:cNvCxnSpPr/>
          <p:nvPr/>
        </p:nvCxnSpPr>
        <p:spPr>
          <a:xfrm>
            <a:off x="2843808" y="3284984"/>
            <a:ext cx="288032" cy="0"/>
          </a:xfrm>
          <a:prstGeom prst="straightConnector1">
            <a:avLst/>
          </a:prstGeom>
          <a:ln cmpd="sng">
            <a:solidFill>
              <a:srgbClr val="FFC000"/>
            </a:solidFill>
            <a:headEnd w="lg" len="sm"/>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6814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arn(inVertical)">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 calcmode="lin" valueType="num">
                                      <p:cBhvr additive="base">
                                        <p:cTn id="20"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1000"/>
                                        <p:tgtEl>
                                          <p:spTgt spid="2">
                                            <p:txEl>
                                              <p:pRg st="5" end="5"/>
                                            </p:txEl>
                                          </p:spTgt>
                                        </p:tgtEl>
                                      </p:cBhvr>
                                    </p:animEffect>
                                    <p:anim calcmode="lin" valueType="num">
                                      <p:cBhvr>
                                        <p:cTn id="2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 calcmode="lin" valueType="num">
                                      <p:cBhvr additive="base">
                                        <p:cTn id="3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 calcmode="lin" valueType="num">
                                      <p:cBhvr additive="base">
                                        <p:cTn id="3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animEffect transition="in" filter="fade">
                                      <p:cBhvr>
                                        <p:cTn id="45" dur="1000"/>
                                        <p:tgtEl>
                                          <p:spTgt spid="3">
                                            <p:txEl>
                                              <p:pRg st="0" end="0"/>
                                            </p:txEl>
                                          </p:spTgt>
                                        </p:tgtEl>
                                      </p:cBhvr>
                                    </p:animEffect>
                                    <p:anim calcmode="lin" valueType="num">
                                      <p:cBhvr>
                                        <p:cTn id="4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1" end="1"/>
                                            </p:txEl>
                                          </p:spTgt>
                                        </p:tgtEl>
                                        <p:attrNameLst>
                                          <p:attrName>style.visibility</p:attrName>
                                        </p:attrNameLst>
                                      </p:cBhvr>
                                      <p:to>
                                        <p:strVal val="visible"/>
                                      </p:to>
                                    </p:set>
                                    <p:anim calcmode="lin" valueType="num">
                                      <p:cBhvr additive="base">
                                        <p:cTn id="5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1000" fill="hold"/>
                                        <p:tgtEl>
                                          <p:spTgt spid="5"/>
                                        </p:tgtEl>
                                        <p:attrNameLst>
                                          <p:attrName>ppt_w</p:attrName>
                                        </p:attrNameLst>
                                      </p:cBhvr>
                                      <p:tavLst>
                                        <p:tav tm="0">
                                          <p:val>
                                            <p:fltVal val="0"/>
                                          </p:val>
                                        </p:tav>
                                        <p:tav tm="100000">
                                          <p:val>
                                            <p:strVal val="#ppt_w"/>
                                          </p:val>
                                        </p:tav>
                                      </p:tavLst>
                                    </p:anim>
                                    <p:anim calcmode="lin" valueType="num">
                                      <p:cBhvr>
                                        <p:cTn id="59" dur="1000" fill="hold"/>
                                        <p:tgtEl>
                                          <p:spTgt spid="5"/>
                                        </p:tgtEl>
                                        <p:attrNameLst>
                                          <p:attrName>ppt_h</p:attrName>
                                        </p:attrNameLst>
                                      </p:cBhvr>
                                      <p:tavLst>
                                        <p:tav tm="0">
                                          <p:val>
                                            <p:fltVal val="0"/>
                                          </p:val>
                                        </p:tav>
                                        <p:tav tm="100000">
                                          <p:val>
                                            <p:strVal val="#ppt_h"/>
                                          </p:val>
                                        </p:tav>
                                      </p:tavLst>
                                    </p:anim>
                                    <p:anim calcmode="lin" valueType="num">
                                      <p:cBhvr>
                                        <p:cTn id="60" dur="1000" fill="hold"/>
                                        <p:tgtEl>
                                          <p:spTgt spid="5"/>
                                        </p:tgtEl>
                                        <p:attrNameLst>
                                          <p:attrName>style.rotation</p:attrName>
                                        </p:attrNameLst>
                                      </p:cBhvr>
                                      <p:tavLst>
                                        <p:tav tm="0">
                                          <p:val>
                                            <p:fltVal val="90"/>
                                          </p:val>
                                        </p:tav>
                                        <p:tav tm="100000">
                                          <p:val>
                                            <p:fltVal val="0"/>
                                          </p:val>
                                        </p:tav>
                                      </p:tavLst>
                                    </p:anim>
                                    <p:animEffect transition="in" filter="fade">
                                      <p:cBhvr>
                                        <p:cTn id="6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1463</TotalTime>
  <Words>1657</Words>
  <Application>Microsoft Office PowerPoint</Application>
  <PresentationFormat>Presentación en pantalla (4:3)</PresentationFormat>
  <Paragraphs>189</Paragraphs>
  <Slides>17</Slides>
  <Notes>12</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Elemental</vt:lpstr>
      <vt:lpstr>PROPUESTA DE ANÁLISIS DE DOS TAPAS DE DIARIOS</vt:lpstr>
      <vt:lpstr>Presentación de PowerPoint</vt:lpstr>
      <vt:lpstr>CLARÍN  “Macri prometió luchar contra la corrupción y llamó al consenso” </vt:lpstr>
      <vt:lpstr>Presupuestos</vt:lpstr>
      <vt:lpstr>PÁGINA/12 “El show debe continuar”  “Macri empezó su presidencia con un discurso de campaña. El  debut presidencial mantuvo los ejes electorales. El discurso ante  la Asamblea Legislativa y el que dirigió desde el balcón de la  Rosada, con baile incluido, repitieron la generalidad que  caracterizó la campaña. Quedaron pospuestas las definiciones  políticas y económicas.”</vt:lpstr>
      <vt:lpstr>Presentación de PowerPoint</vt:lpstr>
      <vt:lpstr>Género discursivo: periodístico  Subgénero:  diario, medio gráfico (en dos soportes distintos, con ciertas similitudes, ya que uno deriva del otro: en papel y en versión digital)  </vt:lpstr>
      <vt:lpstr>Propuesta teórica de Bourdieu, el mercado lingüístico   Clarín  –  Página/12   ambos discursos no compiten en el      mismo micro-mercado La valoración, el precio que le da capital lingüístico al enunciador de Clarín no es igual que lo que legitima al enunciador de Página/12    fotografías, léxico, representaciones de las cosas, estilo de cada medio…  En Clarín: “Macri prometió luchar contra la corrupción y llamó al consenso” Presupuestos compartidos (saber común que corresponde a modos de nombrar el mundo)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PROPUESTA DE ANÁLISIS DE DOS TAPAS DE DIARIOS</dc:title>
  <dc:creator>Administador</dc:creator>
  <cp:lastModifiedBy>pcc</cp:lastModifiedBy>
  <cp:revision>71</cp:revision>
  <dcterms:created xsi:type="dcterms:W3CDTF">2020-06-04T00:04:25Z</dcterms:created>
  <dcterms:modified xsi:type="dcterms:W3CDTF">2020-06-24T20:21:31Z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