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9"/>
  </p:notesMasterIdLst>
  <p:sldIdLst>
    <p:sldId id="256" r:id="rId3"/>
    <p:sldId id="259" r:id="rId4"/>
    <p:sldId id="257" r:id="rId5"/>
    <p:sldId id="288" r:id="rId6"/>
    <p:sldId id="300" r:id="rId7"/>
    <p:sldId id="301" r:id="rId8"/>
    <p:sldId id="293" r:id="rId9"/>
    <p:sldId id="299" r:id="rId10"/>
    <p:sldId id="287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74" r:id="rId21"/>
    <p:sldId id="275" r:id="rId22"/>
    <p:sldId id="272" r:id="rId23"/>
    <p:sldId id="277" r:id="rId24"/>
    <p:sldId id="278" r:id="rId25"/>
    <p:sldId id="302" r:id="rId26"/>
    <p:sldId id="303" r:id="rId27"/>
    <p:sldId id="304" r:id="rId2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CC00"/>
    <a:srgbClr val="FFFFFF"/>
    <a:srgbClr val="800000"/>
    <a:srgbClr val="FFCCFF"/>
    <a:srgbClr val="FF99FF"/>
    <a:srgbClr val="99CCFF"/>
    <a:srgbClr val="FFFF66"/>
    <a:srgbClr val="CC66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15E907-420B-4757-BAC1-09BB62DA2B54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AR"/>
        </a:p>
      </dgm:t>
    </dgm:pt>
    <dgm:pt modelId="{34FFA53D-D021-4FD5-B649-B17527DC52D6}">
      <dgm:prSet phldrT="[Texto]"/>
      <dgm:spPr/>
      <dgm:t>
        <a:bodyPr/>
        <a:lstStyle/>
        <a:p>
          <a:r>
            <a:rPr lang="es-AR" dirty="0" err="1"/>
            <a:t>locutivo</a:t>
          </a:r>
          <a:endParaRPr lang="es-AR" dirty="0"/>
        </a:p>
      </dgm:t>
    </dgm:pt>
    <dgm:pt modelId="{31F9B2EF-4444-4C5C-A7AA-769222EA6337}" type="parTrans" cxnId="{E02522AB-DE02-4D6A-8BCB-98EDF441C1B6}">
      <dgm:prSet/>
      <dgm:spPr/>
      <dgm:t>
        <a:bodyPr/>
        <a:lstStyle/>
        <a:p>
          <a:endParaRPr lang="es-AR"/>
        </a:p>
      </dgm:t>
    </dgm:pt>
    <dgm:pt modelId="{F2D10BFF-E459-42C4-BA7F-3BBAACC2DA71}" type="sibTrans" cxnId="{E02522AB-DE02-4D6A-8BCB-98EDF441C1B6}">
      <dgm:prSet/>
      <dgm:spPr/>
      <dgm:t>
        <a:bodyPr/>
        <a:lstStyle/>
        <a:p>
          <a:endParaRPr lang="es-AR"/>
        </a:p>
      </dgm:t>
    </dgm:pt>
    <dgm:pt modelId="{B63F2860-58EF-4D58-BE80-0128D0578564}">
      <dgm:prSet phldrT="[Texto]" custT="1"/>
      <dgm:spPr/>
      <dgm:t>
        <a:bodyPr/>
        <a:lstStyle/>
        <a:p>
          <a:r>
            <a:rPr lang="es-AR" sz="3600" dirty="0"/>
            <a:t>Emisión de sonidos de una lengua</a:t>
          </a:r>
        </a:p>
      </dgm:t>
    </dgm:pt>
    <dgm:pt modelId="{287DA26E-9C3A-4ADA-AEF6-DC1B45354BA3}" type="parTrans" cxnId="{7F80FE7F-4030-49D4-B2B4-C5ECDB98ABF9}">
      <dgm:prSet/>
      <dgm:spPr/>
      <dgm:t>
        <a:bodyPr/>
        <a:lstStyle/>
        <a:p>
          <a:endParaRPr lang="es-AR"/>
        </a:p>
      </dgm:t>
    </dgm:pt>
    <dgm:pt modelId="{E8A20881-79F2-41FC-A78E-AC9C8C74FB4C}" type="sibTrans" cxnId="{7F80FE7F-4030-49D4-B2B4-C5ECDB98ABF9}">
      <dgm:prSet/>
      <dgm:spPr/>
      <dgm:t>
        <a:bodyPr/>
        <a:lstStyle/>
        <a:p>
          <a:endParaRPr lang="es-AR"/>
        </a:p>
      </dgm:t>
    </dgm:pt>
    <dgm:pt modelId="{CDA5A778-DBED-4486-AD34-8A2F43B7FD88}">
      <dgm:prSet phldrT="[Texto]"/>
      <dgm:spPr/>
      <dgm:t>
        <a:bodyPr/>
        <a:lstStyle/>
        <a:p>
          <a:r>
            <a:rPr lang="es-AR" dirty="0" err="1"/>
            <a:t>ilocutivo</a:t>
          </a:r>
          <a:endParaRPr lang="es-AR" dirty="0"/>
        </a:p>
      </dgm:t>
    </dgm:pt>
    <dgm:pt modelId="{0D097066-AD28-4D0D-88E6-FB4585502A5F}" type="parTrans" cxnId="{62A45445-9939-4E6A-A0F6-CA3AC1C0BDDB}">
      <dgm:prSet/>
      <dgm:spPr/>
      <dgm:t>
        <a:bodyPr/>
        <a:lstStyle/>
        <a:p>
          <a:endParaRPr lang="es-AR"/>
        </a:p>
      </dgm:t>
    </dgm:pt>
    <dgm:pt modelId="{D2039F61-FD1F-409D-8729-6E2B1F49BFFD}" type="sibTrans" cxnId="{62A45445-9939-4E6A-A0F6-CA3AC1C0BDDB}">
      <dgm:prSet/>
      <dgm:spPr/>
      <dgm:t>
        <a:bodyPr/>
        <a:lstStyle/>
        <a:p>
          <a:endParaRPr lang="es-AR"/>
        </a:p>
      </dgm:t>
    </dgm:pt>
    <dgm:pt modelId="{6CFD1272-EB9E-4C33-ABCD-1108A1F071B7}">
      <dgm:prSet phldrT="[Texto]"/>
      <dgm:spPr/>
      <dgm:t>
        <a:bodyPr/>
        <a:lstStyle/>
        <a:p>
          <a:r>
            <a:rPr lang="es-AR" dirty="0"/>
            <a:t>Emisión de enunciados con intención</a:t>
          </a:r>
        </a:p>
      </dgm:t>
    </dgm:pt>
    <dgm:pt modelId="{A80F5E68-32B4-42EF-AFA7-9A8CC3F4D548}" type="parTrans" cxnId="{4B6BA42A-B33E-452B-A13C-BB2DCB41C6F2}">
      <dgm:prSet/>
      <dgm:spPr/>
      <dgm:t>
        <a:bodyPr/>
        <a:lstStyle/>
        <a:p>
          <a:endParaRPr lang="es-AR"/>
        </a:p>
      </dgm:t>
    </dgm:pt>
    <dgm:pt modelId="{290A385D-EE0D-4360-B6C7-A9E3005EA976}" type="sibTrans" cxnId="{4B6BA42A-B33E-452B-A13C-BB2DCB41C6F2}">
      <dgm:prSet/>
      <dgm:spPr/>
      <dgm:t>
        <a:bodyPr/>
        <a:lstStyle/>
        <a:p>
          <a:endParaRPr lang="es-AR"/>
        </a:p>
      </dgm:t>
    </dgm:pt>
    <dgm:pt modelId="{5B55A2FC-32BB-4ED1-858C-419EE0069C06}">
      <dgm:prSet phldrT="[Texto]"/>
      <dgm:spPr/>
      <dgm:t>
        <a:bodyPr/>
        <a:lstStyle/>
        <a:p>
          <a:r>
            <a:rPr lang="es-AR" dirty="0" err="1"/>
            <a:t>perlocutivo</a:t>
          </a:r>
          <a:endParaRPr lang="es-AR" dirty="0"/>
        </a:p>
      </dgm:t>
    </dgm:pt>
    <dgm:pt modelId="{A0AAC43B-BEFF-4E5B-A1D2-677CFC37A17F}" type="parTrans" cxnId="{087C3FBC-1B4E-4DB6-BF3C-8BD53ED6B92F}">
      <dgm:prSet/>
      <dgm:spPr/>
      <dgm:t>
        <a:bodyPr/>
        <a:lstStyle/>
        <a:p>
          <a:endParaRPr lang="es-AR"/>
        </a:p>
      </dgm:t>
    </dgm:pt>
    <dgm:pt modelId="{933253C7-D6B5-4B01-8FDA-4E0DFA006A14}" type="sibTrans" cxnId="{087C3FBC-1B4E-4DB6-BF3C-8BD53ED6B92F}">
      <dgm:prSet/>
      <dgm:spPr/>
      <dgm:t>
        <a:bodyPr/>
        <a:lstStyle/>
        <a:p>
          <a:endParaRPr lang="es-AR"/>
        </a:p>
      </dgm:t>
    </dgm:pt>
    <dgm:pt modelId="{A7F00340-D4A6-43CB-8974-082139886FE2}">
      <dgm:prSet phldrT="[Texto]"/>
      <dgm:spPr/>
      <dgm:t>
        <a:bodyPr/>
        <a:lstStyle/>
        <a:p>
          <a:r>
            <a:rPr lang="es-AR" dirty="0"/>
            <a:t>Emisión de enunciados que influyen</a:t>
          </a:r>
        </a:p>
      </dgm:t>
    </dgm:pt>
    <dgm:pt modelId="{BD8E3BEB-C730-4EEB-A781-F3F770F172C6}" type="parTrans" cxnId="{047ED529-2DA3-47B0-893E-CA615F2F9DE0}">
      <dgm:prSet/>
      <dgm:spPr/>
      <dgm:t>
        <a:bodyPr/>
        <a:lstStyle/>
        <a:p>
          <a:endParaRPr lang="es-AR"/>
        </a:p>
      </dgm:t>
    </dgm:pt>
    <dgm:pt modelId="{A85FDC20-6771-4BE9-A5E8-C2E6A159BA9A}" type="sibTrans" cxnId="{047ED529-2DA3-47B0-893E-CA615F2F9DE0}">
      <dgm:prSet/>
      <dgm:spPr/>
      <dgm:t>
        <a:bodyPr/>
        <a:lstStyle/>
        <a:p>
          <a:endParaRPr lang="es-AR"/>
        </a:p>
      </dgm:t>
    </dgm:pt>
    <dgm:pt modelId="{5ED862A2-66B5-486C-BE1E-52291C356F68}">
      <dgm:prSet phldrT="[Texto]" custT="1"/>
      <dgm:spPr/>
      <dgm:t>
        <a:bodyPr/>
        <a:lstStyle/>
        <a:p>
          <a:r>
            <a:rPr lang="es-AR" sz="3600" dirty="0"/>
            <a:t>Tiene significado</a:t>
          </a:r>
        </a:p>
      </dgm:t>
    </dgm:pt>
    <dgm:pt modelId="{2A52CB04-1413-41B2-9633-93D5C1698DD5}" type="parTrans" cxnId="{A5CD72E6-D490-4E62-B2B2-E2D79ED864C7}">
      <dgm:prSet/>
      <dgm:spPr/>
    </dgm:pt>
    <dgm:pt modelId="{9310B095-41BC-4F2E-B09E-091669F0C48C}" type="sibTrans" cxnId="{A5CD72E6-D490-4E62-B2B2-E2D79ED864C7}">
      <dgm:prSet/>
      <dgm:spPr/>
    </dgm:pt>
    <dgm:pt modelId="{9F671697-52B6-4720-94DB-FCD70E0A1D88}">
      <dgm:prSet phldrT="[Texto]"/>
      <dgm:spPr/>
      <dgm:t>
        <a:bodyPr/>
        <a:lstStyle/>
        <a:p>
          <a:r>
            <a:rPr lang="es-AR" dirty="0"/>
            <a:t>Tiene fuerza </a:t>
          </a:r>
          <a:r>
            <a:rPr lang="es-AR" dirty="0" err="1"/>
            <a:t>ilocutiva</a:t>
          </a:r>
          <a:endParaRPr lang="es-AR" dirty="0"/>
        </a:p>
      </dgm:t>
    </dgm:pt>
    <dgm:pt modelId="{D0C1305F-DDA1-4E7D-A1AD-BFB11F7F0B53}" type="parTrans" cxnId="{41B86807-7549-4EBF-BAC9-34A314C63C91}">
      <dgm:prSet/>
      <dgm:spPr/>
    </dgm:pt>
    <dgm:pt modelId="{1F204461-613F-43C8-AE32-745439D2E6A6}" type="sibTrans" cxnId="{41B86807-7549-4EBF-BAC9-34A314C63C91}">
      <dgm:prSet/>
      <dgm:spPr/>
    </dgm:pt>
    <dgm:pt modelId="{42849B45-2C9B-43F5-B55B-B381D392402D}">
      <dgm:prSet phldrT="[Texto]"/>
      <dgm:spPr/>
      <dgm:t>
        <a:bodyPr/>
        <a:lstStyle/>
        <a:p>
          <a:endParaRPr lang="es-AR" dirty="0"/>
        </a:p>
      </dgm:t>
    </dgm:pt>
    <dgm:pt modelId="{B8F141B9-5EA4-45C5-974C-86F4EAC4C1C3}" type="parTrans" cxnId="{3DE03B2F-F653-4A3F-B75E-FC8F31654BF3}">
      <dgm:prSet/>
      <dgm:spPr/>
    </dgm:pt>
    <dgm:pt modelId="{7BB48963-324F-4FA8-AB23-C143B9FF3F2B}" type="sibTrans" cxnId="{3DE03B2F-F653-4A3F-B75E-FC8F31654BF3}">
      <dgm:prSet/>
      <dgm:spPr/>
    </dgm:pt>
    <dgm:pt modelId="{612A495D-4AFD-46C0-B6A3-55AEDF34CF06}">
      <dgm:prSet phldrT="[Texto]"/>
      <dgm:spPr/>
      <dgm:t>
        <a:bodyPr/>
        <a:lstStyle/>
        <a:p>
          <a:r>
            <a:rPr lang="es-AR" dirty="0"/>
            <a:t>Logra efectos</a:t>
          </a:r>
        </a:p>
      </dgm:t>
    </dgm:pt>
    <dgm:pt modelId="{1733E38E-7314-4631-BCC1-0E15B5485647}" type="parTrans" cxnId="{B288D6F2-1A04-4B90-95BB-D1ACBC6F2651}">
      <dgm:prSet/>
      <dgm:spPr/>
    </dgm:pt>
    <dgm:pt modelId="{26DB7174-EB2C-4BB9-B655-C65FEF9A020B}" type="sibTrans" cxnId="{B288D6F2-1A04-4B90-95BB-D1ACBC6F2651}">
      <dgm:prSet/>
      <dgm:spPr/>
    </dgm:pt>
    <dgm:pt modelId="{E56058BB-DC29-4089-9C2A-D22EB3145AAA}" type="pres">
      <dgm:prSet presAssocID="{7215E907-420B-4757-BAC1-09BB62DA2B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23FBDB5-5838-48C2-B23C-13E3E5B5E1D6}" type="pres">
      <dgm:prSet presAssocID="{34FFA53D-D021-4FD5-B649-B17527DC52D6}" presName="composite" presStyleCnt="0"/>
      <dgm:spPr/>
    </dgm:pt>
    <dgm:pt modelId="{29F6A77B-A462-47AF-B01F-94422756BFFC}" type="pres">
      <dgm:prSet presAssocID="{34FFA53D-D021-4FD5-B649-B17527DC52D6}" presName="parTx" presStyleLbl="alignNode1" presStyleIdx="0" presStyleCnt="3" custLinFactNeighborX="3756" custLinFactNeighborY="-597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4EE1DAB-30DA-409A-A1F6-0D532C17E050}" type="pres">
      <dgm:prSet presAssocID="{34FFA53D-D021-4FD5-B649-B17527DC52D6}" presName="desTx" presStyleLbl="alignAccFollowNode1" presStyleIdx="0" presStyleCnt="3" custLinFactNeighborX="3756" custLinFactNeighborY="-43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ACA483F-3C96-466F-8BF8-8E99D9DEC19E}" type="pres">
      <dgm:prSet presAssocID="{F2D10BFF-E459-42C4-BA7F-3BBAACC2DA71}" presName="space" presStyleCnt="0"/>
      <dgm:spPr/>
    </dgm:pt>
    <dgm:pt modelId="{30BC7AF4-7591-487E-ADC0-81D489B3CC31}" type="pres">
      <dgm:prSet presAssocID="{CDA5A778-DBED-4486-AD34-8A2F43B7FD88}" presName="composite" presStyleCnt="0"/>
      <dgm:spPr/>
    </dgm:pt>
    <dgm:pt modelId="{C2777935-96A0-4F45-AE87-F86C94FAF59D}" type="pres">
      <dgm:prSet presAssocID="{CDA5A778-DBED-4486-AD34-8A2F43B7FD88}" presName="parTx" presStyleLbl="alignNode1" presStyleIdx="1" presStyleCnt="3" custLinFactNeighborX="893" custLinFactNeighborY="-207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CDD7C5A-A9B7-462A-BF7F-C3964BD91FCE}" type="pres">
      <dgm:prSet presAssocID="{CDA5A778-DBED-4486-AD34-8A2F43B7FD88}" presName="desTx" presStyleLbl="alignAccFollowNode1" presStyleIdx="1" presStyleCnt="3" custLinFactNeighborX="893" custLinFactNeighborY="-43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9DB6701-3E1B-49C6-95F3-A3F304180E22}" type="pres">
      <dgm:prSet presAssocID="{D2039F61-FD1F-409D-8729-6E2B1F49BFFD}" presName="space" presStyleCnt="0"/>
      <dgm:spPr/>
    </dgm:pt>
    <dgm:pt modelId="{00058E66-2BAC-4DD4-AF63-AD9EF7EB9FA6}" type="pres">
      <dgm:prSet presAssocID="{5B55A2FC-32BB-4ED1-858C-419EE0069C06}" presName="composite" presStyleCnt="0"/>
      <dgm:spPr/>
    </dgm:pt>
    <dgm:pt modelId="{FCFE45AB-D28F-4693-BF21-79E8E4B23288}" type="pres">
      <dgm:prSet presAssocID="{5B55A2FC-32BB-4ED1-858C-419EE0069C06}" presName="parTx" presStyleLbl="alignNode1" presStyleIdx="2" presStyleCnt="3" custLinFactNeighborX="-4555" custLinFactNeighborY="-133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F972E88-785A-4297-B8B0-13EBE5F74B6F}" type="pres">
      <dgm:prSet presAssocID="{5B55A2FC-32BB-4ED1-858C-419EE0069C06}" presName="desTx" presStyleLbl="alignAccFollowNode1" presStyleIdx="2" presStyleCnt="3" custLinFactNeighborX="-4555" custLinFactNeighborY="-255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D8310AB-0724-4740-98A8-212D315EFE73}" type="presOf" srcId="{5ED862A2-66B5-486C-BE1E-52291C356F68}" destId="{E4EE1DAB-30DA-409A-A1F6-0D532C17E050}" srcOrd="0" destOrd="1" presId="urn:microsoft.com/office/officeart/2005/8/layout/hList1"/>
    <dgm:cxn modelId="{047ED529-2DA3-47B0-893E-CA615F2F9DE0}" srcId="{5B55A2FC-32BB-4ED1-858C-419EE0069C06}" destId="{A7F00340-D4A6-43CB-8974-082139886FE2}" srcOrd="0" destOrd="0" parTransId="{BD8E3BEB-C730-4EEB-A781-F3F770F172C6}" sibTransId="{A85FDC20-6771-4BE9-A5E8-C2E6A159BA9A}"/>
    <dgm:cxn modelId="{C5766C78-5FD2-49E3-B24B-A579C8C4C944}" type="presOf" srcId="{5B55A2FC-32BB-4ED1-858C-419EE0069C06}" destId="{FCFE45AB-D28F-4693-BF21-79E8E4B23288}" srcOrd="0" destOrd="0" presId="urn:microsoft.com/office/officeart/2005/8/layout/hList1"/>
    <dgm:cxn modelId="{E02522AB-DE02-4D6A-8BCB-98EDF441C1B6}" srcId="{7215E907-420B-4757-BAC1-09BB62DA2B54}" destId="{34FFA53D-D021-4FD5-B649-B17527DC52D6}" srcOrd="0" destOrd="0" parTransId="{31F9B2EF-4444-4C5C-A7AA-769222EA6337}" sibTransId="{F2D10BFF-E459-42C4-BA7F-3BBAACC2DA71}"/>
    <dgm:cxn modelId="{B288D6F2-1A04-4B90-95BB-D1ACBC6F2651}" srcId="{5B55A2FC-32BB-4ED1-858C-419EE0069C06}" destId="{612A495D-4AFD-46C0-B6A3-55AEDF34CF06}" srcOrd="1" destOrd="0" parTransId="{1733E38E-7314-4631-BCC1-0E15B5485647}" sibTransId="{26DB7174-EB2C-4BB9-B655-C65FEF9A020B}"/>
    <dgm:cxn modelId="{7BD1F201-AA19-4B67-B77B-14CFAF913F3F}" type="presOf" srcId="{612A495D-4AFD-46C0-B6A3-55AEDF34CF06}" destId="{0F972E88-785A-4297-B8B0-13EBE5F74B6F}" srcOrd="0" destOrd="1" presId="urn:microsoft.com/office/officeart/2005/8/layout/hList1"/>
    <dgm:cxn modelId="{28C2E714-5808-4BAA-93A7-CE1234039F6C}" type="presOf" srcId="{42849B45-2C9B-43F5-B55B-B381D392402D}" destId="{0F972E88-785A-4297-B8B0-13EBE5F74B6F}" srcOrd="0" destOrd="2" presId="urn:microsoft.com/office/officeart/2005/8/layout/hList1"/>
    <dgm:cxn modelId="{6345079E-8119-45F8-A06D-D83667C237AD}" type="presOf" srcId="{B63F2860-58EF-4D58-BE80-0128D0578564}" destId="{E4EE1DAB-30DA-409A-A1F6-0D532C17E050}" srcOrd="0" destOrd="0" presId="urn:microsoft.com/office/officeart/2005/8/layout/hList1"/>
    <dgm:cxn modelId="{41B86807-7549-4EBF-BAC9-34A314C63C91}" srcId="{CDA5A778-DBED-4486-AD34-8A2F43B7FD88}" destId="{9F671697-52B6-4720-94DB-FCD70E0A1D88}" srcOrd="1" destOrd="0" parTransId="{D0C1305F-DDA1-4E7D-A1AD-BFB11F7F0B53}" sibTransId="{1F204461-613F-43C8-AE32-745439D2E6A6}"/>
    <dgm:cxn modelId="{9E098381-D039-4F9F-B19C-15D89DB0DD82}" type="presOf" srcId="{CDA5A778-DBED-4486-AD34-8A2F43B7FD88}" destId="{C2777935-96A0-4F45-AE87-F86C94FAF59D}" srcOrd="0" destOrd="0" presId="urn:microsoft.com/office/officeart/2005/8/layout/hList1"/>
    <dgm:cxn modelId="{4B6BA42A-B33E-452B-A13C-BB2DCB41C6F2}" srcId="{CDA5A778-DBED-4486-AD34-8A2F43B7FD88}" destId="{6CFD1272-EB9E-4C33-ABCD-1108A1F071B7}" srcOrd="0" destOrd="0" parTransId="{A80F5E68-32B4-42EF-AFA7-9A8CC3F4D548}" sibTransId="{290A385D-EE0D-4360-B6C7-A9E3005EA976}"/>
    <dgm:cxn modelId="{7F80FE7F-4030-49D4-B2B4-C5ECDB98ABF9}" srcId="{34FFA53D-D021-4FD5-B649-B17527DC52D6}" destId="{B63F2860-58EF-4D58-BE80-0128D0578564}" srcOrd="0" destOrd="0" parTransId="{287DA26E-9C3A-4ADA-AEF6-DC1B45354BA3}" sibTransId="{E8A20881-79F2-41FC-A78E-AC9C8C74FB4C}"/>
    <dgm:cxn modelId="{A5CD72E6-D490-4E62-B2B2-E2D79ED864C7}" srcId="{34FFA53D-D021-4FD5-B649-B17527DC52D6}" destId="{5ED862A2-66B5-486C-BE1E-52291C356F68}" srcOrd="1" destOrd="0" parTransId="{2A52CB04-1413-41B2-9633-93D5C1698DD5}" sibTransId="{9310B095-41BC-4F2E-B09E-091669F0C48C}"/>
    <dgm:cxn modelId="{087C3FBC-1B4E-4DB6-BF3C-8BD53ED6B92F}" srcId="{7215E907-420B-4757-BAC1-09BB62DA2B54}" destId="{5B55A2FC-32BB-4ED1-858C-419EE0069C06}" srcOrd="2" destOrd="0" parTransId="{A0AAC43B-BEFF-4E5B-A1D2-677CFC37A17F}" sibTransId="{933253C7-D6B5-4B01-8FDA-4E0DFA006A14}"/>
    <dgm:cxn modelId="{8E5195BD-EAE6-4795-86F3-ED60404D6733}" type="presOf" srcId="{34FFA53D-D021-4FD5-B649-B17527DC52D6}" destId="{29F6A77B-A462-47AF-B01F-94422756BFFC}" srcOrd="0" destOrd="0" presId="urn:microsoft.com/office/officeart/2005/8/layout/hList1"/>
    <dgm:cxn modelId="{07DF17E4-C1BB-4955-B104-F9F74DAE2781}" type="presOf" srcId="{6CFD1272-EB9E-4C33-ABCD-1108A1F071B7}" destId="{BCDD7C5A-A9B7-462A-BF7F-C3964BD91FCE}" srcOrd="0" destOrd="0" presId="urn:microsoft.com/office/officeart/2005/8/layout/hList1"/>
    <dgm:cxn modelId="{62A45445-9939-4E6A-A0F6-CA3AC1C0BDDB}" srcId="{7215E907-420B-4757-BAC1-09BB62DA2B54}" destId="{CDA5A778-DBED-4486-AD34-8A2F43B7FD88}" srcOrd="1" destOrd="0" parTransId="{0D097066-AD28-4D0D-88E6-FB4585502A5F}" sibTransId="{D2039F61-FD1F-409D-8729-6E2B1F49BFFD}"/>
    <dgm:cxn modelId="{62C90B50-EDA4-494D-B027-B7B686C7336F}" type="presOf" srcId="{7215E907-420B-4757-BAC1-09BB62DA2B54}" destId="{E56058BB-DC29-4089-9C2A-D22EB3145AAA}" srcOrd="0" destOrd="0" presId="urn:microsoft.com/office/officeart/2005/8/layout/hList1"/>
    <dgm:cxn modelId="{3DE03B2F-F653-4A3F-B75E-FC8F31654BF3}" srcId="{5B55A2FC-32BB-4ED1-858C-419EE0069C06}" destId="{42849B45-2C9B-43F5-B55B-B381D392402D}" srcOrd="2" destOrd="0" parTransId="{B8F141B9-5EA4-45C5-974C-86F4EAC4C1C3}" sibTransId="{7BB48963-324F-4FA8-AB23-C143B9FF3F2B}"/>
    <dgm:cxn modelId="{DE910B0B-8080-41E9-9C54-C05477C36D44}" type="presOf" srcId="{A7F00340-D4A6-43CB-8974-082139886FE2}" destId="{0F972E88-785A-4297-B8B0-13EBE5F74B6F}" srcOrd="0" destOrd="0" presId="urn:microsoft.com/office/officeart/2005/8/layout/hList1"/>
    <dgm:cxn modelId="{DCFF00DE-A570-4F06-A525-2EE01C968B87}" type="presOf" srcId="{9F671697-52B6-4720-94DB-FCD70E0A1D88}" destId="{BCDD7C5A-A9B7-462A-BF7F-C3964BD91FCE}" srcOrd="0" destOrd="1" presId="urn:microsoft.com/office/officeart/2005/8/layout/hList1"/>
    <dgm:cxn modelId="{E88522FB-79AB-423D-A255-236C5610CF27}" type="presParOf" srcId="{E56058BB-DC29-4089-9C2A-D22EB3145AAA}" destId="{723FBDB5-5838-48C2-B23C-13E3E5B5E1D6}" srcOrd="0" destOrd="0" presId="urn:microsoft.com/office/officeart/2005/8/layout/hList1"/>
    <dgm:cxn modelId="{4840063E-3954-4356-917D-0AC83A73699C}" type="presParOf" srcId="{723FBDB5-5838-48C2-B23C-13E3E5B5E1D6}" destId="{29F6A77B-A462-47AF-B01F-94422756BFFC}" srcOrd="0" destOrd="0" presId="urn:microsoft.com/office/officeart/2005/8/layout/hList1"/>
    <dgm:cxn modelId="{69808236-992F-46A9-B0A4-4D2A4419DE83}" type="presParOf" srcId="{723FBDB5-5838-48C2-B23C-13E3E5B5E1D6}" destId="{E4EE1DAB-30DA-409A-A1F6-0D532C17E050}" srcOrd="1" destOrd="0" presId="urn:microsoft.com/office/officeart/2005/8/layout/hList1"/>
    <dgm:cxn modelId="{703120BF-3459-43D4-8763-1B837F0CD0AD}" type="presParOf" srcId="{E56058BB-DC29-4089-9C2A-D22EB3145AAA}" destId="{8ACA483F-3C96-466F-8BF8-8E99D9DEC19E}" srcOrd="1" destOrd="0" presId="urn:microsoft.com/office/officeart/2005/8/layout/hList1"/>
    <dgm:cxn modelId="{E4FA66BB-BEA7-4250-9DB2-571D7E4599CA}" type="presParOf" srcId="{E56058BB-DC29-4089-9C2A-D22EB3145AAA}" destId="{30BC7AF4-7591-487E-ADC0-81D489B3CC31}" srcOrd="2" destOrd="0" presId="urn:microsoft.com/office/officeart/2005/8/layout/hList1"/>
    <dgm:cxn modelId="{48CBFB26-21A1-46EB-8C0A-A680AB790391}" type="presParOf" srcId="{30BC7AF4-7591-487E-ADC0-81D489B3CC31}" destId="{C2777935-96A0-4F45-AE87-F86C94FAF59D}" srcOrd="0" destOrd="0" presId="urn:microsoft.com/office/officeart/2005/8/layout/hList1"/>
    <dgm:cxn modelId="{DB93C07D-C8F2-4C45-916E-907C5015FA35}" type="presParOf" srcId="{30BC7AF4-7591-487E-ADC0-81D489B3CC31}" destId="{BCDD7C5A-A9B7-462A-BF7F-C3964BD91FCE}" srcOrd="1" destOrd="0" presId="urn:microsoft.com/office/officeart/2005/8/layout/hList1"/>
    <dgm:cxn modelId="{5247D426-7830-4653-ABCC-147D7E29122A}" type="presParOf" srcId="{E56058BB-DC29-4089-9C2A-D22EB3145AAA}" destId="{49DB6701-3E1B-49C6-95F3-A3F304180E22}" srcOrd="3" destOrd="0" presId="urn:microsoft.com/office/officeart/2005/8/layout/hList1"/>
    <dgm:cxn modelId="{CC527FD3-8121-47EE-8ACA-72ABC02A9535}" type="presParOf" srcId="{E56058BB-DC29-4089-9C2A-D22EB3145AAA}" destId="{00058E66-2BAC-4DD4-AF63-AD9EF7EB9FA6}" srcOrd="4" destOrd="0" presId="urn:microsoft.com/office/officeart/2005/8/layout/hList1"/>
    <dgm:cxn modelId="{9648A542-CAFD-4AE2-8597-5D6D5B3D7A0D}" type="presParOf" srcId="{00058E66-2BAC-4DD4-AF63-AD9EF7EB9FA6}" destId="{FCFE45AB-D28F-4693-BF21-79E8E4B23288}" srcOrd="0" destOrd="0" presId="urn:microsoft.com/office/officeart/2005/8/layout/hList1"/>
    <dgm:cxn modelId="{4719C1A3-F93E-4992-A805-D1213370D346}" type="presParOf" srcId="{00058E66-2BAC-4DD4-AF63-AD9EF7EB9FA6}" destId="{0F972E88-785A-4297-B8B0-13EBE5F74B6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6E1AA-70F2-48C6-8EDB-2629E9A71116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B3AEF-5179-48DA-9968-E6D310F870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8624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B3AEF-5179-48DA-9968-E6D310F870A1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5641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7410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9636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6287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4823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11901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2368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3668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66397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3788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9168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7111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50068BA-D149-4B6D-B165-0CDFB5C72405}" type="datetimeFigureOut">
              <a:rPr lang="es-AR" smtClean="0"/>
              <a:t>14/5/2024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D137D8E-0B07-4102-97BC-66114EACEE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85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AR" sz="3600" dirty="0"/>
              <a:t/>
            </a:r>
            <a:br>
              <a:rPr lang="es-AR" sz="3600" dirty="0"/>
            </a:br>
            <a:r>
              <a:rPr lang="es-AR" sz="3600" dirty="0"/>
              <a:t/>
            </a:r>
            <a:br>
              <a:rPr lang="es-AR" sz="3600" dirty="0"/>
            </a:br>
            <a:r>
              <a:rPr lang="es-AR" sz="3600" dirty="0">
                <a:solidFill>
                  <a:schemeClr val="tx1"/>
                </a:solidFill>
              </a:rPr>
              <a:t>Universidad Nacional de La Plata</a:t>
            </a:r>
            <a:br>
              <a:rPr lang="es-AR" sz="3600" dirty="0">
                <a:solidFill>
                  <a:schemeClr val="tx1"/>
                </a:solidFill>
              </a:rPr>
            </a:br>
            <a:r>
              <a:rPr lang="es-AR" sz="3600" dirty="0">
                <a:solidFill>
                  <a:schemeClr val="tx1"/>
                </a:solidFill>
              </a:rPr>
              <a:t>Facultad de Periodismo y Comunicación Social</a:t>
            </a:r>
            <a:r>
              <a:rPr lang="es-AR" sz="3600" dirty="0"/>
              <a:t/>
            </a:r>
            <a:br>
              <a:rPr lang="es-AR" sz="3600" dirty="0"/>
            </a:br>
            <a:r>
              <a:rPr lang="es-AR" sz="4400" dirty="0"/>
              <a:t>	</a:t>
            </a:r>
            <a:br>
              <a:rPr lang="es-AR" sz="4400" dirty="0"/>
            </a:br>
            <a:endParaRPr lang="es-AR" sz="4400" dirty="0"/>
          </a:p>
        </p:txBody>
      </p:sp>
      <p:sp>
        <p:nvSpPr>
          <p:cNvPr id="3" name="2 Subtítul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pPr marL="118872" indent="0">
              <a:buNone/>
            </a:pPr>
            <a:r>
              <a:rPr lang="es-AR" sz="4000" dirty="0"/>
              <a:t>PRAGMÁTICA</a:t>
            </a:r>
          </a:p>
          <a:p>
            <a:pPr marL="118872" indent="0">
              <a:buNone/>
            </a:pPr>
            <a:endParaRPr lang="es-AR" dirty="0"/>
          </a:p>
          <a:p>
            <a:pPr marL="118872" indent="0">
              <a:buNone/>
            </a:pPr>
            <a:endParaRPr lang="es-AR" dirty="0"/>
          </a:p>
          <a:p>
            <a:pPr marL="118872" indent="0">
              <a:buNone/>
            </a:pPr>
            <a:endParaRPr lang="es-AR" sz="2800" dirty="0"/>
          </a:p>
          <a:p>
            <a:pPr marL="0" marR="64008" lvl="0" indent="0">
              <a:spcBef>
                <a:spcPts val="400"/>
              </a:spcBef>
              <a:buClr>
                <a:srgbClr val="2DA2BF"/>
              </a:buClr>
              <a:buSzPct val="68000"/>
              <a:buNone/>
            </a:pPr>
            <a:r>
              <a:rPr lang="es-AR" dirty="0">
                <a:solidFill>
                  <a:srgbClr val="464646"/>
                </a:solidFill>
                <a:latin typeface="Arial Black" pitchFamily="34" charset="0"/>
              </a:rPr>
              <a:t>INTRODUCCIÓN A LOS ESTUDIOS </a:t>
            </a:r>
          </a:p>
          <a:p>
            <a:pPr marL="0" marR="64008" lvl="0" indent="0">
              <a:spcBef>
                <a:spcPts val="400"/>
              </a:spcBef>
              <a:buClr>
                <a:srgbClr val="2DA2BF"/>
              </a:buClr>
              <a:buSzPct val="68000"/>
              <a:buNone/>
            </a:pPr>
            <a:r>
              <a:rPr lang="es-AR" dirty="0">
                <a:solidFill>
                  <a:srgbClr val="464646"/>
                </a:solidFill>
                <a:latin typeface="Arial Black" pitchFamily="34" charset="0"/>
              </a:rPr>
              <a:t>DEL LENGUAJE Y LOS DISCURSOS</a:t>
            </a:r>
          </a:p>
        </p:txBody>
      </p:sp>
    </p:spTree>
    <p:extLst>
      <p:ext uri="{BB962C8B-B14F-4D97-AF65-F5344CB8AC3E}">
        <p14:creationId xmlns:p14="http://schemas.microsoft.com/office/powerpoint/2010/main" val="366089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-97654"/>
            <a:ext cx="9324528" cy="2590550"/>
          </a:xfrm>
        </p:spPr>
        <p:txBody>
          <a:bodyPr numCol="1">
            <a:noAutofit/>
          </a:bodyPr>
          <a:lstStyle/>
          <a:p>
            <a:r>
              <a:rPr lang="es-AR" sz="2800" dirty="0">
                <a:solidFill>
                  <a:srgbClr val="FFFF00"/>
                </a:solidFill>
              </a:rPr>
              <a:t>    </a:t>
            </a:r>
            <a:r>
              <a:rPr lang="es-AR" sz="2900" dirty="0">
                <a:solidFill>
                  <a:srgbClr val="FFFF00"/>
                </a:solidFill>
              </a:rPr>
              <a:t>¿Tenés un cigarrillo?            ¿Por qué no te vas? </a:t>
            </a:r>
            <a:br>
              <a:rPr lang="es-AR" sz="2900" dirty="0">
                <a:solidFill>
                  <a:srgbClr val="FFFF00"/>
                </a:solidFill>
              </a:rPr>
            </a:br>
            <a:r>
              <a:rPr lang="es-AR" sz="2900" dirty="0">
                <a:solidFill>
                  <a:srgbClr val="FFFF00"/>
                </a:solidFill>
              </a:rPr>
              <a:t>    Son las ocho		         ¿Qué hice para merecer esto?</a:t>
            </a:r>
            <a:br>
              <a:rPr lang="es-AR" sz="2900" dirty="0">
                <a:solidFill>
                  <a:srgbClr val="FFFF00"/>
                </a:solidFill>
              </a:rPr>
            </a:br>
            <a:r>
              <a:rPr lang="es-AR" sz="2900" dirty="0">
                <a:solidFill>
                  <a:srgbClr val="FFFF00"/>
                </a:solidFill>
              </a:rPr>
              <a:t>    ¡Ya cerró!                                  Disculpe, estamos cerrando</a:t>
            </a:r>
            <a:r>
              <a:rPr lang="es-AR" sz="2800" dirty="0">
                <a:solidFill>
                  <a:srgbClr val="FFFF00"/>
                </a:solidFill>
              </a:rPr>
              <a:t/>
            </a:r>
            <a:br>
              <a:rPr lang="es-AR" sz="2800" dirty="0">
                <a:solidFill>
                  <a:srgbClr val="FFFF00"/>
                </a:solidFill>
              </a:rPr>
            </a:br>
            <a:r>
              <a:rPr lang="es-AR" sz="2800" dirty="0">
                <a:solidFill>
                  <a:srgbClr val="FFFF00"/>
                </a:solidFill>
              </a:rPr>
              <a:t>															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r>
              <a:rPr lang="es-AR" sz="4000" b="1" dirty="0"/>
              <a:t>Una frase que gramaticalmente presenta una estructura sencilla y clara, y que desde un punto de vista léxico y sintáctico no ofrece dificultades, puede ser interpretada de muy diversas formas en función de quién lo dice, cómo y con qué intención lo dice y bajo qué circunstancias lo dice </a:t>
            </a:r>
          </a:p>
        </p:txBody>
      </p:sp>
    </p:spTree>
    <p:extLst>
      <p:ext uri="{BB962C8B-B14F-4D97-AF65-F5344CB8AC3E}">
        <p14:creationId xmlns:p14="http://schemas.microsoft.com/office/powerpoint/2010/main" val="357404500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-27384"/>
            <a:ext cx="9252520" cy="1512168"/>
          </a:xfrm>
          <a:noFill/>
        </p:spPr>
        <p:txBody>
          <a:bodyPr>
            <a:normAutofit fontScale="90000"/>
          </a:bodyPr>
          <a:lstStyle/>
          <a:p>
            <a:r>
              <a:rPr lang="es-AR" dirty="0"/>
              <a:t/>
            </a:r>
            <a:br>
              <a:rPr lang="es-AR" dirty="0"/>
            </a:br>
            <a:r>
              <a:rPr lang="es-AR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Charles Morris (1938)</a:t>
            </a:r>
            <a:br>
              <a:rPr lang="es-AR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es-AR" sz="31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interpretante          dimensión pragmática de la </a:t>
            </a:r>
            <a:r>
              <a:rPr lang="es-AR" sz="31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semiosis</a:t>
            </a:r>
            <a:r>
              <a:rPr lang="es-AR" sz="31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       </a:t>
            </a:r>
            <a:r>
              <a:rPr lang="es-AR" dirty="0"/>
              <a:t/>
            </a:r>
            <a:br>
              <a:rPr lang="es-AR" dirty="0"/>
            </a:br>
            <a:endParaRPr lang="es-AR" sz="31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r>
              <a:rPr lang="es-AR" dirty="0"/>
              <a:t>Morris parte de la concepción triádica del signo</a:t>
            </a:r>
          </a:p>
          <a:p>
            <a:r>
              <a:rPr lang="es-AR" dirty="0"/>
              <a:t>A partir de las relaciones entre las partes del signo, establece que se pueden entablar tres tipos de relaciones y, con ello, tres campos de estudio:</a:t>
            </a:r>
          </a:p>
          <a:p>
            <a:pPr marL="118872" indent="0">
              <a:buNone/>
            </a:pPr>
            <a:endParaRPr lang="es-AR" dirty="0">
              <a:latin typeface="Baskerville Old Face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s-AR" b="1" dirty="0"/>
              <a:t>Relación sintáctica</a:t>
            </a:r>
            <a:r>
              <a:rPr lang="es-AR" dirty="0"/>
              <a:t>: entre un signo y otro signo</a:t>
            </a:r>
          </a:p>
          <a:p>
            <a:pPr marL="118872" indent="0">
              <a:buNone/>
            </a:pPr>
            <a:r>
              <a:rPr lang="es-AR" dirty="0">
                <a:solidFill>
                  <a:srgbClr val="FF0000"/>
                </a:solidFill>
              </a:rPr>
              <a:t>                                              </a:t>
            </a:r>
            <a:r>
              <a:rPr lang="es-AR" b="1" dirty="0">
                <a:solidFill>
                  <a:srgbClr val="FF0000"/>
                </a:solidFill>
              </a:rPr>
              <a:t>SINTAXIS</a:t>
            </a:r>
          </a:p>
          <a:p>
            <a:pPr>
              <a:buFont typeface="Wingdings" pitchFamily="2" charset="2"/>
              <a:buChar char="v"/>
            </a:pPr>
            <a:r>
              <a:rPr lang="es-AR" b="1" dirty="0"/>
              <a:t>Relación semántica</a:t>
            </a:r>
            <a:r>
              <a:rPr lang="es-AR" dirty="0"/>
              <a:t>: entre un signo y su significado</a:t>
            </a:r>
          </a:p>
          <a:p>
            <a:pPr marL="2048256" lvl="8" indent="0">
              <a:buNone/>
            </a:pPr>
            <a:r>
              <a:rPr lang="es-AR" dirty="0"/>
              <a:t>                                       </a:t>
            </a:r>
            <a:r>
              <a:rPr lang="es-AR" sz="3200" b="1" dirty="0">
                <a:solidFill>
                  <a:srgbClr val="FF0000"/>
                </a:solidFill>
              </a:rPr>
              <a:t>SEMÁNTICA</a:t>
            </a:r>
          </a:p>
          <a:p>
            <a:pPr>
              <a:buFont typeface="Wingdings" pitchFamily="2" charset="2"/>
              <a:buChar char="v"/>
            </a:pPr>
            <a:r>
              <a:rPr lang="es-AR" b="1" dirty="0"/>
              <a:t>Relación pragmática: </a:t>
            </a:r>
            <a:r>
              <a:rPr lang="es-AR" dirty="0"/>
              <a:t>entre un signo y su usuario </a:t>
            </a:r>
          </a:p>
          <a:p>
            <a:pPr marL="118872" indent="0">
              <a:buNone/>
            </a:pPr>
            <a:r>
              <a:rPr lang="es-AR" b="1" dirty="0"/>
              <a:t>                                             </a:t>
            </a:r>
            <a:r>
              <a:rPr lang="es-AR" b="1" dirty="0">
                <a:solidFill>
                  <a:srgbClr val="FF0000"/>
                </a:solidFill>
              </a:rPr>
              <a:t>PRAGMÁTICA</a:t>
            </a:r>
            <a:endParaRPr lang="es-AR" b="1" dirty="0"/>
          </a:p>
          <a:p>
            <a:pPr>
              <a:buFont typeface="Wingdings" pitchFamily="2" charset="2"/>
              <a:buChar char="v"/>
            </a:pPr>
            <a:endParaRPr lang="es-AR" b="1" dirty="0"/>
          </a:p>
          <a:p>
            <a:pPr>
              <a:buFont typeface="Wingdings" pitchFamily="2" charset="2"/>
              <a:buChar char="v"/>
            </a:pPr>
            <a:endParaRPr lang="es-AR" b="1" dirty="0"/>
          </a:p>
        </p:txBody>
      </p:sp>
      <p:sp>
        <p:nvSpPr>
          <p:cNvPr id="4" name="3 Flecha derecha"/>
          <p:cNvSpPr/>
          <p:nvPr/>
        </p:nvSpPr>
        <p:spPr>
          <a:xfrm>
            <a:off x="2298303" y="1124744"/>
            <a:ext cx="381192" cy="12115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454" y="2492896"/>
            <a:ext cx="1072614" cy="13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03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A96B12-E6A4-4DDA-93C4-09BFD291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Mecanismos inferenciales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1101F8B-342E-426F-9626-FC8E88CD4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Acto de habla (Austin)</a:t>
            </a:r>
          </a:p>
          <a:p>
            <a:r>
              <a:rPr lang="es-AR" dirty="0"/>
              <a:t>Acto de habla indirectos (Searle)</a:t>
            </a:r>
          </a:p>
          <a:p>
            <a:r>
              <a:rPr lang="es-AR" dirty="0"/>
              <a:t>Implicaturas (Grice)</a:t>
            </a:r>
          </a:p>
          <a:p>
            <a:r>
              <a:rPr lang="es-AR" dirty="0"/>
              <a:t>Presupuestos (Grice)</a:t>
            </a:r>
          </a:p>
          <a:p>
            <a:r>
              <a:rPr lang="es-AR" dirty="0"/>
              <a:t>Metáfora</a:t>
            </a:r>
          </a:p>
          <a:p>
            <a:r>
              <a:rPr lang="es-AR" dirty="0"/>
              <a:t>Ironía</a:t>
            </a:r>
          </a:p>
          <a:p>
            <a:r>
              <a:rPr lang="es-AR" dirty="0"/>
              <a:t>Mentira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94368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r>
              <a:rPr lang="es-AR" dirty="0">
                <a:solidFill>
                  <a:srgbClr val="FFCC00"/>
                </a:solidFill>
              </a:rPr>
              <a:t>Algunos ejemplos</a:t>
            </a:r>
          </a:p>
        </p:txBody>
      </p:sp>
      <p:sp>
        <p:nvSpPr>
          <p:cNvPr id="4" name="3 Flecha derecha"/>
          <p:cNvSpPr/>
          <p:nvPr/>
        </p:nvSpPr>
        <p:spPr>
          <a:xfrm>
            <a:off x="467544" y="2155714"/>
            <a:ext cx="504056" cy="121158"/>
          </a:xfrm>
          <a:prstGeom prst="rightArrow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marL="118872" indent="0">
              <a:buClr>
                <a:srgbClr val="00B050"/>
              </a:buClr>
              <a:buNone/>
            </a:pPr>
            <a:r>
              <a:rPr lang="es-AR" sz="2600" b="0" i="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Era linda, pero buena gente</a:t>
            </a:r>
            <a:r>
              <a:rPr lang="es-AR" sz="2600" b="0" i="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118872" indent="0">
              <a:buClr>
                <a:srgbClr val="00B050"/>
              </a:buClr>
              <a:buNone/>
            </a:pPr>
            <a:endParaRPr lang="es-AR" sz="2600" b="0" i="0" dirty="0" smtClean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r>
              <a:rPr lang="es-ES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 espero mañana en el lugar de siempre.</a:t>
            </a: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endParaRPr lang="es-AR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A: ¿Toman café?</a:t>
            </a: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b="0" i="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   B: Quiero estar dormida dentro una hora.</a:t>
            </a: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C: Nunca tomo estimulantes.</a:t>
            </a:r>
          </a:p>
          <a:p>
            <a:pPr marL="118872" indent="0">
              <a:buClr>
                <a:srgbClr val="00B050"/>
              </a:buClr>
              <a:buNone/>
            </a:pPr>
            <a:endParaRPr lang="es-AR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b="0" i="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Lo vieron a Juan con </a:t>
            </a:r>
            <a:r>
              <a:rPr lang="es-AR" sz="2600" b="0" i="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una mujer.</a:t>
            </a: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33222" indent="-514350">
              <a:buClr>
                <a:srgbClr val="00B050"/>
              </a:buClr>
              <a:buFont typeface="+mj-lt"/>
              <a:buAutoNum type="arabicPeriod" startAt="3"/>
            </a:pP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A:¿Vamos a la noche al cine?</a:t>
            </a: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b="0" i="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   B: Mañana tengo examen.</a:t>
            </a:r>
          </a:p>
          <a:p>
            <a:pPr marL="118872" indent="0">
              <a:buClr>
                <a:srgbClr val="00B050"/>
              </a:buClr>
              <a:buNone/>
            </a:pP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Hasta Rita aprobó esa prueba.</a:t>
            </a:r>
          </a:p>
          <a:p>
            <a:pPr marL="633222" indent="-514350">
              <a:buClr>
                <a:srgbClr val="00B050"/>
              </a:buClr>
              <a:buFont typeface="+mj-lt"/>
              <a:buAutoNum type="arabicPeriod" startAt="5"/>
            </a:pPr>
            <a:endParaRPr lang="es-AR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r>
              <a:rPr lang="es-AR" sz="2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s-AR" sz="26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Maaa</a:t>
            </a:r>
            <a:r>
              <a:rPr lang="es-AR" sz="2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quiero la </a:t>
            </a:r>
            <a:r>
              <a:rPr lang="es-AR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leche</a:t>
            </a:r>
          </a:p>
          <a:p>
            <a:pPr marL="118872" indent="0">
              <a:buClr>
                <a:srgbClr val="00B050"/>
              </a:buClr>
              <a:buNone/>
            </a:pPr>
            <a:endParaRPr lang="es-ES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endParaRPr lang="es-AR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18872" indent="0">
              <a:buClr>
                <a:srgbClr val="00B050"/>
              </a:buClr>
              <a:buNone/>
            </a:pPr>
            <a:endParaRPr lang="es-AR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633222" indent="-514350">
              <a:buClr>
                <a:srgbClr val="00B050"/>
              </a:buClr>
              <a:buFont typeface="+mj-lt"/>
              <a:buAutoNum type="arabicPeriod" startAt="5"/>
            </a:pPr>
            <a:endParaRPr lang="es-AR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633222" indent="-514350">
              <a:buClr>
                <a:srgbClr val="00B050"/>
              </a:buClr>
              <a:buFont typeface="+mj-lt"/>
              <a:buAutoNum type="arabicPeriod" startAt="5"/>
            </a:pP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B050"/>
              </a:buClr>
            </a:pP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B050"/>
              </a:buClr>
            </a:pP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v"/>
            </a:pP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18872" indent="0">
              <a:buNone/>
            </a:pPr>
            <a:endParaRPr lang="es-AR" sz="2600" b="0" i="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18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32769" cy="74987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(i)¿Cómo es posible que lo que decimos y lo que queremos decir puedan no coincidir?</a:t>
            </a:r>
          </a:p>
          <a:p>
            <a:r>
              <a:rPr lang="es-ES" dirty="0" smtClean="0"/>
              <a:t>(ii)¿Cómo es posible que a pesar de todo nos sigamos entendiendo?</a:t>
            </a:r>
          </a:p>
          <a:p>
            <a:r>
              <a:rPr lang="es-ES" dirty="0" smtClean="0"/>
              <a:t>(iii)¿Qué parte de lo que entendemos depende del significado de las palabras que usamos?</a:t>
            </a:r>
          </a:p>
          <a:p>
            <a:r>
              <a:rPr lang="es-ES" dirty="0" smtClean="0"/>
              <a:t>(iv) ¿Qué parte depende de otra cosa?</a:t>
            </a:r>
          </a:p>
          <a:p>
            <a:r>
              <a:rPr lang="es-ES" dirty="0" smtClean="0"/>
              <a:t>(v) ¿De qué otra cosa?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29570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9743" y="0"/>
            <a:ext cx="9163743" cy="1268760"/>
          </a:xfrm>
        </p:spPr>
        <p:txBody>
          <a:bodyPr numCol="1">
            <a:noAutofit/>
          </a:bodyPr>
          <a:lstStyle/>
          <a:p>
            <a:r>
              <a:rPr lang="es-AR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AR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s-AR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AR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s-AR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AR" sz="1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s-AR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M. V. </a:t>
            </a:r>
            <a:r>
              <a:rPr lang="es-AR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Escandell</a:t>
            </a:r>
            <a:r>
              <a:rPr lang="es-AR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Vidal (1996) </a:t>
            </a:r>
            <a:r>
              <a:rPr lang="es-AR" sz="1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Introducción a la pragmática</a:t>
            </a:r>
            <a:r>
              <a:rPr lang="es-AR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Madrid: Ariel</a:t>
            </a:r>
            <a:r>
              <a:rPr lang="es-AR" sz="2800" dirty="0">
                <a:solidFill>
                  <a:schemeClr val="bg1"/>
                </a:solidFill>
              </a:rPr>
              <a:t>.</a:t>
            </a:r>
            <a:r>
              <a:rPr lang="es-AR" sz="2800" dirty="0">
                <a:solidFill>
                  <a:srgbClr val="FFFF00"/>
                </a:solidFill>
              </a:rPr>
              <a:t/>
            </a:r>
            <a:br>
              <a:rPr lang="es-AR" sz="2800" dirty="0">
                <a:solidFill>
                  <a:srgbClr val="FFFF00"/>
                </a:solidFill>
              </a:rPr>
            </a:br>
            <a:r>
              <a:rPr lang="es-A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Conceptos básicos de pragmática: componentes</a:t>
            </a:r>
            <a:r>
              <a:rPr lang="es-AR" sz="2800" dirty="0">
                <a:solidFill>
                  <a:srgbClr val="FFFF00"/>
                </a:solidFill>
              </a:rPr>
              <a:t>															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0" y="1268760"/>
            <a:ext cx="4572000" cy="64807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AR" sz="2400" cap="none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Componentes materiales</a:t>
            </a:r>
            <a:endParaRPr lang="es-AR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0" y="1844824"/>
            <a:ext cx="4572000" cy="5013176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numCol="1">
            <a:normAutofit/>
          </a:bodyPr>
          <a:lstStyle/>
          <a:p>
            <a:pPr marL="118872" indent="0">
              <a:buNone/>
            </a:pPr>
            <a:r>
              <a:rPr lang="es-AR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s-AR" b="1" dirty="0">
                <a:latin typeface="Arial" pitchFamily="34" charset="0"/>
                <a:cs typeface="Arial" pitchFamily="34" charset="0"/>
              </a:rPr>
              <a:t>Emisor</a:t>
            </a:r>
          </a:p>
          <a:p>
            <a:pPr>
              <a:buFont typeface="Wingdings" pitchFamily="2" charset="2"/>
              <a:buChar char="q"/>
            </a:pPr>
            <a:endParaRPr lang="es-AR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AR" b="1" dirty="0">
                <a:latin typeface="Arial" pitchFamily="34" charset="0"/>
                <a:cs typeface="Arial" pitchFamily="34" charset="0"/>
              </a:rPr>
              <a:t>Destinatario</a:t>
            </a:r>
          </a:p>
          <a:p>
            <a:pPr>
              <a:buFont typeface="Wingdings" pitchFamily="2" charset="2"/>
              <a:buChar char="q"/>
            </a:pPr>
            <a:endParaRPr lang="es-AR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AR" b="1" dirty="0">
                <a:latin typeface="Arial" pitchFamily="34" charset="0"/>
                <a:cs typeface="Arial" pitchFamily="34" charset="0"/>
              </a:rPr>
              <a:t>Enunciado</a:t>
            </a:r>
          </a:p>
          <a:p>
            <a:pPr>
              <a:buFont typeface="Wingdings" pitchFamily="2" charset="2"/>
              <a:buChar char="q"/>
            </a:pPr>
            <a:endParaRPr lang="es-AR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AR" b="1" dirty="0">
                <a:latin typeface="Arial" pitchFamily="34" charset="0"/>
                <a:cs typeface="Arial" pitchFamily="34" charset="0"/>
              </a:rPr>
              <a:t>Entorno</a:t>
            </a:r>
          </a:p>
          <a:p>
            <a:pPr>
              <a:buFont typeface="Wingdings" pitchFamily="2" charset="2"/>
              <a:buChar char="q"/>
            </a:pPr>
            <a:endParaRPr lang="es-AR" b="1" dirty="0">
              <a:latin typeface="Arial" pitchFamily="34" charset="0"/>
              <a:cs typeface="Arial" pitchFamily="34" charset="0"/>
            </a:endParaRPr>
          </a:p>
          <a:p>
            <a:endParaRPr lang="es-AR" b="1" dirty="0">
              <a:latin typeface="Arial" pitchFamily="34" charset="0"/>
              <a:cs typeface="Arial" pitchFamily="34" charset="0"/>
            </a:endParaRPr>
          </a:p>
          <a:p>
            <a:endParaRPr lang="es-AR" b="1" dirty="0">
              <a:latin typeface="Arial" pitchFamily="34" charset="0"/>
              <a:cs typeface="Arial" pitchFamily="34" charset="0"/>
            </a:endParaRPr>
          </a:p>
          <a:p>
            <a:endParaRPr lang="es-AR" b="1" dirty="0">
              <a:latin typeface="Arial" pitchFamily="34" charset="0"/>
              <a:cs typeface="Arial" pitchFamily="34" charset="0"/>
            </a:endParaRPr>
          </a:p>
          <a:p>
            <a:endParaRPr lang="es-AR" b="1" dirty="0">
              <a:latin typeface="Arial" pitchFamily="34" charset="0"/>
              <a:cs typeface="Arial" pitchFamily="34" charset="0"/>
            </a:endParaRPr>
          </a:p>
          <a:p>
            <a:endParaRPr lang="es-A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572000" y="1268760"/>
            <a:ext cx="4572000" cy="720079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18872" lvl="0">
              <a:buClr>
                <a:srgbClr val="3891A7"/>
              </a:buClr>
            </a:pPr>
            <a:r>
              <a:rPr lang="es-AR" sz="2400" cap="none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Componentes relacionales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572000" y="1844824"/>
            <a:ext cx="4571999" cy="5013176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3891A7"/>
              </a:buClr>
              <a:buFont typeface="Wingdings" pitchFamily="2" charset="2"/>
              <a:buChar char="q"/>
            </a:pPr>
            <a:endParaRPr lang="es-AR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3891A7"/>
              </a:buClr>
              <a:buFont typeface="Wingdings" pitchFamily="2" charset="2"/>
              <a:buChar char="q"/>
            </a:pPr>
            <a:r>
              <a:rPr lang="es-AR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Información pragmática</a:t>
            </a:r>
          </a:p>
          <a:p>
            <a:pPr lvl="0">
              <a:buClr>
                <a:srgbClr val="3891A7"/>
              </a:buClr>
              <a:buFont typeface="Wingdings" pitchFamily="2" charset="2"/>
              <a:buChar char="q"/>
            </a:pPr>
            <a:endParaRPr lang="es-AR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3891A7"/>
              </a:buClr>
              <a:buFont typeface="Wingdings" pitchFamily="2" charset="2"/>
              <a:buChar char="q"/>
            </a:pPr>
            <a:r>
              <a:rPr lang="es-AR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Intención</a:t>
            </a:r>
          </a:p>
          <a:p>
            <a:pPr lvl="0">
              <a:buClr>
                <a:srgbClr val="3891A7"/>
              </a:buClr>
              <a:buFont typeface="Wingdings" pitchFamily="2" charset="2"/>
              <a:buChar char="q"/>
            </a:pPr>
            <a:endParaRPr lang="es-AR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3891A7"/>
              </a:buClr>
              <a:buFont typeface="Wingdings" pitchFamily="2" charset="2"/>
              <a:buChar char="q"/>
            </a:pPr>
            <a:r>
              <a:rPr lang="es-AR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Relación social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864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40768"/>
            <a:ext cx="5760640" cy="32403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DD3CACD-4E50-0877-C6CE-924891BD1612}"/>
              </a:ext>
            </a:extLst>
          </p:cNvPr>
          <p:cNvSpPr txBox="1"/>
          <p:nvPr/>
        </p:nvSpPr>
        <p:spPr>
          <a:xfrm>
            <a:off x="238610" y="39851"/>
            <a:ext cx="850985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AR" sz="4500" b="1" i="0" u="none" strike="noStrike" kern="1200" cap="none" spc="0" normalizeH="0" baseline="0" noProof="0" dirty="0">
                <a:ln>
                  <a:noFill/>
                </a:ln>
                <a:solidFill>
                  <a:srgbClr val="3891A7">
                    <a:satMod val="150000"/>
                  </a:srgbClr>
                </a:solidFill>
                <a:effectLst/>
                <a:uLnTx/>
                <a:uFillTx/>
                <a:latin typeface="Corbel"/>
                <a:ea typeface="+mj-ea"/>
                <a:cs typeface="+mj-cs"/>
              </a:rPr>
              <a:t>Mecanismos inferenciales</a:t>
            </a:r>
            <a:endParaRPr lang="es-419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1B2F29D-6418-7809-A7BC-0B78D7B9F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411" y="1008022"/>
            <a:ext cx="3383360" cy="2586163"/>
          </a:xfrm>
          <a:prstGeom prst="rect">
            <a:avLst/>
          </a:prstGeom>
        </p:spPr>
      </p:pic>
      <p:pic>
        <p:nvPicPr>
          <p:cNvPr id="1026" name="Picture 2" descr="Patricia Bullrich lanzó a su candidato para gobernador en la ...">
            <a:extLst>
              <a:ext uri="{FF2B5EF4-FFF2-40B4-BE49-F238E27FC236}">
                <a16:creationId xmlns:a16="http://schemas.microsoft.com/office/drawing/2014/main" xmlns="" id="{76FC463D-FACB-8580-61FF-357D7B5EB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40" y="3594929"/>
            <a:ext cx="33833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 Endiablado (@EndiabladoEl) / Twitter">
            <a:extLst>
              <a:ext uri="{FF2B5EF4-FFF2-40B4-BE49-F238E27FC236}">
                <a16:creationId xmlns:a16="http://schemas.microsoft.com/office/drawing/2014/main" xmlns="" id="{EE66A6B6-669D-2E5A-DA09-EDF2D2F14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280" y="4592502"/>
            <a:ext cx="3024131" cy="214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mpaña Intendente Julio Garro – Los Raffo">
            <a:extLst>
              <a:ext uri="{FF2B5EF4-FFF2-40B4-BE49-F238E27FC236}">
                <a16:creationId xmlns:a16="http://schemas.microsoft.com/office/drawing/2014/main" xmlns="" id="{3EC26DD1-4F56-5443-F50D-07C510CF4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613" y="4592502"/>
            <a:ext cx="3230778" cy="222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48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0800000" flipV="1">
            <a:off x="0" y="-28575"/>
            <a:ext cx="9144000" cy="151335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AR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ANDES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juicio de asesinato por odio de género: crimen de Melody, </a:t>
            </a:r>
            <a:r>
              <a:rPr lang="es-AR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¿travesticidio o un caso de exceso de legítima defensa?</a:t>
            </a: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3587750" y="57007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900" b="0" i="0" u="none" strike="noStrike" cap="none" normalizeH="0" baseline="0">
                <a:ln>
                  <a:noFill/>
                </a:ln>
                <a:solidFill>
                  <a:srgbClr val="96969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27 de Abril de 2021</a:t>
            </a:r>
            <a:endParaRPr kumimoji="0" lang="es-A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1668260"/>
            <a:ext cx="914400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s-AR" sz="2400" b="1" i="1" dirty="0">
                <a:latin typeface="Arial" pitchFamily="34" charset="0"/>
                <a:cs typeface="Arial" pitchFamily="34" charset="0"/>
              </a:rPr>
              <a:t>CLARÍN</a:t>
            </a:r>
          </a:p>
          <a:p>
            <a:r>
              <a:rPr lang="es-419" sz="2400" b="1" dirty="0">
                <a:latin typeface="Arial" pitchFamily="34" charset="0"/>
                <a:cs typeface="Arial" pitchFamily="34" charset="0"/>
              </a:rPr>
              <a:t>La travesti asesinada por un policía: </a:t>
            </a:r>
            <a:r>
              <a:rPr lang="es-419" sz="24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gas pimienta, odio de género y una frase que lo delató</a:t>
            </a:r>
            <a:endParaRPr lang="es-AR" sz="2400" b="1" dirty="0">
              <a:solidFill>
                <a:schemeClr val="accent3"/>
              </a:solidFill>
              <a:highlight>
                <a:srgbClr val="00FF0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3752" y="3108619"/>
            <a:ext cx="9036496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419" sz="2400" b="1" i="1" dirty="0">
                <a:latin typeface="Arial" pitchFamily="34" charset="0"/>
                <a:cs typeface="Arial" pitchFamily="34" charset="0"/>
              </a:rPr>
              <a:t>Página 12</a:t>
            </a:r>
          </a:p>
          <a:p>
            <a:r>
              <a:rPr lang="es-419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Hay muchas como Melody Barrera</a:t>
            </a:r>
          </a:p>
          <a:p>
            <a:r>
              <a:rPr lang="es-419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Crímenes de odio: </a:t>
            </a:r>
            <a:r>
              <a:rPr lang="es-419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travesticidios</a:t>
            </a:r>
            <a:r>
              <a:rPr lang="es-419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419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transfemicidios</a:t>
            </a:r>
            <a:endParaRPr lang="es-A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0A6321C-8323-665E-0C0C-F92808F7A45B}"/>
              </a:ext>
            </a:extLst>
          </p:cNvPr>
          <p:cNvSpPr txBox="1"/>
          <p:nvPr/>
        </p:nvSpPr>
        <p:spPr>
          <a:xfrm>
            <a:off x="-17090" y="4797152"/>
            <a:ext cx="8958304" cy="15234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419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TIEMPO ARGENTINO</a:t>
            </a:r>
          </a:p>
          <a:p>
            <a:r>
              <a:rPr lang="es-419" sz="1050" dirty="0">
                <a:latin typeface="Arial" panose="020B0604020202020204" pitchFamily="34" charset="0"/>
                <a:cs typeface="Arial" panose="020B0604020202020204" pitchFamily="34" charset="0"/>
              </a:rPr>
              <a:t>GÉNEROS / JUSTICIA</a:t>
            </a:r>
          </a:p>
          <a:p>
            <a:r>
              <a:rPr lang="es-419" sz="1050" dirty="0">
                <a:latin typeface="Arial" panose="020B0604020202020204" pitchFamily="34" charset="0"/>
                <a:cs typeface="Arial" panose="020B0604020202020204" pitchFamily="34" charset="0"/>
              </a:rPr>
              <a:t>FIN DEL JUICIO</a:t>
            </a:r>
          </a:p>
          <a:p>
            <a:r>
              <a:rPr lang="es-419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Justicia para Melody:</a:t>
            </a:r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419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Jurado popular declaró culpable de </a:t>
            </a:r>
            <a:r>
              <a:rPr lang="es-419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transfemicidio</a:t>
            </a:r>
            <a:r>
              <a:rPr lang="es-419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ex policía,  condenado a perpetua</a:t>
            </a:r>
          </a:p>
        </p:txBody>
      </p:sp>
    </p:spTree>
    <p:extLst>
      <p:ext uri="{BB962C8B-B14F-4D97-AF65-F5344CB8AC3E}">
        <p14:creationId xmlns:p14="http://schemas.microsoft.com/office/powerpoint/2010/main" val="187301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618" y="44624"/>
            <a:ext cx="9108504" cy="983595"/>
          </a:xfrm>
        </p:spPr>
        <p:txBody>
          <a:bodyPr>
            <a:normAutofit fontScale="90000"/>
          </a:bodyPr>
          <a:lstStyle/>
          <a:p>
            <a:r>
              <a:rPr lang="es-AR" sz="3200" b="0" dirty="0">
                <a:solidFill>
                  <a:srgbClr val="F0AD00">
                    <a:satMod val="150000"/>
                  </a:srgbClr>
                </a:solidFill>
              </a:rPr>
              <a:t/>
            </a:r>
            <a:br>
              <a:rPr lang="es-AR" sz="3200" b="0" dirty="0">
                <a:solidFill>
                  <a:srgbClr val="F0AD00">
                    <a:satMod val="150000"/>
                  </a:srgbClr>
                </a:solidFill>
              </a:rPr>
            </a:br>
            <a:r>
              <a:rPr lang="es-AR" sz="3200" b="0" dirty="0">
                <a:solidFill>
                  <a:srgbClr val="F0AD00">
                    <a:satMod val="150000"/>
                  </a:srgbClr>
                </a:solidFill>
              </a:rPr>
              <a:t>J. L. Austin [1955] 1962</a:t>
            </a:r>
            <a:br>
              <a:rPr lang="es-AR" sz="3200" b="0" dirty="0">
                <a:solidFill>
                  <a:srgbClr val="F0AD00">
                    <a:satMod val="150000"/>
                  </a:srgbClr>
                </a:solidFill>
              </a:rPr>
            </a:br>
            <a:r>
              <a:rPr lang="es-AR" sz="3200" b="0" dirty="0">
                <a:solidFill>
                  <a:srgbClr val="F0AD00">
                    <a:satMod val="150000"/>
                  </a:srgbClr>
                </a:solidFill>
              </a:rPr>
              <a:t> </a:t>
            </a:r>
            <a:r>
              <a:rPr lang="es-AR" sz="3200" i="1" dirty="0" err="1">
                <a:solidFill>
                  <a:srgbClr val="F0AD00">
                    <a:satMod val="150000"/>
                  </a:srgbClr>
                </a:solidFill>
              </a:rPr>
              <a:t>How</a:t>
            </a:r>
            <a:r>
              <a:rPr lang="es-AR" sz="3200" i="1" dirty="0">
                <a:solidFill>
                  <a:srgbClr val="F0AD00">
                    <a:satMod val="150000"/>
                  </a:srgbClr>
                </a:solidFill>
              </a:rPr>
              <a:t> </a:t>
            </a:r>
            <a:r>
              <a:rPr lang="es-AR" sz="3200" i="1" dirty="0" err="1">
                <a:solidFill>
                  <a:srgbClr val="F0AD00">
                    <a:satMod val="150000"/>
                  </a:srgbClr>
                </a:solidFill>
              </a:rPr>
              <a:t>to</a:t>
            </a:r>
            <a:r>
              <a:rPr lang="es-AR" sz="3200" i="1" dirty="0">
                <a:solidFill>
                  <a:srgbClr val="F0AD00">
                    <a:satMod val="150000"/>
                  </a:srgbClr>
                </a:solidFill>
              </a:rPr>
              <a:t> do </a:t>
            </a:r>
            <a:r>
              <a:rPr lang="es-AR" sz="3200" i="1" dirty="0" err="1">
                <a:solidFill>
                  <a:srgbClr val="F0AD00">
                    <a:satMod val="150000"/>
                  </a:srgbClr>
                </a:solidFill>
              </a:rPr>
              <a:t>things</a:t>
            </a:r>
            <a:r>
              <a:rPr lang="es-AR" sz="3200" i="1" dirty="0">
                <a:solidFill>
                  <a:srgbClr val="F0AD00">
                    <a:satMod val="150000"/>
                  </a:srgbClr>
                </a:solidFill>
              </a:rPr>
              <a:t> </a:t>
            </a:r>
            <a:r>
              <a:rPr lang="es-AR" sz="3200" i="1" dirty="0" err="1">
                <a:solidFill>
                  <a:srgbClr val="F0AD00">
                    <a:satMod val="150000"/>
                  </a:srgbClr>
                </a:solidFill>
              </a:rPr>
              <a:t>with</a:t>
            </a:r>
            <a:r>
              <a:rPr lang="es-AR" sz="3200" i="1" dirty="0">
                <a:solidFill>
                  <a:srgbClr val="F0AD00">
                    <a:satMod val="150000"/>
                  </a:srgbClr>
                </a:solidFill>
              </a:rPr>
              <a:t> </a:t>
            </a:r>
            <a:r>
              <a:rPr lang="es-AR" sz="3200" i="1" dirty="0" err="1">
                <a:solidFill>
                  <a:srgbClr val="F0AD00">
                    <a:satMod val="150000"/>
                  </a:srgbClr>
                </a:solidFill>
              </a:rPr>
              <a:t>words</a:t>
            </a:r>
            <a:r>
              <a:rPr lang="es-AR" sz="3200" b="0" i="1" dirty="0">
                <a:solidFill>
                  <a:srgbClr val="F0AD00">
                    <a:satMod val="150000"/>
                  </a:srgbClr>
                </a:solidFill>
              </a:rPr>
              <a:t> </a:t>
            </a:r>
            <a:br>
              <a:rPr lang="es-AR" sz="3200" b="0" i="1" dirty="0">
                <a:solidFill>
                  <a:srgbClr val="F0AD00">
                    <a:satMod val="150000"/>
                  </a:srgbClr>
                </a:solidFill>
              </a:rPr>
            </a:br>
            <a:r>
              <a:rPr lang="es-AR" sz="3200" b="0" dirty="0">
                <a:solidFill>
                  <a:srgbClr val="F0AD00">
                    <a:satMod val="150000"/>
                  </a:srgbClr>
                </a:solidFill>
              </a:rPr>
              <a:t>(</a:t>
            </a:r>
            <a:r>
              <a:rPr lang="es-AR" sz="3200" i="1" dirty="0">
                <a:solidFill>
                  <a:srgbClr val="F0AD00">
                    <a:satMod val="150000"/>
                  </a:srgbClr>
                </a:solidFill>
              </a:rPr>
              <a:t>Cómo hacer cosas con palabras</a:t>
            </a:r>
            <a:r>
              <a:rPr lang="es-AR" sz="3200" b="0" dirty="0">
                <a:solidFill>
                  <a:srgbClr val="F0AD00">
                    <a:satMod val="150000"/>
                  </a:srgbClr>
                </a:solidFill>
              </a:rPr>
              <a:t>)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rgbClr val="FFCC00"/>
          </a:solidFill>
        </p:spPr>
        <p:txBody>
          <a:bodyPr>
            <a:normAutofit lnSpcReduction="10000"/>
          </a:bodyPr>
          <a:lstStyle/>
          <a:p>
            <a:pPr marL="118872" indent="0">
              <a:buNone/>
            </a:pPr>
            <a:r>
              <a:rPr lang="es-AR" sz="2800" b="1" dirty="0">
                <a:latin typeface="Arial Black" pitchFamily="34" charset="0"/>
              </a:rPr>
              <a:t>El lenguaje no es siempre de carácter descriptivo, también puede ser utilizado para </a:t>
            </a:r>
            <a:r>
              <a:rPr lang="es-AR" sz="2800" b="1" i="1" dirty="0">
                <a:latin typeface="Arial Black" pitchFamily="34" charset="0"/>
              </a:rPr>
              <a:t>hacer </a:t>
            </a:r>
            <a:r>
              <a:rPr lang="es-AR" sz="2800" b="1" dirty="0">
                <a:latin typeface="Arial Black" pitchFamily="34" charset="0"/>
              </a:rPr>
              <a:t>cosas </a:t>
            </a:r>
          </a:p>
          <a:p>
            <a:pPr marL="118872" indent="0">
              <a:buNone/>
            </a:pPr>
            <a:endParaRPr lang="es-AR" b="1" dirty="0">
              <a:ln>
                <a:solidFill>
                  <a:srgbClr val="7030A0"/>
                </a:solidFill>
              </a:ln>
              <a:latin typeface="Arial Black" pitchFamily="34" charset="0"/>
            </a:endParaRPr>
          </a:p>
          <a:p>
            <a:r>
              <a:rPr lang="es-AR" b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Enunciados </a:t>
            </a:r>
            <a:r>
              <a:rPr lang="es-AR" b="1" i="1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declarativos</a:t>
            </a:r>
            <a:r>
              <a:rPr lang="es-AR" b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 </a:t>
            </a:r>
            <a:r>
              <a:rPr lang="es-AR" b="1" i="1" dirty="0" err="1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constatativos</a:t>
            </a:r>
            <a:r>
              <a:rPr lang="es-AR" b="1" i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AR" b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(verdaderos o falsos)</a:t>
            </a:r>
            <a:endParaRPr lang="es-AR" b="1" i="1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18872" marR="0" indent="0">
              <a:buNone/>
            </a:pPr>
            <a:r>
              <a:rPr lang="es-AR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Ej.: Hoy es lunes / La tierra es redonda</a:t>
            </a:r>
          </a:p>
          <a:p>
            <a:pPr marL="118872" marR="0" indent="0">
              <a:buNone/>
            </a:pPr>
            <a:endParaRPr lang="es-AR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R="0"/>
            <a:r>
              <a:rPr lang="es-AR" b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Enunciados </a:t>
            </a:r>
            <a:r>
              <a:rPr lang="es-AR" b="1" dirty="0" err="1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performativos</a:t>
            </a:r>
            <a:endParaRPr lang="es-AR" b="1" dirty="0">
              <a:solidFill>
                <a:srgbClr val="00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18872" marR="0" indent="0">
              <a:buNone/>
            </a:pPr>
            <a:r>
              <a:rPr lang="es-AR" b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(afortunados/desafortunados)</a:t>
            </a:r>
            <a:endParaRPr lang="es-AR" b="1" dirty="0">
              <a:solidFill>
                <a:srgbClr val="FFC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18872" indent="0">
              <a:buNone/>
            </a:pPr>
            <a:r>
              <a:rPr lang="es-A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Ej</a:t>
            </a:r>
            <a:r>
              <a:rPr lang="es-AR" dirty="0">
                <a:latin typeface="Verdana" pitchFamily="34" charset="0"/>
                <a:ea typeface="Verdana" pitchFamily="34" charset="0"/>
                <a:cs typeface="Verdana" pitchFamily="34" charset="0"/>
              </a:rPr>
              <a:t>: Te prometo que no volverá a pasar</a:t>
            </a:r>
          </a:p>
          <a:p>
            <a:pPr marL="118872" indent="0">
              <a:buNone/>
            </a:pPr>
            <a:r>
              <a:rPr lang="es-AR" dirty="0">
                <a:latin typeface="Verdana" pitchFamily="34" charset="0"/>
                <a:ea typeface="Verdana" pitchFamily="34" charset="0"/>
                <a:cs typeface="Verdana" pitchFamily="34" charset="0"/>
              </a:rPr>
              <a:t>	Ojalá mañana no venga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171377" cy="131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10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260648"/>
            <a:ext cx="9145016" cy="864096"/>
          </a:xfrm>
        </p:spPr>
        <p:txBody>
          <a:bodyPr/>
          <a:lstStyle/>
          <a:p>
            <a:r>
              <a:rPr lang="es-AR" b="0" dirty="0">
                <a:solidFill>
                  <a:schemeClr val="bg1"/>
                </a:solidFill>
              </a:rPr>
              <a:t>ACTOS DE HABLA</a:t>
            </a: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045091"/>
              </p:ext>
            </p:extLst>
          </p:nvPr>
        </p:nvGraphicFramePr>
        <p:xfrm>
          <a:off x="0" y="1484784"/>
          <a:ext cx="9144000" cy="5373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685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Ejemplos de actos de habla con fuerza </a:t>
            </a:r>
            <a:r>
              <a:rPr lang="es-AR" dirty="0" err="1"/>
              <a:t>ilocutiva</a:t>
            </a:r>
            <a:r>
              <a:rPr lang="es-AR" dirty="0"/>
              <a:t>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AR" dirty="0"/>
              <a:t> </a:t>
            </a:r>
          </a:p>
          <a:p>
            <a:pPr marL="457200" indent="-457200">
              <a:lnSpc>
                <a:spcPct val="120000"/>
              </a:lnSpc>
            </a:pPr>
            <a:r>
              <a:rPr lang="es-AR" b="1" dirty="0"/>
              <a:t>¿Tiene hora? </a:t>
            </a:r>
            <a:r>
              <a:rPr lang="es-AR" dirty="0"/>
              <a:t>(realizamos una </a:t>
            </a:r>
            <a:r>
              <a:rPr lang="es-AR" b="1" i="1" dirty="0"/>
              <a:t>petición</a:t>
            </a:r>
            <a:r>
              <a:rPr lang="es-AR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endParaRPr lang="es-AR" dirty="0"/>
          </a:p>
          <a:p>
            <a:pPr marL="457200" indent="-457200">
              <a:lnSpc>
                <a:spcPct val="120000"/>
              </a:lnSpc>
            </a:pPr>
            <a:r>
              <a:rPr lang="es-AR" b="1" dirty="0"/>
              <a:t>¿Siempre eres tan antipático con la gente?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AR" dirty="0"/>
              <a:t>(realizamos un </a:t>
            </a:r>
            <a:r>
              <a:rPr lang="es-AR" b="1" i="1" dirty="0"/>
              <a:t>reproche</a:t>
            </a:r>
            <a:r>
              <a:rPr lang="es-AR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AR" dirty="0"/>
              <a:t> </a:t>
            </a:r>
          </a:p>
          <a:p>
            <a:pPr marL="457200" indent="-457200">
              <a:lnSpc>
                <a:spcPct val="120000"/>
              </a:lnSpc>
            </a:pPr>
            <a:r>
              <a:rPr lang="es-AR" b="1" dirty="0"/>
              <a:t>¿Cuántos años tenés? </a:t>
            </a:r>
            <a:r>
              <a:rPr lang="es-AR" dirty="0"/>
              <a:t>(realizamos una </a:t>
            </a:r>
            <a:r>
              <a:rPr lang="es-AR" b="1" i="1" dirty="0"/>
              <a:t>pregunta</a:t>
            </a:r>
            <a:r>
              <a:rPr lang="es-AR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AR" dirty="0"/>
              <a:t> </a:t>
            </a:r>
          </a:p>
          <a:p>
            <a:pPr marL="457200" indent="-457200">
              <a:lnSpc>
                <a:spcPct val="120000"/>
              </a:lnSpc>
            </a:pPr>
            <a:r>
              <a:rPr lang="es-AR" dirty="0"/>
              <a:t> </a:t>
            </a:r>
            <a:r>
              <a:rPr lang="es-AR" b="1" dirty="0"/>
              <a:t>¿Cómo te tengo que decir que te calles? </a:t>
            </a:r>
            <a:endParaRPr lang="es-AR" dirty="0"/>
          </a:p>
          <a:p>
            <a:pPr marL="0" indent="0">
              <a:lnSpc>
                <a:spcPct val="120000"/>
              </a:lnSpc>
              <a:buNone/>
            </a:pPr>
            <a:r>
              <a:rPr lang="es-AR" dirty="0"/>
              <a:t>(realizamos una </a:t>
            </a:r>
            <a:r>
              <a:rPr lang="es-AR" b="1" i="1" dirty="0"/>
              <a:t>orden</a:t>
            </a:r>
            <a:r>
              <a:rPr lang="es-AR" dirty="0"/>
              <a:t>) </a:t>
            </a:r>
          </a:p>
          <a:p>
            <a:pPr marL="0" indent="0">
              <a:lnSpc>
                <a:spcPct val="120000"/>
              </a:lnSpc>
              <a:buNone/>
            </a:pPr>
            <a:endParaRPr lang="es-AR" dirty="0"/>
          </a:p>
          <a:p>
            <a:pPr marL="457200" indent="-457200">
              <a:lnSpc>
                <a:spcPct val="120000"/>
              </a:lnSpc>
            </a:pPr>
            <a:r>
              <a:rPr lang="es-AR" b="1" dirty="0"/>
              <a:t> ¿Qué más se puede pedir? </a:t>
            </a:r>
            <a:r>
              <a:rPr lang="es-AR" dirty="0"/>
              <a:t>(realizamos una </a:t>
            </a:r>
            <a:r>
              <a:rPr lang="es-AR" b="1" dirty="0"/>
              <a:t>afirmación</a:t>
            </a:r>
            <a:r>
              <a:rPr lang="es-AR" dirty="0"/>
              <a:t>: “No se puede pedir más”)</a:t>
            </a:r>
          </a:p>
          <a:p>
            <a:pPr marL="0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95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/>
          </a:bodyPr>
          <a:lstStyle/>
          <a:p>
            <a:r>
              <a:rPr lang="es-AR" sz="4000" dirty="0"/>
              <a:t>J. </a:t>
            </a:r>
            <a:r>
              <a:rPr lang="es-AR" sz="4000" dirty="0" err="1"/>
              <a:t>Searle</a:t>
            </a:r>
            <a:r>
              <a:rPr lang="es-AR" sz="4000" dirty="0"/>
              <a:t> (1969) </a:t>
            </a:r>
            <a:r>
              <a:rPr lang="es-AR" sz="4000" i="1" dirty="0" err="1"/>
              <a:t>Speech</a:t>
            </a:r>
            <a:r>
              <a:rPr lang="es-AR" sz="4000" i="1" dirty="0"/>
              <a:t> </a:t>
            </a:r>
            <a:r>
              <a:rPr lang="es-AR" sz="4000" i="1" dirty="0" err="1"/>
              <a:t>Acts</a:t>
            </a:r>
            <a:r>
              <a:rPr lang="es-AR" sz="4000" dirty="0"/>
              <a:t/>
            </a:r>
            <a:br>
              <a:rPr lang="es-AR" sz="4000" dirty="0"/>
            </a:br>
            <a:r>
              <a:rPr lang="es-AR" sz="4000" dirty="0"/>
              <a:t>(</a:t>
            </a:r>
            <a:r>
              <a:rPr lang="es-AR" sz="4000" i="1" dirty="0"/>
              <a:t>Actos de habla</a:t>
            </a:r>
            <a:r>
              <a:rPr lang="es-AR" sz="4000" dirty="0"/>
              <a:t>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567" y="1422882"/>
            <a:ext cx="9144000" cy="54452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/>
            <a:r>
              <a:rPr lang="es-AR" b="1" dirty="0">
                <a:solidFill>
                  <a:schemeClr val="accent6">
                    <a:lumMod val="75000"/>
                  </a:schemeClr>
                </a:solidFill>
              </a:rPr>
              <a:t>Hablar una lengua es un tipo de conducta que responde a una serie de normas y reglas –conscientes o no- y a una serie de actitudes</a:t>
            </a:r>
          </a:p>
          <a:p>
            <a:pPr marL="0"/>
            <a:endParaRPr lang="es-AR" dirty="0"/>
          </a:p>
          <a:p>
            <a:pPr marL="0"/>
            <a:r>
              <a:rPr lang="es-AR" b="1" dirty="0">
                <a:solidFill>
                  <a:schemeClr val="accent6">
                    <a:lumMod val="75000"/>
                  </a:schemeClr>
                </a:solidFill>
              </a:rPr>
              <a:t>Acto de habla</a:t>
            </a:r>
            <a:r>
              <a:rPr lang="es-AR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s-AR" b="1" dirty="0">
                <a:solidFill>
                  <a:schemeClr val="accent6">
                    <a:lumMod val="75000"/>
                  </a:schemeClr>
                </a:solidFill>
              </a:rPr>
              <a:t>unidad mínima de comunicación lingüística </a:t>
            </a:r>
          </a:p>
          <a:p>
            <a:pPr marL="0"/>
            <a:endParaRPr lang="es-AR" dirty="0"/>
          </a:p>
          <a:p>
            <a:pPr marL="0"/>
            <a:r>
              <a:rPr lang="es-AR" b="1" dirty="0">
                <a:solidFill>
                  <a:schemeClr val="accent6">
                    <a:lumMod val="75000"/>
                  </a:schemeClr>
                </a:solidFill>
              </a:rPr>
              <a:t>Los actos de habla se realizan de acuerdo con una serie de reglas: </a:t>
            </a:r>
            <a:r>
              <a:rPr lang="es-AR" b="1" dirty="0">
                <a:solidFill>
                  <a:schemeClr val="tx1"/>
                </a:solidFill>
              </a:rPr>
              <a:t>condiciones preparatorias</a:t>
            </a:r>
            <a:r>
              <a:rPr lang="es-AR" b="1" dirty="0">
                <a:solidFill>
                  <a:schemeClr val="accent6">
                    <a:lumMod val="75000"/>
                  </a:schemeClr>
                </a:solidFill>
              </a:rPr>
              <a:t> y </a:t>
            </a:r>
            <a:r>
              <a:rPr lang="es-AR" b="1" dirty="0">
                <a:solidFill>
                  <a:schemeClr val="tx1"/>
                </a:solidFill>
              </a:rPr>
              <a:t>condiciones de sinceridad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810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04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rmAutofit/>
          </a:bodyPr>
          <a:lstStyle/>
          <a:p>
            <a:r>
              <a:rPr lang="es-AR" dirty="0"/>
              <a:t>Los actos de habla se pueden considerar: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08504" cy="54452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118872" indent="0">
              <a:buNone/>
            </a:pPr>
            <a:r>
              <a:rPr lang="es-AR" b="1" dirty="0"/>
              <a:t>Asertivos:</a:t>
            </a:r>
            <a:r>
              <a:rPr lang="es-AR" dirty="0"/>
              <a:t> nos dicen cómo son las cosas</a:t>
            </a:r>
          </a:p>
          <a:p>
            <a:pPr marL="118872" indent="0">
              <a:buNone/>
            </a:pPr>
            <a:r>
              <a:rPr lang="es-AR" dirty="0"/>
              <a:t> “Carmen viene mañana”</a:t>
            </a:r>
          </a:p>
          <a:p>
            <a:pPr marL="118872" indent="0">
              <a:buNone/>
            </a:pPr>
            <a:endParaRPr lang="es-AR" dirty="0"/>
          </a:p>
          <a:p>
            <a:pPr marL="118872" indent="0">
              <a:buNone/>
            </a:pPr>
            <a:r>
              <a:rPr lang="es-AR" b="1" dirty="0"/>
              <a:t>Directivos: </a:t>
            </a:r>
            <a:r>
              <a:rPr lang="es-AR" dirty="0"/>
              <a:t>nos dan órdenes </a:t>
            </a:r>
          </a:p>
          <a:p>
            <a:pPr marL="118872" indent="0">
              <a:buNone/>
            </a:pPr>
            <a:r>
              <a:rPr lang="es-AR" dirty="0"/>
              <a:t>“No olvides escribir un correo electrónico a Luis antes de irte” </a:t>
            </a:r>
          </a:p>
          <a:p>
            <a:pPr marL="118872" indent="0">
              <a:buNone/>
            </a:pPr>
            <a:endParaRPr lang="es-AR" dirty="0"/>
          </a:p>
          <a:p>
            <a:pPr marL="118872" indent="0">
              <a:buNone/>
            </a:pPr>
            <a:r>
              <a:rPr lang="es-AR" b="1" dirty="0" err="1"/>
              <a:t>Compromisivos</a:t>
            </a:r>
            <a:r>
              <a:rPr lang="es-AR" b="1" dirty="0"/>
              <a:t>:</a:t>
            </a:r>
            <a:r>
              <a:rPr lang="es-AR" dirty="0"/>
              <a:t> nos comprometen a hacer algo</a:t>
            </a:r>
          </a:p>
          <a:p>
            <a:pPr marL="118872" indent="0">
              <a:buNone/>
            </a:pPr>
            <a:r>
              <a:rPr lang="es-AR" dirty="0"/>
              <a:t>“Te prometo que ya no tendrás que recordármelo más veces”</a:t>
            </a:r>
          </a:p>
          <a:p>
            <a:pPr marL="118872" indent="0">
              <a:buNone/>
            </a:pPr>
            <a:r>
              <a:rPr lang="es-AR" dirty="0"/>
              <a:t> </a:t>
            </a:r>
          </a:p>
          <a:p>
            <a:pPr marL="118872" indent="0">
              <a:buNone/>
            </a:pPr>
            <a:r>
              <a:rPr lang="es-AR" b="1" dirty="0"/>
              <a:t>Expresivos:</a:t>
            </a:r>
            <a:r>
              <a:rPr lang="es-AR" dirty="0"/>
              <a:t> expresan sentimientos y actitudes </a:t>
            </a:r>
          </a:p>
          <a:p>
            <a:pPr marL="118872" indent="0">
              <a:buNone/>
            </a:pPr>
            <a:r>
              <a:rPr lang="es-AR" dirty="0"/>
              <a:t>“Ay </a:t>
            </a:r>
            <a:r>
              <a:rPr lang="es-AR" dirty="0" err="1"/>
              <a:t>ay</a:t>
            </a:r>
            <a:r>
              <a:rPr lang="es-AR" dirty="0"/>
              <a:t> ay…” </a:t>
            </a:r>
          </a:p>
          <a:p>
            <a:pPr marL="118872" indent="0">
              <a:buNone/>
            </a:pPr>
            <a:endParaRPr lang="es-AR" dirty="0"/>
          </a:p>
          <a:p>
            <a:pPr marL="118872" indent="0">
              <a:buNone/>
            </a:pPr>
            <a:r>
              <a:rPr lang="es-AR" b="1" dirty="0"/>
              <a:t>Declarativos: </a:t>
            </a:r>
            <a:r>
              <a:rPr lang="es-AR" dirty="0"/>
              <a:t>son aquellos cuyas palabras producen cambios</a:t>
            </a:r>
          </a:p>
          <a:p>
            <a:pPr marL="118872" indent="0">
              <a:buNone/>
            </a:pPr>
            <a:r>
              <a:rPr lang="es-AR" dirty="0"/>
              <a:t>“Yo te absuelvo de tus pecados” </a:t>
            </a:r>
          </a:p>
        </p:txBody>
      </p:sp>
    </p:spTree>
    <p:extLst>
      <p:ext uri="{BB962C8B-B14F-4D97-AF65-F5344CB8AC3E}">
        <p14:creationId xmlns:p14="http://schemas.microsoft.com/office/powerpoint/2010/main" val="371639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AR" sz="3600" dirty="0">
                <a:solidFill>
                  <a:schemeClr val="tx1"/>
                </a:solidFill>
              </a:rPr>
              <a:t>Dos ejemplos de actos verbales múltiples </a:t>
            </a:r>
            <a:r>
              <a:rPr lang="es-AR" sz="3200" dirty="0">
                <a:solidFill>
                  <a:schemeClr val="tx1"/>
                </a:solidFill>
              </a:rPr>
              <a:t>(interrogativo explícito y exhortativo implícito):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7"/>
          </a:xfrm>
          <a:ln w="571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Clr>
                <a:srgbClr val="0000FF"/>
              </a:buClr>
            </a:pPr>
            <a:r>
              <a:rPr lang="es-AR" b="1" dirty="0">
                <a:solidFill>
                  <a:schemeClr val="tx1"/>
                </a:solidFill>
              </a:rPr>
              <a:t> ¿Podés hacer el favor de callarte un rato? </a:t>
            </a:r>
          </a:p>
          <a:p>
            <a:r>
              <a:rPr lang="es-AR" sz="2800" b="1" dirty="0">
                <a:solidFill>
                  <a:schemeClr val="tx1"/>
                </a:solidFill>
              </a:rPr>
              <a:t>- no se cumple la condición de sinceridad del acto interrogativo</a:t>
            </a:r>
          </a:p>
          <a:p>
            <a:pPr marL="118872" indent="0">
              <a:buNone/>
            </a:pPr>
            <a:endParaRPr lang="es-AR" b="1" dirty="0">
              <a:solidFill>
                <a:schemeClr val="tx1"/>
              </a:solidFill>
            </a:endParaRPr>
          </a:p>
          <a:p>
            <a:pPr>
              <a:buClr>
                <a:srgbClr val="0000FF"/>
              </a:buClr>
            </a:pPr>
            <a:r>
              <a:rPr lang="es-AR" b="1" dirty="0">
                <a:solidFill>
                  <a:schemeClr val="tx1"/>
                </a:solidFill>
              </a:rPr>
              <a:t>¿Podés indicarme ahora cómo ir a lo de Pablo? </a:t>
            </a:r>
          </a:p>
          <a:p>
            <a:r>
              <a:rPr lang="es-AR" sz="2800" b="1" dirty="0">
                <a:solidFill>
                  <a:schemeClr val="tx1"/>
                </a:solidFill>
              </a:rPr>
              <a:t>- cumple la condición de sinceridad de ambos actos</a:t>
            </a:r>
          </a:p>
          <a:p>
            <a:endParaRPr lang="es-AR" sz="2800" dirty="0"/>
          </a:p>
          <a:p>
            <a:r>
              <a:rPr lang="es-AR" sz="2800" dirty="0"/>
              <a:t>La sinceridad correspondiente a los actos interrogativos requiere que el emisor espere una respuesta por parte del oyente; y a los actos exhortativos, que el oyente cumpla o al menos tenga la capacidad de cumplir lo mandado por el emisor </a:t>
            </a:r>
          </a:p>
        </p:txBody>
      </p:sp>
    </p:spTree>
    <p:extLst>
      <p:ext uri="{BB962C8B-B14F-4D97-AF65-F5344CB8AC3E}">
        <p14:creationId xmlns:p14="http://schemas.microsoft.com/office/powerpoint/2010/main" val="375847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388" y="1498"/>
            <a:ext cx="9144000" cy="1412776"/>
          </a:xfrm>
        </p:spPr>
        <p:txBody>
          <a:bodyPr>
            <a:normAutofit/>
          </a:bodyPr>
          <a:lstStyle/>
          <a:p>
            <a:r>
              <a:rPr lang="es-AR" dirty="0">
                <a:solidFill>
                  <a:srgbClr val="FFCC99"/>
                </a:solidFill>
              </a:rPr>
              <a:t> </a:t>
            </a:r>
            <a:endParaRPr lang="es-AR" sz="3200" dirty="0">
              <a:solidFill>
                <a:srgbClr val="FFCC99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7"/>
            <a:ext cx="9144000" cy="5445224"/>
          </a:xfrm>
          <a:solidFill>
            <a:srgbClr val="FFE6CC"/>
          </a:solidFill>
        </p:spPr>
        <p:txBody>
          <a:bodyPr>
            <a:normAutofit/>
          </a:bodyPr>
          <a:lstStyle/>
          <a:p>
            <a:pPr>
              <a:buClr>
                <a:srgbClr val="002060"/>
              </a:buClr>
            </a:pPr>
            <a:r>
              <a:rPr lang="es-AR" dirty="0"/>
              <a:t>La cantidad y la importancia de la información transmitida no dependen del número de palabras, sino de quién, a quién y con qué intención las dice </a:t>
            </a:r>
          </a:p>
          <a:p>
            <a:endParaRPr lang="es-AR" dirty="0"/>
          </a:p>
          <a:p>
            <a:pPr>
              <a:buClr>
                <a:srgbClr val="002060"/>
              </a:buClr>
            </a:pPr>
            <a:r>
              <a:rPr lang="es-AR" dirty="0"/>
              <a:t>No se trata de lo que una persona </a:t>
            </a:r>
            <a:r>
              <a:rPr lang="es-AR" i="1" dirty="0"/>
              <a:t>dice</a:t>
            </a:r>
            <a:r>
              <a:rPr lang="es-AR" dirty="0"/>
              <a:t>, sino de lo que </a:t>
            </a:r>
            <a:r>
              <a:rPr lang="es-AR" i="1" dirty="0"/>
              <a:t>quiere decir</a:t>
            </a:r>
            <a:r>
              <a:rPr lang="es-AR" dirty="0"/>
              <a:t> </a:t>
            </a:r>
          </a:p>
          <a:p>
            <a:endParaRPr lang="es-AR" dirty="0"/>
          </a:p>
          <a:p>
            <a:pPr>
              <a:buClr>
                <a:srgbClr val="002060"/>
              </a:buClr>
            </a:pPr>
            <a:r>
              <a:rPr lang="es-AR" dirty="0"/>
              <a:t>Esta diferencia entre lo dicho y lo comunicado radica principalmente en el significado intencional del hablante</a:t>
            </a:r>
          </a:p>
        </p:txBody>
      </p:sp>
      <p:sp>
        <p:nvSpPr>
          <p:cNvPr id="6" name="5 Rectángulo"/>
          <p:cNvSpPr/>
          <p:nvPr/>
        </p:nvSpPr>
        <p:spPr>
          <a:xfrm>
            <a:off x="0" y="-108103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dirty="0">
                <a:solidFill>
                  <a:srgbClr val="FFE6CC"/>
                </a:solidFill>
              </a:rPr>
              <a:t>Relación entre lo dicho y lo comunicado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0" y="620688"/>
            <a:ext cx="9253491" cy="706388"/>
          </a:xfrm>
          <a:prstGeom prst="rect">
            <a:avLst/>
          </a:prstGeom>
        </p:spPr>
        <p:txBody>
          <a:bodyPr vert="horz" lIns="91440" rIns="45720" rtlCol="0" anchor="ctr">
            <a:normAutofit fontScale="92500" lnSpcReduction="1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s-AR"/>
              <a:t> </a:t>
            </a:r>
            <a:endParaRPr lang="es-AR" sz="32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0580" y="260648"/>
            <a:ext cx="88362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dirty="0">
                <a:solidFill>
                  <a:srgbClr val="FFCC99"/>
                </a:solidFill>
              </a:rPr>
              <a:t>Dos</a:t>
            </a:r>
            <a:r>
              <a:rPr lang="es-AR" sz="2400" dirty="0"/>
              <a:t> </a:t>
            </a:r>
            <a:r>
              <a:rPr lang="es-AR" sz="2400" dirty="0">
                <a:solidFill>
                  <a:srgbClr val="FFCC99"/>
                </a:solidFill>
              </a:rPr>
              <a:t>teorías</a:t>
            </a:r>
            <a:r>
              <a:rPr lang="es-AR" sz="2400" dirty="0"/>
              <a:t> </a:t>
            </a:r>
            <a:r>
              <a:rPr lang="es-AR" sz="2400" dirty="0">
                <a:solidFill>
                  <a:srgbClr val="FFCC99"/>
                </a:solidFill>
              </a:rPr>
              <a:t>fundamentales: </a:t>
            </a:r>
          </a:p>
          <a:p>
            <a:pPr marL="2114550" lvl="4" indent="-285750">
              <a:buFont typeface="Arial" pitchFamily="34" charset="0"/>
              <a:buChar char="•"/>
            </a:pPr>
            <a:r>
              <a:rPr lang="es-AR" sz="2400" dirty="0">
                <a:solidFill>
                  <a:srgbClr val="FFFF00"/>
                </a:solidFill>
              </a:rPr>
              <a:t>Principio de cooperación y máximas de </a:t>
            </a:r>
            <a:r>
              <a:rPr lang="es-AR" sz="2400" dirty="0" err="1">
                <a:solidFill>
                  <a:srgbClr val="FFFF00"/>
                </a:solidFill>
              </a:rPr>
              <a:t>Grice</a:t>
            </a:r>
            <a:endParaRPr lang="es-AR" sz="2400" dirty="0">
              <a:solidFill>
                <a:srgbClr val="FFFF00"/>
              </a:solidFill>
            </a:endParaRPr>
          </a:p>
          <a:p>
            <a:pPr marL="2114550" lvl="4" indent="-285750">
              <a:buFont typeface="Arial" pitchFamily="34" charset="0"/>
              <a:buChar char="•"/>
            </a:pPr>
            <a:r>
              <a:rPr lang="es-AR" sz="2400" dirty="0">
                <a:solidFill>
                  <a:srgbClr val="FFFF00"/>
                </a:solidFill>
              </a:rPr>
              <a:t>Teoría de la relevancia de </a:t>
            </a:r>
            <a:r>
              <a:rPr lang="es-AR" sz="2400" dirty="0" err="1">
                <a:solidFill>
                  <a:srgbClr val="FFFF00"/>
                </a:solidFill>
              </a:rPr>
              <a:t>Sperber</a:t>
            </a:r>
            <a:r>
              <a:rPr lang="es-AR" sz="2400" dirty="0">
                <a:solidFill>
                  <a:srgbClr val="FFFF00"/>
                </a:solidFill>
              </a:rPr>
              <a:t> y Wilson</a:t>
            </a:r>
          </a:p>
          <a:p>
            <a:pPr marL="285750" indent="-285750">
              <a:buFont typeface="Arial" pitchFamily="34" charset="0"/>
              <a:buChar char="•"/>
            </a:pPr>
            <a:endParaRPr lang="es-AR" dirty="0">
              <a:solidFill>
                <a:srgbClr val="FFCC99"/>
              </a:solidFill>
            </a:endParaRPr>
          </a:p>
          <a:p>
            <a:r>
              <a:rPr lang="es-AR" dirty="0">
                <a:solidFill>
                  <a:srgbClr val="FFCC99"/>
                </a:solidFill>
              </a:rPr>
              <a:t> </a:t>
            </a:r>
            <a:r>
              <a:rPr lang="es-A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078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55448"/>
            <a:ext cx="8748464" cy="1113312"/>
          </a:xfrm>
        </p:spPr>
        <p:txBody>
          <a:bodyPr>
            <a:normAutofit/>
          </a:bodyPr>
          <a:lstStyle/>
          <a:p>
            <a:r>
              <a:rPr lang="es-AR" sz="3200" dirty="0">
                <a:solidFill>
                  <a:srgbClr val="FFFF00"/>
                </a:solidFill>
              </a:rPr>
              <a:t>GRICE (1967) </a:t>
            </a:r>
            <a:r>
              <a:rPr lang="es-AR" sz="3200" i="1" dirty="0" err="1">
                <a:solidFill>
                  <a:srgbClr val="FFFF00"/>
                </a:solidFill>
              </a:rPr>
              <a:t>Logic</a:t>
            </a:r>
            <a:r>
              <a:rPr lang="es-AR" sz="3200" i="1" dirty="0">
                <a:solidFill>
                  <a:srgbClr val="FFFF00"/>
                </a:solidFill>
              </a:rPr>
              <a:t> and </a:t>
            </a:r>
            <a:r>
              <a:rPr lang="es-AR" sz="3200" i="1" dirty="0" err="1">
                <a:solidFill>
                  <a:srgbClr val="FFFF00"/>
                </a:solidFill>
              </a:rPr>
              <a:t>conversation</a:t>
            </a:r>
            <a:r>
              <a:rPr lang="es-AR" sz="3200" dirty="0">
                <a:solidFill>
                  <a:srgbClr val="FFFF00"/>
                </a:solidFill>
              </a:rPr>
              <a:t/>
            </a:r>
            <a:br>
              <a:rPr lang="es-AR" sz="3200" dirty="0">
                <a:solidFill>
                  <a:srgbClr val="FFFF00"/>
                </a:solidFill>
              </a:rPr>
            </a:br>
            <a:r>
              <a:rPr lang="es-AR" sz="3200" dirty="0">
                <a:solidFill>
                  <a:srgbClr val="FFFF00"/>
                </a:solidFill>
              </a:rPr>
              <a:t>(</a:t>
            </a:r>
            <a:r>
              <a:rPr lang="es-AR" sz="3200" i="1" dirty="0">
                <a:solidFill>
                  <a:srgbClr val="FFFF00"/>
                </a:solidFill>
              </a:rPr>
              <a:t>Lógica y conversación</a:t>
            </a:r>
            <a:r>
              <a:rPr lang="es-AR" sz="3200" dirty="0">
                <a:solidFill>
                  <a:srgbClr val="FFFF00"/>
                </a:solidFill>
              </a:rPr>
              <a:t>)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028"/>
            <a:ext cx="9144000" cy="5445971"/>
          </a:xfrm>
          <a:solidFill>
            <a:srgbClr val="ABDB77"/>
          </a:solidFill>
        </p:spPr>
        <p:txBody>
          <a:bodyPr/>
          <a:lstStyle/>
          <a:p>
            <a:pPr>
              <a:buClr>
                <a:srgbClr val="FFFF00"/>
              </a:buClr>
            </a:pPr>
            <a:endParaRPr lang="es-AR" b="1" dirty="0"/>
          </a:p>
          <a:p>
            <a:pPr>
              <a:buClr>
                <a:srgbClr val="FFFF00"/>
              </a:buClr>
            </a:pPr>
            <a:r>
              <a:rPr lang="es-AR" b="1" dirty="0"/>
              <a:t>El </a:t>
            </a:r>
            <a:r>
              <a:rPr lang="es-AR" b="1" dirty="0">
                <a:solidFill>
                  <a:srgbClr val="FFFF00"/>
                </a:solidFill>
              </a:rPr>
              <a:t>principio de cooperación </a:t>
            </a:r>
            <a:r>
              <a:rPr lang="es-AR" b="1" dirty="0"/>
              <a:t>defiende que los interlocutores están obligados a cooperar en el intercambio lingüístico</a:t>
            </a:r>
          </a:p>
          <a:p>
            <a:pPr>
              <a:buClr>
                <a:srgbClr val="FFFF00"/>
              </a:buClr>
            </a:pPr>
            <a:endParaRPr lang="es-AR" b="1" dirty="0"/>
          </a:p>
          <a:p>
            <a:pPr>
              <a:buClr>
                <a:srgbClr val="FFFF00"/>
              </a:buClr>
            </a:pPr>
            <a:r>
              <a:rPr lang="es-AR" b="1" dirty="0"/>
              <a:t>Una serie de normas regulan este intercambio, guían a los interlocutores y son respetadas tanto por el emisor como por el receptor para lograr una comunicación óptima</a:t>
            </a:r>
          </a:p>
          <a:p>
            <a:pPr>
              <a:buClr>
                <a:srgbClr val="FFFF00"/>
              </a:buClr>
            </a:pPr>
            <a:endParaRPr lang="es-AR" b="1" dirty="0"/>
          </a:p>
        </p:txBody>
      </p:sp>
      <p:pic>
        <p:nvPicPr>
          <p:cNvPr id="4" name="Picture 2" descr="https://siobhanchapman.files.wordpress.com/2013/03/paul-grice-retouch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3876"/>
            <a:ext cx="106488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02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496" y="0"/>
            <a:ext cx="9108504" cy="1368152"/>
          </a:xfrm>
        </p:spPr>
        <p:txBody>
          <a:bodyPr>
            <a:normAutofit/>
          </a:bodyPr>
          <a:lstStyle/>
          <a:p>
            <a:r>
              <a:rPr lang="es-AR" sz="3600" dirty="0">
                <a:solidFill>
                  <a:srgbClr val="FFFF00"/>
                </a:solidFill>
              </a:rPr>
              <a:t>El principio de cooperación se resume en cuatro máximas: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755" y="1412776"/>
            <a:ext cx="9126246" cy="5449409"/>
          </a:xfrm>
          <a:solidFill>
            <a:srgbClr val="ABDB77"/>
          </a:solidFill>
        </p:spPr>
        <p:txBody>
          <a:bodyPr>
            <a:normAutofit fontScale="92500" lnSpcReduction="10000"/>
          </a:bodyPr>
          <a:lstStyle/>
          <a:p>
            <a:r>
              <a:rPr lang="es-AR" b="1" dirty="0"/>
              <a:t>La máxima de cantidad </a:t>
            </a:r>
          </a:p>
          <a:p>
            <a:pPr lvl="2">
              <a:buFont typeface="Wingdings" pitchFamily="2" charset="2"/>
              <a:buChar char="Ø"/>
            </a:pPr>
            <a:r>
              <a:rPr lang="es-AR" b="1" dirty="0"/>
              <a:t>Decir lo justo, ni más ni menos de lo necesario</a:t>
            </a:r>
          </a:p>
          <a:p>
            <a:pPr marL="118872" indent="0">
              <a:buNone/>
            </a:pPr>
            <a:endParaRPr lang="es-AR" b="1" dirty="0"/>
          </a:p>
          <a:p>
            <a:r>
              <a:rPr lang="es-AR" b="1" dirty="0"/>
              <a:t>La máxima de cualidad</a:t>
            </a:r>
          </a:p>
          <a:p>
            <a:pPr lvl="2">
              <a:buFont typeface="Wingdings" pitchFamily="2" charset="2"/>
              <a:buChar char="Ø"/>
            </a:pPr>
            <a:r>
              <a:rPr lang="es-AR" b="1" dirty="0"/>
              <a:t>No decir algo que se cree falso; no decir algo de lo que no se tiene pruebas suficientes </a:t>
            </a:r>
          </a:p>
          <a:p>
            <a:endParaRPr lang="es-AR" b="1" dirty="0"/>
          </a:p>
          <a:p>
            <a:r>
              <a:rPr lang="es-AR" b="1" dirty="0"/>
              <a:t>La máxima de relación</a:t>
            </a:r>
          </a:p>
          <a:p>
            <a:pPr lvl="2">
              <a:buFont typeface="Wingdings" pitchFamily="2" charset="2"/>
              <a:buChar char="Ø"/>
            </a:pPr>
            <a:r>
              <a:rPr lang="es-AR" b="1" dirty="0"/>
              <a:t>Lo que se dice debe guardar relación con aquello de lo que se está hablando </a:t>
            </a:r>
          </a:p>
          <a:p>
            <a:endParaRPr lang="es-AR" b="1" dirty="0"/>
          </a:p>
          <a:p>
            <a:r>
              <a:rPr lang="es-AR" b="1" dirty="0"/>
              <a:t>La máxima de modo</a:t>
            </a:r>
          </a:p>
          <a:p>
            <a:pPr lvl="2">
              <a:buFont typeface="Wingdings" pitchFamily="2" charset="2"/>
              <a:buChar char="Ø"/>
            </a:pPr>
            <a:r>
              <a:rPr lang="es-AR" b="1" dirty="0"/>
              <a:t>Hablar con claridad (evitar la oscuridad de expresión, la ambigüedad, la prolijidad innecesaria y el desorden)</a:t>
            </a:r>
          </a:p>
          <a:p>
            <a:pPr lvl="1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1714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496" y="0"/>
            <a:ext cx="9108504" cy="1412776"/>
          </a:xfrm>
        </p:spPr>
        <p:txBody>
          <a:bodyPr>
            <a:normAutofit/>
          </a:bodyPr>
          <a:lstStyle/>
          <a:p>
            <a:r>
              <a:rPr lang="es-AR" sz="3200" dirty="0">
                <a:solidFill>
                  <a:srgbClr val="FFFF00"/>
                </a:solidFill>
              </a:rPr>
              <a:t>Actos de habla indirectos: implicaturas o sobrentendidos y presuposiciones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  <a:solidFill>
            <a:srgbClr val="DBCC05"/>
          </a:solidFill>
        </p:spPr>
        <p:txBody>
          <a:bodyPr>
            <a:normAutofit/>
          </a:bodyPr>
          <a:lstStyle/>
          <a:p>
            <a:r>
              <a:rPr lang="es-AR" b="1" dirty="0"/>
              <a:t>Existe una diferencia entre lo que se dice y lo que se quiere decir, es decir, entre el contenido proposicional y lo que se comunica</a:t>
            </a:r>
          </a:p>
          <a:p>
            <a:endParaRPr lang="es-AR" b="1" dirty="0"/>
          </a:p>
          <a:p>
            <a:r>
              <a:rPr lang="es-AR" b="1" dirty="0"/>
              <a:t>La información puede ser un contenido implícito (no codificada) que se añade al significado literal y recibe el nombre de presuposición</a:t>
            </a:r>
          </a:p>
          <a:p>
            <a:r>
              <a:rPr lang="es-AR" b="1" dirty="0"/>
              <a:t>Ej.: El rey de Francia es calvo</a:t>
            </a:r>
          </a:p>
          <a:p>
            <a:pPr marL="768096" lvl="2" indent="0">
              <a:buNone/>
            </a:pPr>
            <a:r>
              <a:rPr lang="es-AR" b="1" dirty="0"/>
              <a:t>          la información no codificada, implícita, es que Francia tiene rey</a:t>
            </a:r>
          </a:p>
          <a:p>
            <a:pPr marL="768096" lvl="2" indent="0">
              <a:buNone/>
            </a:pPr>
            <a:endParaRPr lang="es-AR" b="1" dirty="0"/>
          </a:p>
        </p:txBody>
      </p:sp>
      <p:sp>
        <p:nvSpPr>
          <p:cNvPr id="4" name="3 Flecha derecha"/>
          <p:cNvSpPr/>
          <p:nvPr/>
        </p:nvSpPr>
        <p:spPr>
          <a:xfrm>
            <a:off x="899592" y="5539358"/>
            <a:ext cx="43204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674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44624"/>
            <a:ext cx="9036496" cy="1224136"/>
          </a:xfrm>
        </p:spPr>
        <p:txBody>
          <a:bodyPr/>
          <a:lstStyle/>
          <a:p>
            <a:r>
              <a:rPr lang="es-AR" dirty="0">
                <a:solidFill>
                  <a:srgbClr val="FFCC00"/>
                </a:solidFill>
              </a:rPr>
              <a:t>Presuposición / Implicatura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Clr>
                <a:srgbClr val="7030A0"/>
              </a:buClr>
            </a:pPr>
            <a:r>
              <a:rPr lang="es-AR" sz="2800" b="1" dirty="0"/>
              <a:t>Si venís antes de las ocho, </a:t>
            </a:r>
            <a:r>
              <a:rPr lang="es-AR" sz="2800" b="1" dirty="0" err="1"/>
              <a:t>encontrás</a:t>
            </a:r>
            <a:r>
              <a:rPr lang="es-AR" sz="2800" b="1" dirty="0"/>
              <a:t> a Ana en casa</a:t>
            </a:r>
          </a:p>
          <a:p>
            <a:pPr marL="118872" indent="0" algn="just">
              <a:buNone/>
            </a:pPr>
            <a:r>
              <a:rPr lang="es-AR" sz="2400" b="1" dirty="0"/>
              <a:t>	La información no codificada es que si venís después de las              	ocho, no encontrás a Ana en casa</a:t>
            </a:r>
          </a:p>
          <a:p>
            <a:pPr marL="118872" indent="0">
              <a:buNone/>
            </a:pPr>
            <a:r>
              <a:rPr lang="es-AR" sz="2400" b="1" dirty="0"/>
              <a:t>	Es una implicatura o un sobrentendido </a:t>
            </a:r>
          </a:p>
          <a:p>
            <a:pPr marL="118872" indent="0">
              <a:buNone/>
            </a:pPr>
            <a:endParaRPr lang="es-AR" sz="2400" b="1" dirty="0"/>
          </a:p>
          <a:p>
            <a:pPr marL="118872" indent="0">
              <a:buClr>
                <a:srgbClr val="7030A0"/>
              </a:buClr>
              <a:buNone/>
            </a:pPr>
            <a:r>
              <a:rPr lang="es-AR" sz="2800" b="1" dirty="0"/>
              <a:t>Diferencias con la presuposición: </a:t>
            </a:r>
          </a:p>
          <a:p>
            <a:pPr>
              <a:buClr>
                <a:srgbClr val="7030A0"/>
              </a:buClr>
              <a:buFont typeface="Wingdings" pitchFamily="2" charset="2"/>
              <a:buChar char="§"/>
            </a:pPr>
            <a:r>
              <a:rPr lang="es-AR" sz="2800" b="1" dirty="0"/>
              <a:t>la implicatura no se mantiene en la interrogación ni en la negación</a:t>
            </a:r>
          </a:p>
          <a:p>
            <a:pPr>
              <a:buClr>
                <a:srgbClr val="7030A0"/>
              </a:buClr>
              <a:buFont typeface="Wingdings" pitchFamily="2" charset="2"/>
              <a:buChar char="§"/>
            </a:pPr>
            <a:r>
              <a:rPr lang="es-AR" sz="2800" b="1" dirty="0"/>
              <a:t>la responsabilidad legal y moral: la implicatura es responsabilidad del destinatario</a:t>
            </a:r>
          </a:p>
          <a:p>
            <a:pPr>
              <a:buFontTx/>
              <a:buChar char="-"/>
            </a:pPr>
            <a:endParaRPr lang="es-AR" sz="2400" b="1" dirty="0"/>
          </a:p>
          <a:p>
            <a:pPr>
              <a:buClr>
                <a:srgbClr val="7030A0"/>
              </a:buClr>
              <a:buFontTx/>
              <a:buChar char="-"/>
            </a:pPr>
            <a:r>
              <a:rPr lang="es-AR" sz="2400" b="1" dirty="0"/>
              <a:t>Ej.: Juan dejó de robar (presupuesto)</a:t>
            </a:r>
          </a:p>
          <a:p>
            <a:pPr marL="768096" lvl="2" indent="0">
              <a:buNone/>
            </a:pPr>
            <a:r>
              <a:rPr lang="es-AR" b="1" dirty="0"/>
              <a:t>  A Juan le gusta mucho lo ajeno (implicatura)</a:t>
            </a:r>
          </a:p>
          <a:p>
            <a:pPr marL="118872" indent="0">
              <a:buNone/>
            </a:pPr>
            <a:endParaRPr lang="es-AR" sz="2400" b="1" dirty="0"/>
          </a:p>
          <a:p>
            <a:pPr marL="118872" indent="0">
              <a:buNone/>
            </a:pPr>
            <a:endParaRPr lang="es-AR" sz="2400" b="1" dirty="0"/>
          </a:p>
        </p:txBody>
      </p:sp>
      <p:sp>
        <p:nvSpPr>
          <p:cNvPr id="4" name="3 Flecha derecha"/>
          <p:cNvSpPr/>
          <p:nvPr/>
        </p:nvSpPr>
        <p:spPr>
          <a:xfrm>
            <a:off x="215516" y="2189718"/>
            <a:ext cx="504056" cy="121158"/>
          </a:xfrm>
          <a:prstGeom prst="rightArrow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576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496" y="22926"/>
            <a:ext cx="9144000" cy="1412776"/>
          </a:xfrm>
        </p:spPr>
        <p:txBody>
          <a:bodyPr>
            <a:noAutofit/>
          </a:bodyPr>
          <a:lstStyle/>
          <a:p>
            <a:r>
              <a:rPr lang="es-AR" sz="3600" dirty="0"/>
              <a:t>ACTOS DE HABLA INDIRECTOS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rgbClr val="99CCFF"/>
          </a:solidFill>
        </p:spPr>
        <p:txBody>
          <a:bodyPr>
            <a:normAutofit fontScale="92500" lnSpcReduction="20000"/>
          </a:bodyPr>
          <a:lstStyle/>
          <a:p>
            <a:r>
              <a:rPr lang="es-AR" dirty="0"/>
              <a:t>Los actos de habla indirectos son aquellos en los que el hablante quiere decir algo distinto o algo más de lo que realmente expresa en el contenido proposicional.</a:t>
            </a:r>
          </a:p>
          <a:p>
            <a:endParaRPr lang="es-AR" dirty="0"/>
          </a:p>
          <a:p>
            <a:r>
              <a:rPr lang="es-AR" dirty="0"/>
              <a:t>Ej.: </a:t>
            </a:r>
          </a:p>
          <a:p>
            <a:pPr marL="118872" indent="0">
              <a:buNone/>
            </a:pPr>
            <a:r>
              <a:rPr lang="es-AR" dirty="0"/>
              <a:t>	Padre: Manuel, me dijo tu madre que no te vas en 	Física.</a:t>
            </a:r>
          </a:p>
          <a:p>
            <a:pPr marL="118872" indent="0">
              <a:buNone/>
            </a:pPr>
            <a:r>
              <a:rPr lang="es-AR" dirty="0"/>
              <a:t>	Hijo: ¡Ah, sí! Me saqué lo que necesitaba.</a:t>
            </a:r>
          </a:p>
          <a:p>
            <a:pPr marL="118872" indent="0">
              <a:buNone/>
            </a:pPr>
            <a:r>
              <a:rPr lang="es-AR" dirty="0"/>
              <a:t>	Padre: ¿Y ahora qué te queda?</a:t>
            </a:r>
          </a:p>
          <a:p>
            <a:pPr marL="118872" indent="0">
              <a:buNone/>
            </a:pPr>
            <a:r>
              <a:rPr lang="es-AR" dirty="0"/>
              <a:t>	Hijo: Lengua, necesito un ocho.</a:t>
            </a:r>
          </a:p>
          <a:p>
            <a:pPr marL="118872" indent="0">
              <a:buNone/>
            </a:pPr>
            <a:r>
              <a:rPr lang="es-AR" dirty="0"/>
              <a:t>	Padre: Ah, bueno, no es para tanto. Si te </a:t>
            </a:r>
            <a:r>
              <a:rPr lang="es-AR" dirty="0" err="1"/>
              <a:t>ponés</a:t>
            </a:r>
            <a:r>
              <a:rPr lang="es-AR" dirty="0"/>
              <a:t> a 	estudiar desde hoy, no salís el fin de semana y no 	</a:t>
            </a:r>
            <a:r>
              <a:rPr lang="es-AR" dirty="0" err="1"/>
              <a:t>jugás</a:t>
            </a:r>
            <a:r>
              <a:rPr lang="es-AR" dirty="0"/>
              <a:t> con la </a:t>
            </a:r>
            <a:r>
              <a:rPr lang="es-AR" dirty="0" err="1"/>
              <a:t>play</a:t>
            </a:r>
            <a:r>
              <a:rPr lang="es-AR" dirty="0"/>
              <a:t> </a:t>
            </a:r>
            <a:r>
              <a:rPr lang="es-AR" dirty="0" err="1"/>
              <a:t>station</a:t>
            </a:r>
            <a:r>
              <a:rPr lang="es-AR" dirty="0"/>
              <a:t>, </a:t>
            </a:r>
            <a:r>
              <a:rPr lang="es-AR" dirty="0" err="1"/>
              <a:t>podés</a:t>
            </a:r>
            <a:r>
              <a:rPr lang="es-AR" dirty="0"/>
              <a:t> levantar, ¿no?</a:t>
            </a:r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2872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8878" y="188640"/>
            <a:ext cx="9152878" cy="1368152"/>
          </a:xfrm>
        </p:spPr>
        <p:txBody>
          <a:bodyPr>
            <a:normAutofit fontScale="90000"/>
          </a:bodyPr>
          <a:lstStyle/>
          <a:p>
            <a:r>
              <a:rPr lang="es-AR" sz="2800" dirty="0">
                <a:solidFill>
                  <a:srgbClr val="FFFFFF"/>
                </a:solidFill>
              </a:rPr>
              <a:t>D. </a:t>
            </a:r>
            <a:r>
              <a:rPr lang="es-AR" sz="2800" dirty="0" err="1">
                <a:solidFill>
                  <a:srgbClr val="FFFFFF"/>
                </a:solidFill>
              </a:rPr>
              <a:t>Sperber</a:t>
            </a:r>
            <a:r>
              <a:rPr lang="es-AR" sz="2800" dirty="0">
                <a:solidFill>
                  <a:srgbClr val="FFFFFF"/>
                </a:solidFill>
              </a:rPr>
              <a:t> y D. Wilson (1986) </a:t>
            </a:r>
            <a:br>
              <a:rPr lang="es-AR" sz="2800" dirty="0">
                <a:solidFill>
                  <a:srgbClr val="FFFFFF"/>
                </a:solidFill>
              </a:rPr>
            </a:br>
            <a:r>
              <a:rPr lang="es-AR" sz="2800" i="1" dirty="0" err="1">
                <a:solidFill>
                  <a:srgbClr val="FFFFFF"/>
                </a:solidFill>
              </a:rPr>
              <a:t>Relevance</a:t>
            </a:r>
            <a:r>
              <a:rPr lang="es-AR" sz="2800" i="1" dirty="0">
                <a:solidFill>
                  <a:srgbClr val="FFFFFF"/>
                </a:solidFill>
              </a:rPr>
              <a:t>: </a:t>
            </a:r>
            <a:r>
              <a:rPr lang="es-AR" sz="2800" i="1" dirty="0" err="1">
                <a:solidFill>
                  <a:srgbClr val="FFFFFF"/>
                </a:solidFill>
              </a:rPr>
              <a:t>Communication</a:t>
            </a:r>
            <a:r>
              <a:rPr lang="es-AR" sz="2800" i="1" dirty="0">
                <a:solidFill>
                  <a:srgbClr val="FFFFFF"/>
                </a:solidFill>
              </a:rPr>
              <a:t> and </a:t>
            </a:r>
            <a:r>
              <a:rPr lang="es-AR" sz="2800" i="1" dirty="0" err="1">
                <a:solidFill>
                  <a:srgbClr val="FFFFFF"/>
                </a:solidFill>
              </a:rPr>
              <a:t>Cognition</a:t>
            </a:r>
            <a:r>
              <a:rPr lang="es-AR" sz="2800" dirty="0">
                <a:solidFill>
                  <a:srgbClr val="FFFFFF"/>
                </a:solidFill>
              </a:rPr>
              <a:t>  </a:t>
            </a:r>
            <a:br>
              <a:rPr lang="es-AR" sz="2800" dirty="0">
                <a:solidFill>
                  <a:srgbClr val="FFFFFF"/>
                </a:solidFill>
              </a:rPr>
            </a:br>
            <a:r>
              <a:rPr lang="es-AR" sz="2800" dirty="0">
                <a:solidFill>
                  <a:srgbClr val="FFFFFF"/>
                </a:solidFill>
              </a:rPr>
              <a:t>(</a:t>
            </a:r>
            <a:r>
              <a:rPr lang="es-AR" sz="2800" i="1" dirty="0">
                <a:solidFill>
                  <a:srgbClr val="FFFFFF"/>
                </a:solidFill>
              </a:rPr>
              <a:t>Relevancia: Comunicación y Cognició</a:t>
            </a:r>
            <a:r>
              <a:rPr lang="es-AR" sz="2800" dirty="0">
                <a:solidFill>
                  <a:srgbClr val="FFFFFF"/>
                </a:solidFill>
              </a:rPr>
              <a:t>n)</a:t>
            </a:r>
            <a:r>
              <a:rPr lang="es-AR" sz="2800" dirty="0"/>
              <a:t/>
            </a:r>
            <a:br>
              <a:rPr lang="es-AR" sz="2800" dirty="0"/>
            </a:br>
            <a:endParaRPr lang="es-AR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lvl="0" indent="0">
              <a:buClrTx/>
              <a:buSzTx/>
              <a:buNone/>
            </a:pPr>
            <a:r>
              <a:rPr lang="es-AR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Según el modelo propuesto por la teoría de la relevancia  de Sperber &amp; Wilson, la comunicación humana despliega dos mecanismos diferentes: </a:t>
            </a:r>
          </a:p>
          <a:p>
            <a:pPr marL="0" lvl="0" indent="0">
              <a:buClrTx/>
              <a:buSzTx/>
              <a:buNone/>
            </a:pPr>
            <a:endParaRPr lang="es-AR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Clr>
                <a:srgbClr val="00B0F0"/>
              </a:buClr>
              <a:buSzTx/>
              <a:buFont typeface="Wingdings" pitchFamily="2" charset="2"/>
              <a:buChar char="q"/>
            </a:pP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primer mecanismo se corresponde con los procesos de </a:t>
            </a:r>
            <a:r>
              <a:rPr lang="es-AR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codificaci</a:t>
            </a: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ón y </a:t>
            </a:r>
            <a:r>
              <a:rPr lang="es-AR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decodificación</a:t>
            </a: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es de naturaleza convencional y se basa en la existencia de correspondencias establecidas entre señales y mensajes. </a:t>
            </a:r>
          </a:p>
          <a:p>
            <a:pPr marL="285750" lvl="0" indent="-285750">
              <a:buClr>
                <a:srgbClr val="00B0F0"/>
              </a:buClr>
              <a:buSzTx/>
              <a:buFont typeface="Wingdings" pitchFamily="2" charset="2"/>
              <a:buChar char="q"/>
            </a:pPr>
            <a:endParaRPr lang="es-AR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Clr>
                <a:srgbClr val="00B0F0"/>
              </a:buClr>
              <a:buSzTx/>
              <a:buFont typeface="Wingdings" pitchFamily="2" charset="2"/>
              <a:buChar char="q"/>
            </a:pP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segundo mecanismo se corresponde con la </a:t>
            </a:r>
            <a:r>
              <a:rPr lang="es-AR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ostensión</a:t>
            </a: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y la i</a:t>
            </a:r>
            <a:r>
              <a:rPr lang="es-AR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nferencia</a:t>
            </a: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es de naturaleza no convencional y se basa en atraer la atención del interlocutor acerca de un hecho a partir del que debe inferir el contenido que es comunicado. </a:t>
            </a:r>
          </a:p>
          <a:p>
            <a:pPr marL="285750" lvl="0" indent="-285750">
              <a:buClr>
                <a:srgbClr val="00B0F0"/>
              </a:buClr>
              <a:buSzTx/>
              <a:buFont typeface="Wingdings" pitchFamily="2" charset="2"/>
              <a:buChar char="q"/>
            </a:pPr>
            <a:endParaRPr lang="es-AR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Clr>
                <a:srgbClr val="00B0F0"/>
              </a:buClr>
              <a:buSzTx/>
              <a:buNone/>
            </a:pP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Son mecanismos independientes, pero funcionan 			conjuntamente para dinamizar y optimizar la 				comunicación</a:t>
            </a:r>
          </a:p>
          <a:p>
            <a:pPr marL="0" lvl="0" indent="0">
              <a:buClr>
                <a:srgbClr val="00B0F0"/>
              </a:buClr>
              <a:buSzTx/>
              <a:buNone/>
            </a:pPr>
            <a:r>
              <a:rPr lang="es-A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575" y="0"/>
            <a:ext cx="1371598" cy="1371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986761" cy="1371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95536" y="5373216"/>
            <a:ext cx="978408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1217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/>
          </a:bodyPr>
          <a:lstStyle/>
          <a:p>
            <a:r>
              <a:rPr lang="es-AR" sz="3200" dirty="0"/>
              <a:t>METÁFORA, IRONÍA Y MENTIRA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37321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s-AR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Entre los tipos de lenguaje no literal se incluye el denominado lenguaje figurado, al que pertenecen figuras o tropos tan conocidos y estudiados como la metáfora, la ironía, el sarcasmo y las peticiones indirectas, entre otros.</a:t>
            </a:r>
          </a:p>
          <a:p>
            <a:endParaRPr lang="es-AR" sz="1800" b="1" dirty="0">
              <a:latin typeface="Arial" pitchFamily="34" charset="0"/>
              <a:cs typeface="Arial" pitchFamily="34" charset="0"/>
            </a:endParaRPr>
          </a:p>
          <a:p>
            <a:r>
              <a:rPr lang="es-AR" sz="1800" b="1" dirty="0">
                <a:latin typeface="Arial" pitchFamily="34" charset="0"/>
                <a:cs typeface="Arial" pitchFamily="34" charset="0"/>
              </a:rPr>
              <a:t>La </a:t>
            </a:r>
            <a:r>
              <a:rPr lang="es-AR" sz="18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metáfora</a:t>
            </a:r>
            <a:r>
              <a:rPr lang="es-AR" sz="1800" b="1" dirty="0">
                <a:latin typeface="Arial" pitchFamily="34" charset="0"/>
                <a:cs typeface="Arial" pitchFamily="34" charset="0"/>
              </a:rPr>
              <a:t> es un ejemplo del carácter implícito de la comunicación humana, puesto que la mayor parte de la información necesaria para su comprensión es extraída por el oyente a partir de los elementos del contexto, esencialmente de su conocimiento del mundo, consiste en la utilización de una palabra para designar una realidad diferente a la que esta representa convencionalmente.</a:t>
            </a:r>
          </a:p>
          <a:p>
            <a:endParaRPr lang="es-AR" sz="1800" b="1" dirty="0">
              <a:latin typeface="Arial" pitchFamily="34" charset="0"/>
              <a:cs typeface="Arial" pitchFamily="34" charset="0"/>
            </a:endParaRPr>
          </a:p>
          <a:p>
            <a:r>
              <a:rPr lang="es-AR" sz="1800" b="1" dirty="0">
                <a:latin typeface="Arial" pitchFamily="34" charset="0"/>
                <a:cs typeface="Arial" pitchFamily="34" charset="0"/>
              </a:rPr>
              <a:t>A través de la </a:t>
            </a:r>
            <a:r>
              <a:rPr lang="es-AR" sz="18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ironía</a:t>
            </a:r>
            <a:r>
              <a:rPr lang="es-AR" sz="18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s-AR" sz="1800" b="1" dirty="0">
                <a:latin typeface="Arial" pitchFamily="34" charset="0"/>
                <a:cs typeface="Arial" pitchFamily="34" charset="0"/>
              </a:rPr>
              <a:t>el hablante menciona un enunciado real o posible y expresa su actitud negativa hacia ese enunciado.</a:t>
            </a:r>
          </a:p>
          <a:p>
            <a:endParaRPr lang="es-AR" sz="1800" b="1" dirty="0">
              <a:latin typeface="Arial" pitchFamily="34" charset="0"/>
              <a:cs typeface="Arial" pitchFamily="34" charset="0"/>
            </a:endParaRPr>
          </a:p>
          <a:p>
            <a:r>
              <a:rPr lang="es-AR" sz="1800" b="1" dirty="0">
                <a:latin typeface="Arial" pitchFamily="34" charset="0"/>
                <a:cs typeface="Arial" pitchFamily="34" charset="0"/>
              </a:rPr>
              <a:t>La </a:t>
            </a:r>
            <a:r>
              <a:rPr lang="es-AR" sz="1800" b="1" i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mentira</a:t>
            </a:r>
            <a:r>
              <a:rPr lang="es-AR" sz="1800" b="1" dirty="0">
                <a:latin typeface="Arial" pitchFamily="34" charset="0"/>
                <a:cs typeface="Arial" pitchFamily="34" charset="0"/>
              </a:rPr>
              <a:t> podría definirse como la expresión lingüística del engaño o el uso lingüístico al servicio de este</a:t>
            </a:r>
          </a:p>
        </p:txBody>
      </p:sp>
    </p:spTree>
    <p:extLst>
      <p:ext uri="{BB962C8B-B14F-4D97-AF65-F5344CB8AC3E}">
        <p14:creationId xmlns:p14="http://schemas.microsoft.com/office/powerpoint/2010/main" val="150196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0971" y="2183765"/>
            <a:ext cx="5402058" cy="38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6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628800"/>
            <a:ext cx="3960440" cy="501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56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1052736"/>
            <a:ext cx="3533775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60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ódul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4365</TotalTime>
  <Words>1426</Words>
  <Application>Microsoft Office PowerPoint</Application>
  <PresentationFormat>Presentación en pantalla (4:3)</PresentationFormat>
  <Paragraphs>233</Paragraphs>
  <Slides>26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8" baseType="lpstr">
      <vt:lpstr>Arial</vt:lpstr>
      <vt:lpstr>Arial Black</vt:lpstr>
      <vt:lpstr>Baskerville Old Face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Módulo</vt:lpstr>
      <vt:lpstr>1_Módulo</vt:lpstr>
      <vt:lpstr>  Universidad Nacional de La Plata Facultad de Periodismo y Comunicación Social   </vt:lpstr>
      <vt:lpstr>    ¿Tenés un cigarrillo?            ¿Por qué no te vas?      Son las ocho           ¿Qué hice para merecer esto?     ¡Ya cerró!                                  Disculpe, estamos cerrando                </vt:lpstr>
      <vt:lpstr> Charles Morris (1938) interpretante          dimensión pragmática de la semiosis             </vt:lpstr>
      <vt:lpstr>Mecanismos inferenciales</vt:lpstr>
      <vt:lpstr>Algunos ejemplos</vt:lpstr>
      <vt:lpstr>Presentación de PowerPoint</vt:lpstr>
      <vt:lpstr>   M. V. Escandell Vidal (1996) Introducción a la pragmática. Madrid: Ariel. Conceptos básicos de pragmática: componentes               </vt:lpstr>
      <vt:lpstr>Presentación de PowerPoint</vt:lpstr>
      <vt:lpstr>LOS ANDES Primer juicio de asesinato por odio de género: crimen de Melody, ¿travesticidio o un caso de exceso de legítima defensa?</vt:lpstr>
      <vt:lpstr> J. L. Austin [1955] 1962  How to do things with words  (Cómo hacer cosas con palabras) </vt:lpstr>
      <vt:lpstr>ACTOS DE HABLA</vt:lpstr>
      <vt:lpstr>Ejemplos de actos de habla con fuerza ilocutiva:</vt:lpstr>
      <vt:lpstr>J. Searle (1969) Speech Acts (Actos de habla)</vt:lpstr>
      <vt:lpstr>Los actos de habla se pueden considerar: </vt:lpstr>
      <vt:lpstr>Dos ejemplos de actos verbales múltiples (interrogativo explícito y exhortativo implícito): </vt:lpstr>
      <vt:lpstr> </vt:lpstr>
      <vt:lpstr>GRICE (1967) Logic and conversation (Lógica y conversación) </vt:lpstr>
      <vt:lpstr>El principio de cooperación se resume en cuatro máximas:</vt:lpstr>
      <vt:lpstr>Actos de habla indirectos: implicaturas o sobrentendidos y presuposiciones</vt:lpstr>
      <vt:lpstr>Presuposición / Implicatura</vt:lpstr>
      <vt:lpstr>ACTOS DE HABLA INDIRECTOS </vt:lpstr>
      <vt:lpstr>D. Sperber y D. Wilson (1986)  Relevance: Communication and Cognition   (Relevancia: Comunicación y Cognición) </vt:lpstr>
      <vt:lpstr>METÁFORA, IRONÍA Y MENTIRA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PRAGMÁTICA</dc:title>
  <dc:creator>Administador</dc:creator>
  <cp:lastModifiedBy>usuario</cp:lastModifiedBy>
  <cp:revision>137</cp:revision>
  <dcterms:created xsi:type="dcterms:W3CDTF">2015-09-07T00:16:37Z</dcterms:created>
  <dcterms:modified xsi:type="dcterms:W3CDTF">2024-05-14T22:18:30Z</dcterms:modified>
</cp:coreProperties>
</file>