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796" r:id="rId2"/>
    <p:sldMasterId id="2147483874" r:id="rId3"/>
  </p:sldMasterIdLst>
  <p:notesMasterIdLst>
    <p:notesMasterId r:id="rId30"/>
  </p:notesMasterIdLst>
  <p:sldIdLst>
    <p:sldId id="256" r:id="rId4"/>
    <p:sldId id="287" r:id="rId5"/>
    <p:sldId id="288" r:id="rId6"/>
    <p:sldId id="289" r:id="rId7"/>
    <p:sldId id="292" r:id="rId8"/>
    <p:sldId id="283" r:id="rId9"/>
    <p:sldId id="291" r:id="rId10"/>
    <p:sldId id="284" r:id="rId11"/>
    <p:sldId id="286" r:id="rId12"/>
    <p:sldId id="285" r:id="rId13"/>
    <p:sldId id="296" r:id="rId14"/>
    <p:sldId id="258" r:id="rId15"/>
    <p:sldId id="293" r:id="rId16"/>
    <p:sldId id="295" r:id="rId17"/>
    <p:sldId id="261" r:id="rId18"/>
    <p:sldId id="266" r:id="rId19"/>
    <p:sldId id="263" r:id="rId20"/>
    <p:sldId id="265" r:id="rId21"/>
    <p:sldId id="302" r:id="rId22"/>
    <p:sldId id="268" r:id="rId23"/>
    <p:sldId id="301" r:id="rId24"/>
    <p:sldId id="270" r:id="rId25"/>
    <p:sldId id="271" r:id="rId26"/>
    <p:sldId id="297" r:id="rId27"/>
    <p:sldId id="298" r:id="rId28"/>
    <p:sldId id="300" r:id="rId29"/>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50"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6B9C6B-7265-4640-84A6-83EBD47CB1DA}" type="datetimeFigureOut">
              <a:rPr lang="es-AR" smtClean="0"/>
              <a:t>28/3/2025</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4E6E9D-4548-4F3A-BF3E-49FE13F790C2}" type="slidenum">
              <a:rPr lang="es-AR" smtClean="0"/>
              <a:t>‹Nº›</a:t>
            </a:fld>
            <a:endParaRPr lang="es-AR"/>
          </a:p>
        </p:txBody>
      </p:sp>
    </p:spTree>
    <p:extLst>
      <p:ext uri="{BB962C8B-B14F-4D97-AF65-F5344CB8AC3E}">
        <p14:creationId xmlns:p14="http://schemas.microsoft.com/office/powerpoint/2010/main" val="3679341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AR" smtClean="0">
              <a:latin typeface="Arial" charset="0"/>
              <a:cs typeface="Arial" charset="0"/>
            </a:endParaRPr>
          </a:p>
        </p:txBody>
      </p:sp>
      <p:sp>
        <p:nvSpPr>
          <p:cNvPr id="45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7422A60-87E5-4252-9B4D-9482E4AA46A2}" type="slidenum">
              <a:rPr lang="es-AR">
                <a:solidFill>
                  <a:prstClr val="black"/>
                </a:solidFill>
              </a:rPr>
              <a:pPr eaLnBrk="1" hangingPunct="1"/>
              <a:t>16</a:t>
            </a:fld>
            <a:endParaRPr lang="es-AR">
              <a:solidFill>
                <a:prstClr val="black"/>
              </a:solidFill>
            </a:endParaRPr>
          </a:p>
        </p:txBody>
      </p:sp>
    </p:spTree>
    <p:extLst>
      <p:ext uri="{BB962C8B-B14F-4D97-AF65-F5344CB8AC3E}">
        <p14:creationId xmlns:p14="http://schemas.microsoft.com/office/powerpoint/2010/main" val="407566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7AD82F5-B9AB-43EC-8142-39AFD82DE3FC}" type="slidenum">
              <a:rPr lang="es-AR" smtClean="0"/>
              <a:pPr eaLnBrk="1" hangingPunct="1"/>
              <a:t>17</a:t>
            </a:fld>
            <a:endParaRPr lang="es-AR" smtClean="0"/>
          </a:p>
        </p:txBody>
      </p:sp>
      <p:sp>
        <p:nvSpPr>
          <p:cNvPr id="4608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numCol="1" anchor="t" anchorCtr="0" compatLnSpc="1">
            <a:prstTxWarp prst="textNoShape">
              <a:avLst/>
            </a:prstTxWarp>
          </a:bodyPr>
          <a:lstStyle/>
          <a:p>
            <a:pPr eaLnBrk="1" hangingPunct="1">
              <a:spcBef>
                <a:spcPct val="0"/>
              </a:spcBef>
            </a:pPr>
            <a:endParaRPr lang="en-US" smtClean="0">
              <a:latin typeface="Arial" charset="0"/>
              <a:cs typeface="Arial" charset="0"/>
            </a:endParaRPr>
          </a:p>
        </p:txBody>
      </p:sp>
      <p:sp>
        <p:nvSpPr>
          <p:cNvPr id="4608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73E1DE6A-20E7-47C7-95A3-45F84014E6FE}" type="slidenum">
              <a:rPr lang="es-ES" sz="1200"/>
              <a:pPr algn="r" eaLnBrk="1" hangingPunct="1"/>
              <a:t>17</a:t>
            </a:fld>
            <a:endParaRPr lang="es-ES" sz="1200"/>
          </a:p>
        </p:txBody>
      </p:sp>
    </p:spTree>
    <p:extLst>
      <p:ext uri="{BB962C8B-B14F-4D97-AF65-F5344CB8AC3E}">
        <p14:creationId xmlns:p14="http://schemas.microsoft.com/office/powerpoint/2010/main" val="335915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114E6E9D-4548-4F3A-BF3E-49FE13F790C2}" type="slidenum">
              <a:rPr lang="es-AR" smtClean="0"/>
              <a:t>18</a:t>
            </a:fld>
            <a:endParaRPr lang="es-AR"/>
          </a:p>
        </p:txBody>
      </p:sp>
    </p:spTree>
    <p:extLst>
      <p:ext uri="{BB962C8B-B14F-4D97-AF65-F5344CB8AC3E}">
        <p14:creationId xmlns:p14="http://schemas.microsoft.com/office/powerpoint/2010/main" val="1127726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pPr>
            <a:endParaRPr lang="en-US">
              <a:solidFill>
                <a:prstClr val="white"/>
              </a:solidFill>
            </a:endParaRPr>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pPr>
              <a:defRPr/>
            </a:pPr>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pPr>
              <a:defRPr/>
            </a:pPr>
            <a:endParaRPr lang="es-ES">
              <a:solidFill>
                <a:srgbClr val="2DA2BF">
                  <a:tint val="20000"/>
                </a:srgbClr>
              </a:solidFill>
            </a:endParaRPr>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pPr>
              <a:defRPr/>
            </a:pPr>
            <a:fld id="{9833F515-ED67-4CF7-B2D4-642B3164D5D0}" type="slidenum">
              <a:rPr lang="es-ES" smtClean="0"/>
              <a:pPr>
                <a:defRPr/>
              </a:pPr>
              <a:t>‹Nº›</a:t>
            </a:fld>
            <a:endParaRPr lang="es-ES"/>
          </a:p>
        </p:txBody>
      </p:sp>
    </p:spTree>
    <p:extLst>
      <p:ext uri="{BB962C8B-B14F-4D97-AF65-F5344CB8AC3E}">
        <p14:creationId xmlns:p14="http://schemas.microsoft.com/office/powerpoint/2010/main" val="3198281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extLst/>
          </a:lstStyle>
          <a:p>
            <a:pPr>
              <a:defRPr/>
            </a:pPr>
            <a:fld id="{CB6AEC90-BFEE-4AD4-B93E-FEC001352EB5}" type="slidenum">
              <a:rPr lang="es-ES" smtClean="0">
                <a:solidFill>
                  <a:prstClr val="black"/>
                </a:solidFill>
              </a:rPr>
              <a:pPr>
                <a:defRPr/>
              </a:pPr>
              <a:t>‹Nº›</a:t>
            </a:fld>
            <a:endParaRPr lang="es-ES">
              <a:solidFill>
                <a:prstClr val="black"/>
              </a:solidFill>
            </a:endParaRPr>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393251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pPr>
              <a:defRPr/>
            </a:pPr>
            <a:endParaRPr lang="es-ES">
              <a:solidFill>
                <a:prstClr val="white"/>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white"/>
              </a:solidFill>
            </a:endParaRPr>
          </a:p>
        </p:txBody>
      </p:sp>
      <p:sp>
        <p:nvSpPr>
          <p:cNvPr id="6" name="5 Marcador de número de diapositiva"/>
          <p:cNvSpPr>
            <a:spLocks noGrp="1"/>
          </p:cNvSpPr>
          <p:nvPr>
            <p:ph type="sldNum" sz="quarter" idx="12"/>
          </p:nvPr>
        </p:nvSpPr>
        <p:spPr/>
        <p:txBody>
          <a:bodyPr/>
          <a:lstStyle>
            <a:extLst/>
          </a:lstStyle>
          <a:p>
            <a:pPr>
              <a:defRPr/>
            </a:pPr>
            <a:fld id="{46BBA473-10A0-4326-A8B6-CE0030C2F212}" type="slidenum">
              <a:rPr lang="es-ES" smtClean="0">
                <a:solidFill>
                  <a:prstClr val="white"/>
                </a:solidFill>
              </a:rPr>
              <a:pPr>
                <a:defRPr/>
              </a:pPr>
              <a:t>‹Nº›</a:t>
            </a:fld>
            <a:endParaRPr lang="es-ES">
              <a:solidFill>
                <a:prstClr val="white"/>
              </a:solidFill>
            </a:endParaRPr>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333489606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endParaRPr lang="es-ES">
              <a:solidFill>
                <a:prstClr val="white"/>
              </a:solidFill>
            </a:endParaRPr>
          </a:p>
        </p:txBody>
      </p:sp>
      <p:sp>
        <p:nvSpPr>
          <p:cNvPr id="6" name="5 Marcador de pie de página"/>
          <p:cNvSpPr>
            <a:spLocks noGrp="1"/>
          </p:cNvSpPr>
          <p:nvPr>
            <p:ph type="ftr" sz="quarter" idx="11"/>
          </p:nvPr>
        </p:nvSpPr>
        <p:spPr/>
        <p:txBody>
          <a:bodyPr/>
          <a:lstStyle>
            <a:extLst/>
          </a:lstStyle>
          <a:p>
            <a:pPr>
              <a:defRPr/>
            </a:pPr>
            <a:endParaRPr lang="es-ES">
              <a:solidFill>
                <a:prstClr val="white"/>
              </a:solidFill>
            </a:endParaRPr>
          </a:p>
        </p:txBody>
      </p:sp>
      <p:sp>
        <p:nvSpPr>
          <p:cNvPr id="7" name="6 Marcador de número de diapositiva"/>
          <p:cNvSpPr>
            <a:spLocks noGrp="1"/>
          </p:cNvSpPr>
          <p:nvPr>
            <p:ph type="sldNum" sz="quarter" idx="12"/>
          </p:nvPr>
        </p:nvSpPr>
        <p:spPr/>
        <p:txBody>
          <a:bodyPr/>
          <a:lstStyle>
            <a:extLst/>
          </a:lstStyle>
          <a:p>
            <a:pPr>
              <a:defRPr/>
            </a:pPr>
            <a:fld id="{DCC1E9BE-B41A-4510-B4B2-8FE3D03749F9}" type="slidenum">
              <a:rPr lang="es-ES" smtClean="0">
                <a:solidFill>
                  <a:prstClr val="white"/>
                </a:solidFill>
              </a:rPr>
              <a:pPr>
                <a:defRPr/>
              </a:pPr>
              <a:t>‹Nº›</a:t>
            </a:fld>
            <a:endParaRPr lang="es-ES">
              <a:solidFill>
                <a:prstClr val="white"/>
              </a:solidFill>
            </a:endParaRPr>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347981629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pPr>
              <a:defRPr/>
            </a:pPr>
            <a:endParaRPr lang="es-ES">
              <a:solidFill>
                <a:prstClr val="black"/>
              </a:solidFill>
            </a:endParaRPr>
          </a:p>
        </p:txBody>
      </p:sp>
      <p:sp>
        <p:nvSpPr>
          <p:cNvPr id="8" name="7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9" name="8 Marcador de número de diapositiva"/>
          <p:cNvSpPr>
            <a:spLocks noGrp="1"/>
          </p:cNvSpPr>
          <p:nvPr>
            <p:ph type="sldNum" sz="quarter" idx="12"/>
          </p:nvPr>
        </p:nvSpPr>
        <p:spPr/>
        <p:txBody>
          <a:bodyPr/>
          <a:lstStyle>
            <a:extLst/>
          </a:lstStyle>
          <a:p>
            <a:pPr>
              <a:defRPr/>
            </a:pPr>
            <a:fld id="{D77FBC10-2908-44E0-899E-B52ED7886DCC}"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18531113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pPr>
              <a:defRPr/>
            </a:pPr>
            <a:endParaRPr lang="es-ES">
              <a:solidFill>
                <a:prstClr val="white"/>
              </a:solidFill>
            </a:endParaRPr>
          </a:p>
        </p:txBody>
      </p:sp>
      <p:sp>
        <p:nvSpPr>
          <p:cNvPr id="4" name="3 Marcador de pie de página"/>
          <p:cNvSpPr>
            <a:spLocks noGrp="1"/>
          </p:cNvSpPr>
          <p:nvPr>
            <p:ph type="ftr" sz="quarter" idx="11"/>
          </p:nvPr>
        </p:nvSpPr>
        <p:spPr/>
        <p:txBody>
          <a:bodyPr/>
          <a:lstStyle>
            <a:extLst/>
          </a:lstStyle>
          <a:p>
            <a:pPr>
              <a:defRPr/>
            </a:pPr>
            <a:endParaRPr lang="es-ES">
              <a:solidFill>
                <a:prstClr val="white"/>
              </a:solidFill>
            </a:endParaRPr>
          </a:p>
        </p:txBody>
      </p:sp>
      <p:sp>
        <p:nvSpPr>
          <p:cNvPr id="5" name="4 Marcador de número de diapositiva"/>
          <p:cNvSpPr>
            <a:spLocks noGrp="1"/>
          </p:cNvSpPr>
          <p:nvPr>
            <p:ph type="sldNum" sz="quarter" idx="12"/>
          </p:nvPr>
        </p:nvSpPr>
        <p:spPr/>
        <p:txBody>
          <a:bodyPr/>
          <a:lstStyle>
            <a:extLst/>
          </a:lstStyle>
          <a:p>
            <a:pPr>
              <a:defRPr/>
            </a:pPr>
            <a:fld id="{C0AAE8B4-456C-42CF-94D1-6DADB247EBBC}" type="slidenum">
              <a:rPr lang="es-ES" smtClean="0">
                <a:solidFill>
                  <a:prstClr val="white"/>
                </a:solidFill>
              </a:rPr>
              <a:pPr>
                <a:defRPr/>
              </a:pPr>
              <a:t>‹Nº›</a:t>
            </a:fld>
            <a:endParaRPr lang="es-ES">
              <a:solidFill>
                <a:prstClr val="white"/>
              </a:solidFill>
            </a:endParaRPr>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186879320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pPr>
              <a:defRPr/>
            </a:pPr>
            <a:endParaRPr lang="es-ES">
              <a:solidFill>
                <a:prstClr val="black"/>
              </a:solidFill>
            </a:endParaRPr>
          </a:p>
        </p:txBody>
      </p:sp>
      <p:sp>
        <p:nvSpPr>
          <p:cNvPr id="3" name="2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4" name="3 Marcador de número de diapositiva"/>
          <p:cNvSpPr>
            <a:spLocks noGrp="1"/>
          </p:cNvSpPr>
          <p:nvPr>
            <p:ph type="sldNum" sz="quarter" idx="12"/>
          </p:nvPr>
        </p:nvSpPr>
        <p:spPr/>
        <p:txBody>
          <a:bodyPr/>
          <a:lstStyle>
            <a:extLst/>
          </a:lstStyle>
          <a:p>
            <a:pPr>
              <a:defRPr/>
            </a:pPr>
            <a:fld id="{FC721C92-F9B8-44A4-890A-0FCAE720822D}"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686191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pPr>
              <a:defRPr/>
            </a:pPr>
            <a:endParaRPr lang="es-ES">
              <a:solidFill>
                <a:prstClr val="black"/>
              </a:solidFill>
            </a:endParaRPr>
          </a:p>
        </p:txBody>
      </p:sp>
      <p:sp>
        <p:nvSpPr>
          <p:cNvPr id="6" name="5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7" name="6 Marcador de número de diapositiva"/>
          <p:cNvSpPr>
            <a:spLocks noGrp="1"/>
          </p:cNvSpPr>
          <p:nvPr>
            <p:ph type="sldNum" sz="quarter" idx="12"/>
          </p:nvPr>
        </p:nvSpPr>
        <p:spPr/>
        <p:txBody>
          <a:bodyPr/>
          <a:lstStyle>
            <a:extLst/>
          </a:lstStyle>
          <a:p>
            <a:pPr>
              <a:defRPr/>
            </a:pPr>
            <a:fld id="{44B2B9B1-CED8-48D1-97FD-0768F43C9F1F}"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157588411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pPr>
              <a:defRPr/>
            </a:pPr>
            <a:endParaRPr lang="es-ES">
              <a:solidFill>
                <a:prstClr val="white"/>
              </a:solidFill>
            </a:endParaRPr>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s-ES">
              <a:solidFill>
                <a:prstClr val="white"/>
              </a:solidFill>
            </a:endParaRPr>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pPr>
              <a:defRPr/>
            </a:pPr>
            <a:fld id="{389DDA80-3902-47C3-80F3-4F1CAB343C5D}" type="slidenum">
              <a:rPr lang="es-ES" smtClean="0">
                <a:solidFill>
                  <a:prstClr val="white"/>
                </a:solidFill>
              </a:rPr>
              <a:pPr>
                <a:defRPr/>
              </a:pPr>
              <a:t>‹Nº›</a:t>
            </a:fld>
            <a:endParaRPr lang="es-ES">
              <a:solidFill>
                <a:prstClr val="white"/>
              </a:solidFill>
            </a:endParaRPr>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white"/>
              </a:solidFill>
              <a:latin typeface="Arial" charset="0"/>
              <a:cs typeface="Arial" charset="0"/>
            </a:endParaRPr>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white"/>
              </a:solidFill>
              <a:latin typeface="Arial" charset="0"/>
              <a:cs typeface="Arial" charset="0"/>
            </a:endParaRPr>
          </a:p>
        </p:txBody>
      </p:sp>
      <p:sp>
        <p:nvSpPr>
          <p:cNvPr id="10" name="9 Triángulo rectángulo"/>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220758251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extLst/>
          </a:lstStyle>
          <a:p>
            <a:pPr>
              <a:defRPr/>
            </a:pPr>
            <a:fld id="{4F98553C-1735-4E92-815F-979F11B87562}"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4181123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extLst/>
          </a:lstStyle>
          <a:p>
            <a:pPr>
              <a:defRPr/>
            </a:pPr>
            <a:fld id="{5F8EFD4B-E0A7-4269-9C80-DA1AC4BB1914}"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1557501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533400" y="473075"/>
            <a:ext cx="81534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533400" y="1828800"/>
            <a:ext cx="8153400" cy="19431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533400" y="3924300"/>
            <a:ext cx="8153400" cy="19431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6" name="5 Marcador de pie de página"/>
          <p:cNvSpPr>
            <a:spLocks noGrp="1"/>
          </p:cNvSpPr>
          <p:nvPr>
            <p:ph type="ftr" sz="quarter" idx="11"/>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7" name="6 Marcador de número de diapositiva"/>
          <p:cNvSpPr>
            <a:spLocks noGrp="1"/>
          </p:cNvSpPr>
          <p:nvPr>
            <p:ph type="sldNum" sz="quarter" idx="12"/>
          </p:nvPr>
        </p:nvSpPr>
        <p:spPr/>
        <p:txBody>
          <a:bodyPr/>
          <a:lstStyle>
            <a:lvl1pPr fontAlgn="auto">
              <a:spcBef>
                <a:spcPts val="0"/>
              </a:spcBef>
              <a:spcAft>
                <a:spcPts val="0"/>
              </a:spcAft>
              <a:defRPr/>
            </a:lvl1pPr>
          </a:lstStyle>
          <a:p>
            <a:pPr>
              <a:defRPr/>
            </a:pPr>
            <a:fld id="{5796647D-301F-4D56-A809-4F78F2DD33F4}" type="slidenum">
              <a:rPr lang="es-ES">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5682602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533400" y="473075"/>
            <a:ext cx="81534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533400" y="1828800"/>
            <a:ext cx="8153400" cy="4038600"/>
          </a:xfrm>
        </p:spPr>
        <p:txBody>
          <a:bodyPr/>
          <a:lstStyle/>
          <a:p>
            <a:pPr lvl="0"/>
            <a:endParaRPr lang="es-AR" noProof="0" smtClean="0"/>
          </a:p>
        </p:txBody>
      </p:sp>
      <p:sp>
        <p:nvSpPr>
          <p:cNvPr id="4" name="3 Marcador de fecha"/>
          <p:cNvSpPr>
            <a:spLocks noGrp="1"/>
          </p:cNvSpPr>
          <p:nvPr>
            <p:ph type="dt" sz="half" idx="10"/>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lvl1pPr fontAlgn="auto">
              <a:spcBef>
                <a:spcPts val="0"/>
              </a:spcBef>
              <a:spcAft>
                <a:spcPts val="0"/>
              </a:spcAft>
              <a:defRPr/>
            </a:lvl1pPr>
          </a:lstStyle>
          <a:p>
            <a:pPr>
              <a:defRPr/>
            </a:pPr>
            <a:fld id="{2F033577-B762-4E82-8E06-C335E380D073}" type="slidenum">
              <a:rPr lang="es-ES">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2127139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139825"/>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307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91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648200" y="3941763"/>
            <a:ext cx="4038600" cy="21891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Rectangle 4"/>
          <p:cNvSpPr>
            <a:spLocks noGrp="1" noChangeArrowheads="1"/>
          </p:cNvSpPr>
          <p:nvPr>
            <p:ph type="dt" sz="half" idx="10"/>
          </p:nvPr>
        </p:nvSpPr>
        <p:spPr/>
        <p:txBody>
          <a:bodyPr/>
          <a:lstStyle>
            <a:lvl1pPr>
              <a:defRPr/>
            </a:lvl1pPr>
          </a:lstStyle>
          <a:p>
            <a:pPr>
              <a:defRPr/>
            </a:pPr>
            <a:endParaRPr lang="es-AR" altLang="en-US">
              <a:solidFill>
                <a:prstClr val="black"/>
              </a:solidFill>
            </a:endParaRPr>
          </a:p>
        </p:txBody>
      </p:sp>
      <p:sp>
        <p:nvSpPr>
          <p:cNvPr id="7" name="Rectangle 5"/>
          <p:cNvSpPr>
            <a:spLocks noGrp="1" noChangeArrowheads="1"/>
          </p:cNvSpPr>
          <p:nvPr>
            <p:ph type="ftr" sz="quarter" idx="11"/>
          </p:nvPr>
        </p:nvSpPr>
        <p:spPr/>
        <p:txBody>
          <a:bodyPr/>
          <a:lstStyle>
            <a:lvl1pPr>
              <a:defRPr/>
            </a:lvl1pPr>
          </a:lstStyle>
          <a:p>
            <a:pPr>
              <a:defRPr/>
            </a:pPr>
            <a:endParaRPr lang="es-AR" altLang="en-US">
              <a:solidFill>
                <a:prstClr val="black"/>
              </a:solidFill>
            </a:endParaRPr>
          </a:p>
        </p:txBody>
      </p:sp>
      <p:sp>
        <p:nvSpPr>
          <p:cNvPr id="8" name="Rectangle 6"/>
          <p:cNvSpPr>
            <a:spLocks noGrp="1" noChangeArrowheads="1"/>
          </p:cNvSpPr>
          <p:nvPr>
            <p:ph type="sldNum" sz="quarter" idx="12"/>
          </p:nvPr>
        </p:nvSpPr>
        <p:spPr/>
        <p:txBody>
          <a:bodyPr/>
          <a:lstStyle>
            <a:lvl1pPr>
              <a:defRPr/>
            </a:lvl1pPr>
          </a:lstStyle>
          <a:p>
            <a:pPr>
              <a:defRPr/>
            </a:pPr>
            <a:fld id="{A0BB9B73-87C4-423C-AB7D-80E9E9C49CD6}" type="slidenum">
              <a:rPr lang="es-AR" altLang="en-US">
                <a:solidFill>
                  <a:prstClr val="black"/>
                </a:solidFill>
              </a:rPr>
              <a:pPr>
                <a:defRPr/>
              </a:pPr>
              <a:t>‹Nº›</a:t>
            </a:fld>
            <a:endParaRPr lang="es-AR" altLang="en-US">
              <a:solidFill>
                <a:prstClr val="black"/>
              </a:solidFill>
            </a:endParaRPr>
          </a:p>
        </p:txBody>
      </p:sp>
    </p:spTree>
    <p:extLst>
      <p:ext uri="{BB962C8B-B14F-4D97-AF65-F5344CB8AC3E}">
        <p14:creationId xmlns:p14="http://schemas.microsoft.com/office/powerpoint/2010/main" val="3606587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139825"/>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91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57200" y="3941763"/>
            <a:ext cx="4038600" cy="21891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half" idx="3"/>
          </p:nvPr>
        </p:nvSpPr>
        <p:spPr>
          <a:xfrm>
            <a:off x="4648200" y="1600200"/>
            <a:ext cx="4038600" cy="45307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Rectangle 4"/>
          <p:cNvSpPr>
            <a:spLocks noGrp="1" noChangeArrowheads="1"/>
          </p:cNvSpPr>
          <p:nvPr>
            <p:ph type="dt" sz="half" idx="10"/>
          </p:nvPr>
        </p:nvSpPr>
        <p:spPr/>
        <p:txBody>
          <a:bodyPr/>
          <a:lstStyle>
            <a:lvl1pPr>
              <a:defRPr/>
            </a:lvl1pPr>
          </a:lstStyle>
          <a:p>
            <a:pPr>
              <a:defRPr/>
            </a:pPr>
            <a:endParaRPr lang="es-AR" altLang="en-US">
              <a:solidFill>
                <a:prstClr val="black"/>
              </a:solidFill>
            </a:endParaRPr>
          </a:p>
        </p:txBody>
      </p:sp>
      <p:sp>
        <p:nvSpPr>
          <p:cNvPr id="7" name="Rectangle 5"/>
          <p:cNvSpPr>
            <a:spLocks noGrp="1" noChangeArrowheads="1"/>
          </p:cNvSpPr>
          <p:nvPr>
            <p:ph type="ftr" sz="quarter" idx="11"/>
          </p:nvPr>
        </p:nvSpPr>
        <p:spPr/>
        <p:txBody>
          <a:bodyPr/>
          <a:lstStyle>
            <a:lvl1pPr>
              <a:defRPr/>
            </a:lvl1pPr>
          </a:lstStyle>
          <a:p>
            <a:pPr>
              <a:defRPr/>
            </a:pPr>
            <a:endParaRPr lang="es-AR" altLang="en-US">
              <a:solidFill>
                <a:prstClr val="black"/>
              </a:solidFill>
            </a:endParaRPr>
          </a:p>
        </p:txBody>
      </p:sp>
      <p:sp>
        <p:nvSpPr>
          <p:cNvPr id="8" name="Rectangle 6"/>
          <p:cNvSpPr>
            <a:spLocks noGrp="1" noChangeArrowheads="1"/>
          </p:cNvSpPr>
          <p:nvPr>
            <p:ph type="sldNum" sz="quarter" idx="12"/>
          </p:nvPr>
        </p:nvSpPr>
        <p:spPr/>
        <p:txBody>
          <a:bodyPr/>
          <a:lstStyle>
            <a:lvl1pPr>
              <a:defRPr/>
            </a:lvl1pPr>
          </a:lstStyle>
          <a:p>
            <a:pPr>
              <a:defRPr/>
            </a:pPr>
            <a:fld id="{51F182D3-D739-4EF1-9C7B-7E142DD065AD}" type="slidenum">
              <a:rPr lang="es-AR" altLang="en-US">
                <a:solidFill>
                  <a:prstClr val="black"/>
                </a:solidFill>
              </a:rPr>
              <a:pPr>
                <a:defRPr/>
              </a:pPr>
              <a:t>‹Nº›</a:t>
            </a:fld>
            <a:endParaRPr lang="es-AR" altLang="en-US">
              <a:solidFill>
                <a:prstClr val="black"/>
              </a:solidFill>
            </a:endParaRPr>
          </a:p>
        </p:txBody>
      </p:sp>
    </p:spTree>
    <p:extLst>
      <p:ext uri="{BB962C8B-B14F-4D97-AF65-F5344CB8AC3E}">
        <p14:creationId xmlns:p14="http://schemas.microsoft.com/office/powerpoint/2010/main" val="3732826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pPr>
            <a:endParaRPr lang="en-US">
              <a:solidFill>
                <a:prstClr val="white"/>
              </a:solidFill>
            </a:endParaRPr>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pPr>
              <a:defRPr/>
            </a:pPr>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pPr>
              <a:defRPr/>
            </a:pPr>
            <a:endParaRPr lang="es-ES">
              <a:solidFill>
                <a:srgbClr val="2DA2BF">
                  <a:tint val="20000"/>
                </a:srgbClr>
              </a:solidFill>
            </a:endParaRPr>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pPr>
              <a:defRPr/>
            </a:pPr>
            <a:fld id="{9833F515-ED67-4CF7-B2D4-642B3164D5D0}" type="slidenum">
              <a:rPr lang="es-ES" smtClean="0"/>
              <a:pPr>
                <a:defRPr/>
              </a:pPr>
              <a:t>‹Nº›</a:t>
            </a:fld>
            <a:endParaRPr lang="es-ES"/>
          </a:p>
        </p:txBody>
      </p:sp>
    </p:spTree>
    <p:extLst>
      <p:ext uri="{BB962C8B-B14F-4D97-AF65-F5344CB8AC3E}">
        <p14:creationId xmlns:p14="http://schemas.microsoft.com/office/powerpoint/2010/main" val="3580687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extLst/>
          </a:lstStyle>
          <a:p>
            <a:pPr>
              <a:defRPr/>
            </a:pPr>
            <a:fld id="{CB6AEC90-BFEE-4AD4-B93E-FEC001352EB5}" type="slidenum">
              <a:rPr lang="es-ES" smtClean="0">
                <a:solidFill>
                  <a:prstClr val="black"/>
                </a:solidFill>
              </a:rPr>
              <a:pPr>
                <a:defRPr/>
              </a:pPr>
              <a:t>‹Nº›</a:t>
            </a:fld>
            <a:endParaRPr lang="es-ES">
              <a:solidFill>
                <a:prstClr val="black"/>
              </a:solidFill>
            </a:endParaRPr>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1330461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pPr>
              <a:defRPr/>
            </a:pPr>
            <a:endParaRPr lang="es-ES">
              <a:solidFill>
                <a:prstClr val="white"/>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white"/>
              </a:solidFill>
            </a:endParaRPr>
          </a:p>
        </p:txBody>
      </p:sp>
      <p:sp>
        <p:nvSpPr>
          <p:cNvPr id="6" name="5 Marcador de número de diapositiva"/>
          <p:cNvSpPr>
            <a:spLocks noGrp="1"/>
          </p:cNvSpPr>
          <p:nvPr>
            <p:ph type="sldNum" sz="quarter" idx="12"/>
          </p:nvPr>
        </p:nvSpPr>
        <p:spPr/>
        <p:txBody>
          <a:bodyPr/>
          <a:lstStyle>
            <a:extLst/>
          </a:lstStyle>
          <a:p>
            <a:pPr>
              <a:defRPr/>
            </a:pPr>
            <a:fld id="{46BBA473-10A0-4326-A8B6-CE0030C2F212}" type="slidenum">
              <a:rPr lang="es-ES" smtClean="0">
                <a:solidFill>
                  <a:prstClr val="white"/>
                </a:solidFill>
              </a:rPr>
              <a:pPr>
                <a:defRPr/>
              </a:pPr>
              <a:t>‹Nº›</a:t>
            </a:fld>
            <a:endParaRPr lang="es-ES">
              <a:solidFill>
                <a:prstClr val="white"/>
              </a:solidFill>
            </a:endParaRPr>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241602344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endParaRPr lang="es-ES">
              <a:solidFill>
                <a:prstClr val="white"/>
              </a:solidFill>
            </a:endParaRPr>
          </a:p>
        </p:txBody>
      </p:sp>
      <p:sp>
        <p:nvSpPr>
          <p:cNvPr id="6" name="5 Marcador de pie de página"/>
          <p:cNvSpPr>
            <a:spLocks noGrp="1"/>
          </p:cNvSpPr>
          <p:nvPr>
            <p:ph type="ftr" sz="quarter" idx="11"/>
          </p:nvPr>
        </p:nvSpPr>
        <p:spPr/>
        <p:txBody>
          <a:bodyPr/>
          <a:lstStyle>
            <a:extLst/>
          </a:lstStyle>
          <a:p>
            <a:pPr>
              <a:defRPr/>
            </a:pPr>
            <a:endParaRPr lang="es-ES">
              <a:solidFill>
                <a:prstClr val="white"/>
              </a:solidFill>
            </a:endParaRPr>
          </a:p>
        </p:txBody>
      </p:sp>
      <p:sp>
        <p:nvSpPr>
          <p:cNvPr id="7" name="6 Marcador de número de diapositiva"/>
          <p:cNvSpPr>
            <a:spLocks noGrp="1"/>
          </p:cNvSpPr>
          <p:nvPr>
            <p:ph type="sldNum" sz="quarter" idx="12"/>
          </p:nvPr>
        </p:nvSpPr>
        <p:spPr/>
        <p:txBody>
          <a:bodyPr/>
          <a:lstStyle>
            <a:extLst/>
          </a:lstStyle>
          <a:p>
            <a:pPr>
              <a:defRPr/>
            </a:pPr>
            <a:fld id="{DCC1E9BE-B41A-4510-B4B2-8FE3D03749F9}" type="slidenum">
              <a:rPr lang="es-ES" smtClean="0">
                <a:solidFill>
                  <a:prstClr val="white"/>
                </a:solidFill>
              </a:rPr>
              <a:pPr>
                <a:defRPr/>
              </a:pPr>
              <a:t>‹Nº›</a:t>
            </a:fld>
            <a:endParaRPr lang="es-ES">
              <a:solidFill>
                <a:prstClr val="white"/>
              </a:solidFill>
            </a:endParaRPr>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85983267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pPr>
              <a:defRPr/>
            </a:pPr>
            <a:endParaRPr lang="es-ES">
              <a:solidFill>
                <a:prstClr val="black"/>
              </a:solidFill>
            </a:endParaRPr>
          </a:p>
        </p:txBody>
      </p:sp>
      <p:sp>
        <p:nvSpPr>
          <p:cNvPr id="8" name="7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9" name="8 Marcador de número de diapositiva"/>
          <p:cNvSpPr>
            <a:spLocks noGrp="1"/>
          </p:cNvSpPr>
          <p:nvPr>
            <p:ph type="sldNum" sz="quarter" idx="12"/>
          </p:nvPr>
        </p:nvSpPr>
        <p:spPr/>
        <p:txBody>
          <a:bodyPr/>
          <a:lstStyle>
            <a:extLst/>
          </a:lstStyle>
          <a:p>
            <a:pPr>
              <a:defRPr/>
            </a:pPr>
            <a:fld id="{D77FBC10-2908-44E0-899E-B52ED7886DCC}"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366725281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pPr>
              <a:defRPr/>
            </a:pPr>
            <a:endParaRPr lang="es-ES">
              <a:solidFill>
                <a:prstClr val="white"/>
              </a:solidFill>
            </a:endParaRPr>
          </a:p>
        </p:txBody>
      </p:sp>
      <p:sp>
        <p:nvSpPr>
          <p:cNvPr id="4" name="3 Marcador de pie de página"/>
          <p:cNvSpPr>
            <a:spLocks noGrp="1"/>
          </p:cNvSpPr>
          <p:nvPr>
            <p:ph type="ftr" sz="quarter" idx="11"/>
          </p:nvPr>
        </p:nvSpPr>
        <p:spPr/>
        <p:txBody>
          <a:bodyPr/>
          <a:lstStyle>
            <a:extLst/>
          </a:lstStyle>
          <a:p>
            <a:pPr>
              <a:defRPr/>
            </a:pPr>
            <a:endParaRPr lang="es-ES">
              <a:solidFill>
                <a:prstClr val="white"/>
              </a:solidFill>
            </a:endParaRPr>
          </a:p>
        </p:txBody>
      </p:sp>
      <p:sp>
        <p:nvSpPr>
          <p:cNvPr id="5" name="4 Marcador de número de diapositiva"/>
          <p:cNvSpPr>
            <a:spLocks noGrp="1"/>
          </p:cNvSpPr>
          <p:nvPr>
            <p:ph type="sldNum" sz="quarter" idx="12"/>
          </p:nvPr>
        </p:nvSpPr>
        <p:spPr/>
        <p:txBody>
          <a:bodyPr/>
          <a:lstStyle>
            <a:extLst/>
          </a:lstStyle>
          <a:p>
            <a:pPr>
              <a:defRPr/>
            </a:pPr>
            <a:fld id="{C0AAE8B4-456C-42CF-94D1-6DADB247EBBC}" type="slidenum">
              <a:rPr lang="es-ES" smtClean="0">
                <a:solidFill>
                  <a:prstClr val="white"/>
                </a:solidFill>
              </a:rPr>
              <a:pPr>
                <a:defRPr/>
              </a:pPr>
              <a:t>‹Nº›</a:t>
            </a:fld>
            <a:endParaRPr lang="es-ES">
              <a:solidFill>
                <a:prstClr val="white"/>
              </a:solidFill>
            </a:endParaRPr>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464500502"/>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pPr>
              <a:defRPr/>
            </a:pPr>
            <a:endParaRPr lang="es-ES">
              <a:solidFill>
                <a:prstClr val="black"/>
              </a:solidFill>
            </a:endParaRPr>
          </a:p>
        </p:txBody>
      </p:sp>
      <p:sp>
        <p:nvSpPr>
          <p:cNvPr id="3" name="2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4" name="3 Marcador de número de diapositiva"/>
          <p:cNvSpPr>
            <a:spLocks noGrp="1"/>
          </p:cNvSpPr>
          <p:nvPr>
            <p:ph type="sldNum" sz="quarter" idx="12"/>
          </p:nvPr>
        </p:nvSpPr>
        <p:spPr/>
        <p:txBody>
          <a:bodyPr/>
          <a:lstStyle>
            <a:extLst/>
          </a:lstStyle>
          <a:p>
            <a:pPr>
              <a:defRPr/>
            </a:pPr>
            <a:fld id="{FC721C92-F9B8-44A4-890A-0FCAE720822D}"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3595042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pPr>
              <a:defRPr/>
            </a:pPr>
            <a:endParaRPr lang="es-ES">
              <a:solidFill>
                <a:prstClr val="black"/>
              </a:solidFill>
            </a:endParaRPr>
          </a:p>
        </p:txBody>
      </p:sp>
      <p:sp>
        <p:nvSpPr>
          <p:cNvPr id="6" name="5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7" name="6 Marcador de número de diapositiva"/>
          <p:cNvSpPr>
            <a:spLocks noGrp="1"/>
          </p:cNvSpPr>
          <p:nvPr>
            <p:ph type="sldNum" sz="quarter" idx="12"/>
          </p:nvPr>
        </p:nvSpPr>
        <p:spPr/>
        <p:txBody>
          <a:bodyPr/>
          <a:lstStyle>
            <a:extLst/>
          </a:lstStyle>
          <a:p>
            <a:pPr>
              <a:defRPr/>
            </a:pPr>
            <a:fld id="{44B2B9B1-CED8-48D1-97FD-0768F43C9F1F}"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189808236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pPr>
              <a:defRPr/>
            </a:pPr>
            <a:endParaRPr lang="es-ES">
              <a:solidFill>
                <a:prstClr val="white"/>
              </a:solidFill>
            </a:endParaRPr>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s-ES">
              <a:solidFill>
                <a:prstClr val="white"/>
              </a:solidFill>
            </a:endParaRPr>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pPr>
              <a:defRPr/>
            </a:pPr>
            <a:fld id="{389DDA80-3902-47C3-80F3-4F1CAB343C5D}" type="slidenum">
              <a:rPr lang="es-ES" smtClean="0">
                <a:solidFill>
                  <a:prstClr val="white"/>
                </a:solidFill>
              </a:rPr>
              <a:pPr>
                <a:defRPr/>
              </a:pPr>
              <a:t>‹Nº›</a:t>
            </a:fld>
            <a:endParaRPr lang="es-ES">
              <a:solidFill>
                <a:prstClr val="white"/>
              </a:solidFill>
            </a:endParaRPr>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white"/>
              </a:solidFill>
              <a:latin typeface="Arial" charset="0"/>
              <a:cs typeface="Arial" charset="0"/>
            </a:endParaRPr>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white"/>
              </a:solidFill>
              <a:latin typeface="Arial" charset="0"/>
              <a:cs typeface="Arial" charset="0"/>
            </a:endParaRPr>
          </a:p>
        </p:txBody>
      </p:sp>
      <p:sp>
        <p:nvSpPr>
          <p:cNvPr id="10" name="9 Triángulo rectángulo"/>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176168193"/>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extLst/>
          </a:lstStyle>
          <a:p>
            <a:pPr>
              <a:defRPr/>
            </a:pPr>
            <a:fld id="{4F98553C-1735-4E92-815F-979F11B87562}"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18797258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extLst/>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extLst/>
          </a:lstStyle>
          <a:p>
            <a:pPr>
              <a:defRPr/>
            </a:pPr>
            <a:fld id="{5F8EFD4B-E0A7-4269-9C80-DA1AC4BB1914}"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287191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OverObj">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533400" y="473075"/>
            <a:ext cx="81534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533400" y="1828800"/>
            <a:ext cx="8153400" cy="19431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533400" y="3924300"/>
            <a:ext cx="8153400" cy="19431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6" name="5 Marcador de pie de página"/>
          <p:cNvSpPr>
            <a:spLocks noGrp="1"/>
          </p:cNvSpPr>
          <p:nvPr>
            <p:ph type="ftr" sz="quarter" idx="11"/>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7" name="6 Marcador de número de diapositiva"/>
          <p:cNvSpPr>
            <a:spLocks noGrp="1"/>
          </p:cNvSpPr>
          <p:nvPr>
            <p:ph type="sldNum" sz="quarter" idx="12"/>
          </p:nvPr>
        </p:nvSpPr>
        <p:spPr/>
        <p:txBody>
          <a:bodyPr/>
          <a:lstStyle>
            <a:lvl1pPr fontAlgn="auto">
              <a:spcBef>
                <a:spcPts val="0"/>
              </a:spcBef>
              <a:spcAft>
                <a:spcPts val="0"/>
              </a:spcAft>
              <a:defRPr/>
            </a:lvl1pPr>
          </a:lstStyle>
          <a:p>
            <a:pPr>
              <a:defRPr/>
            </a:pPr>
            <a:fld id="{5796647D-301F-4D56-A809-4F78F2DD33F4}" type="slidenum">
              <a:rPr lang="es-ES">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4380297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dgm">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533400" y="473075"/>
            <a:ext cx="81534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533400" y="1828800"/>
            <a:ext cx="8153400" cy="4038600"/>
          </a:xfrm>
        </p:spPr>
        <p:txBody>
          <a:bodyPr/>
          <a:lstStyle/>
          <a:p>
            <a:pPr lvl="0"/>
            <a:endParaRPr lang="es-AR" noProof="0" smtClean="0"/>
          </a:p>
        </p:txBody>
      </p:sp>
      <p:sp>
        <p:nvSpPr>
          <p:cNvPr id="4" name="3 Marcador de fecha"/>
          <p:cNvSpPr>
            <a:spLocks noGrp="1"/>
          </p:cNvSpPr>
          <p:nvPr>
            <p:ph type="dt" sz="half" idx="10"/>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5" name="4 Marcador de pie de página"/>
          <p:cNvSpPr>
            <a:spLocks noGrp="1"/>
          </p:cNvSpPr>
          <p:nvPr>
            <p:ph type="ftr" sz="quarter" idx="11"/>
          </p:nvPr>
        </p:nvSpPr>
        <p:spPr/>
        <p:txBody>
          <a:bodyPr/>
          <a:lstStyle>
            <a:lvl1pPr fontAlgn="auto">
              <a:spcBef>
                <a:spcPts val="0"/>
              </a:spcBef>
              <a:spcAft>
                <a:spcPts val="0"/>
              </a:spcAft>
              <a:defRPr/>
            </a:lvl1pPr>
          </a:lstStyle>
          <a:p>
            <a:pPr>
              <a:defRPr/>
            </a:pPr>
            <a:endParaRPr lang="es-ES">
              <a:solidFill>
                <a:prstClr val="black"/>
              </a:solidFill>
            </a:endParaRPr>
          </a:p>
        </p:txBody>
      </p:sp>
      <p:sp>
        <p:nvSpPr>
          <p:cNvPr id="6" name="5 Marcador de número de diapositiva"/>
          <p:cNvSpPr>
            <a:spLocks noGrp="1"/>
          </p:cNvSpPr>
          <p:nvPr>
            <p:ph type="sldNum" sz="quarter" idx="12"/>
          </p:nvPr>
        </p:nvSpPr>
        <p:spPr/>
        <p:txBody>
          <a:bodyPr/>
          <a:lstStyle>
            <a:lvl1pPr fontAlgn="auto">
              <a:spcBef>
                <a:spcPts val="0"/>
              </a:spcBef>
              <a:spcAft>
                <a:spcPts val="0"/>
              </a:spcAft>
              <a:defRPr/>
            </a:lvl1pPr>
          </a:lstStyle>
          <a:p>
            <a:pPr>
              <a:defRPr/>
            </a:pPr>
            <a:fld id="{2F033577-B762-4E82-8E06-C335E380D073}" type="slidenum">
              <a:rPr lang="es-ES">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26692378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139825"/>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307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91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648200" y="3941763"/>
            <a:ext cx="4038600" cy="21891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Rectangle 4"/>
          <p:cNvSpPr>
            <a:spLocks noGrp="1" noChangeArrowheads="1"/>
          </p:cNvSpPr>
          <p:nvPr>
            <p:ph type="dt" sz="half" idx="10"/>
          </p:nvPr>
        </p:nvSpPr>
        <p:spPr/>
        <p:txBody>
          <a:bodyPr/>
          <a:lstStyle>
            <a:lvl1pPr>
              <a:defRPr/>
            </a:lvl1pPr>
          </a:lstStyle>
          <a:p>
            <a:pPr>
              <a:defRPr/>
            </a:pPr>
            <a:endParaRPr lang="es-AR" altLang="en-US">
              <a:solidFill>
                <a:prstClr val="black"/>
              </a:solidFill>
            </a:endParaRPr>
          </a:p>
        </p:txBody>
      </p:sp>
      <p:sp>
        <p:nvSpPr>
          <p:cNvPr id="7" name="Rectangle 5"/>
          <p:cNvSpPr>
            <a:spLocks noGrp="1" noChangeArrowheads="1"/>
          </p:cNvSpPr>
          <p:nvPr>
            <p:ph type="ftr" sz="quarter" idx="11"/>
          </p:nvPr>
        </p:nvSpPr>
        <p:spPr/>
        <p:txBody>
          <a:bodyPr/>
          <a:lstStyle>
            <a:lvl1pPr>
              <a:defRPr/>
            </a:lvl1pPr>
          </a:lstStyle>
          <a:p>
            <a:pPr>
              <a:defRPr/>
            </a:pPr>
            <a:endParaRPr lang="es-AR" altLang="en-US">
              <a:solidFill>
                <a:prstClr val="black"/>
              </a:solidFill>
            </a:endParaRPr>
          </a:p>
        </p:txBody>
      </p:sp>
      <p:sp>
        <p:nvSpPr>
          <p:cNvPr id="8" name="Rectangle 6"/>
          <p:cNvSpPr>
            <a:spLocks noGrp="1" noChangeArrowheads="1"/>
          </p:cNvSpPr>
          <p:nvPr>
            <p:ph type="sldNum" sz="quarter" idx="12"/>
          </p:nvPr>
        </p:nvSpPr>
        <p:spPr/>
        <p:txBody>
          <a:bodyPr/>
          <a:lstStyle>
            <a:lvl1pPr>
              <a:defRPr/>
            </a:lvl1pPr>
          </a:lstStyle>
          <a:p>
            <a:pPr>
              <a:defRPr/>
            </a:pPr>
            <a:fld id="{A0BB9B73-87C4-423C-AB7D-80E9E9C49CD6}" type="slidenum">
              <a:rPr lang="es-AR" altLang="en-US">
                <a:solidFill>
                  <a:prstClr val="black"/>
                </a:solidFill>
              </a:rPr>
              <a:pPr>
                <a:defRPr/>
              </a:pPr>
              <a:t>‹Nº›</a:t>
            </a:fld>
            <a:endParaRPr lang="es-AR" altLang="en-US">
              <a:solidFill>
                <a:prstClr val="black"/>
              </a:solidFill>
            </a:endParaRPr>
          </a:p>
        </p:txBody>
      </p:sp>
    </p:spTree>
    <p:extLst>
      <p:ext uri="{BB962C8B-B14F-4D97-AF65-F5344CB8AC3E}">
        <p14:creationId xmlns:p14="http://schemas.microsoft.com/office/powerpoint/2010/main" val="13836037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139825"/>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91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57200" y="3941763"/>
            <a:ext cx="4038600" cy="21891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half" idx="3"/>
          </p:nvPr>
        </p:nvSpPr>
        <p:spPr>
          <a:xfrm>
            <a:off x="4648200" y="1600200"/>
            <a:ext cx="4038600" cy="45307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Rectangle 4"/>
          <p:cNvSpPr>
            <a:spLocks noGrp="1" noChangeArrowheads="1"/>
          </p:cNvSpPr>
          <p:nvPr>
            <p:ph type="dt" sz="half" idx="10"/>
          </p:nvPr>
        </p:nvSpPr>
        <p:spPr/>
        <p:txBody>
          <a:bodyPr/>
          <a:lstStyle>
            <a:lvl1pPr>
              <a:defRPr/>
            </a:lvl1pPr>
          </a:lstStyle>
          <a:p>
            <a:pPr>
              <a:defRPr/>
            </a:pPr>
            <a:endParaRPr lang="es-AR" altLang="en-US">
              <a:solidFill>
                <a:prstClr val="black"/>
              </a:solidFill>
            </a:endParaRPr>
          </a:p>
        </p:txBody>
      </p:sp>
      <p:sp>
        <p:nvSpPr>
          <p:cNvPr id="7" name="Rectangle 5"/>
          <p:cNvSpPr>
            <a:spLocks noGrp="1" noChangeArrowheads="1"/>
          </p:cNvSpPr>
          <p:nvPr>
            <p:ph type="ftr" sz="quarter" idx="11"/>
          </p:nvPr>
        </p:nvSpPr>
        <p:spPr/>
        <p:txBody>
          <a:bodyPr/>
          <a:lstStyle>
            <a:lvl1pPr>
              <a:defRPr/>
            </a:lvl1pPr>
          </a:lstStyle>
          <a:p>
            <a:pPr>
              <a:defRPr/>
            </a:pPr>
            <a:endParaRPr lang="es-AR" altLang="en-US">
              <a:solidFill>
                <a:prstClr val="black"/>
              </a:solidFill>
            </a:endParaRPr>
          </a:p>
        </p:txBody>
      </p:sp>
      <p:sp>
        <p:nvSpPr>
          <p:cNvPr id="8" name="Rectangle 6"/>
          <p:cNvSpPr>
            <a:spLocks noGrp="1" noChangeArrowheads="1"/>
          </p:cNvSpPr>
          <p:nvPr>
            <p:ph type="sldNum" sz="quarter" idx="12"/>
          </p:nvPr>
        </p:nvSpPr>
        <p:spPr/>
        <p:txBody>
          <a:bodyPr/>
          <a:lstStyle>
            <a:lvl1pPr>
              <a:defRPr/>
            </a:lvl1pPr>
          </a:lstStyle>
          <a:p>
            <a:pPr>
              <a:defRPr/>
            </a:pPr>
            <a:fld id="{51F182D3-D739-4EF1-9C7B-7E142DD065AD}" type="slidenum">
              <a:rPr lang="es-AR" altLang="en-US">
                <a:solidFill>
                  <a:prstClr val="black"/>
                </a:solidFill>
              </a:rPr>
              <a:pPr>
                <a:defRPr/>
              </a:pPr>
              <a:t>‹Nº›</a:t>
            </a:fld>
            <a:endParaRPr lang="es-AR" altLang="en-US">
              <a:solidFill>
                <a:prstClr val="black"/>
              </a:solidFill>
            </a:endParaRPr>
          </a:p>
        </p:txBody>
      </p:sp>
    </p:spTree>
    <p:extLst>
      <p:ext uri="{BB962C8B-B14F-4D97-AF65-F5344CB8AC3E}">
        <p14:creationId xmlns:p14="http://schemas.microsoft.com/office/powerpoint/2010/main" val="1579186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endParaRPr lang="es-ES"/>
          </a:p>
        </p:txBody>
      </p:sp>
      <p:sp>
        <p:nvSpPr>
          <p:cNvPr id="5" name="Footer Placeholder 4"/>
          <p:cNvSpPr>
            <a:spLocks noGrp="1"/>
          </p:cNvSpPr>
          <p:nvPr>
            <p:ph type="ftr" sz="quarter" idx="11"/>
          </p:nvPr>
        </p:nvSpPr>
        <p:spPr/>
        <p:txBody>
          <a:bodyPr/>
          <a:lstStyle/>
          <a:p>
            <a:pPr>
              <a:defRPr/>
            </a:pPr>
            <a:endParaRPr lang="es-ES">
              <a:solidFill>
                <a:srgbClr val="2DA2BF">
                  <a:tint val="20000"/>
                </a:srgbClr>
              </a:solidFill>
            </a:endParaRPr>
          </a:p>
        </p:txBody>
      </p:sp>
      <p:sp>
        <p:nvSpPr>
          <p:cNvPr id="6" name="Slide Number Placeholder 5"/>
          <p:cNvSpPr>
            <a:spLocks noGrp="1"/>
          </p:cNvSpPr>
          <p:nvPr>
            <p:ph type="sldNum" sz="quarter" idx="12"/>
          </p:nvPr>
        </p:nvSpPr>
        <p:spPr/>
        <p:txBody>
          <a:bodyPr/>
          <a:lstStyle/>
          <a:p>
            <a:pPr>
              <a:defRPr/>
            </a:pPr>
            <a:fld id="{9833F515-ED67-4CF7-B2D4-642B3164D5D0}" type="slidenum">
              <a:rPr lang="es-ES" smtClean="0"/>
              <a:pPr>
                <a:defRPr/>
              </a:pPr>
              <a:t>‹Nº›</a:t>
            </a:fld>
            <a:endParaRPr lang="es-ES"/>
          </a:p>
        </p:txBody>
      </p:sp>
    </p:spTree>
    <p:extLst>
      <p:ext uri="{BB962C8B-B14F-4D97-AF65-F5344CB8AC3E}">
        <p14:creationId xmlns:p14="http://schemas.microsoft.com/office/powerpoint/2010/main" val="1788585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a:defRPr/>
            </a:pPr>
            <a:endParaRPr lang="es-ES">
              <a:solidFill>
                <a:prstClr val="black"/>
              </a:solidFill>
            </a:endParaRPr>
          </a:p>
        </p:txBody>
      </p:sp>
      <p:sp>
        <p:nvSpPr>
          <p:cNvPr id="5" name="Footer Placeholder 4"/>
          <p:cNvSpPr>
            <a:spLocks noGrp="1"/>
          </p:cNvSpPr>
          <p:nvPr>
            <p:ph type="ftr" sz="quarter" idx="11"/>
          </p:nvPr>
        </p:nvSpPr>
        <p:spPr/>
        <p:txBody>
          <a:bodyPr/>
          <a:lstStyle/>
          <a:p>
            <a:pPr>
              <a:defRPr/>
            </a:pPr>
            <a:endParaRPr lang="es-ES">
              <a:solidFill>
                <a:prstClr val="black"/>
              </a:solidFill>
            </a:endParaRPr>
          </a:p>
        </p:txBody>
      </p:sp>
      <p:sp>
        <p:nvSpPr>
          <p:cNvPr id="6" name="Slide Number Placeholder 5"/>
          <p:cNvSpPr>
            <a:spLocks noGrp="1"/>
          </p:cNvSpPr>
          <p:nvPr>
            <p:ph type="sldNum" sz="quarter" idx="12"/>
          </p:nvPr>
        </p:nvSpPr>
        <p:spPr/>
        <p:txBody>
          <a:bodyPr/>
          <a:lstStyle/>
          <a:p>
            <a:pPr>
              <a:defRPr/>
            </a:pPr>
            <a:fld id="{CB6AEC90-BFEE-4AD4-B93E-FEC001352EB5}"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25349183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pPr>
              <a:defRPr/>
            </a:pPr>
            <a:endParaRPr lang="es-ES">
              <a:solidFill>
                <a:prstClr val="white"/>
              </a:solidFill>
            </a:endParaRPr>
          </a:p>
        </p:txBody>
      </p:sp>
      <p:sp>
        <p:nvSpPr>
          <p:cNvPr id="5" name="Footer Placeholder 4"/>
          <p:cNvSpPr>
            <a:spLocks noGrp="1"/>
          </p:cNvSpPr>
          <p:nvPr>
            <p:ph type="ftr" sz="quarter" idx="11"/>
          </p:nvPr>
        </p:nvSpPr>
        <p:spPr/>
        <p:txBody>
          <a:bodyPr/>
          <a:lstStyle/>
          <a:p>
            <a:pPr>
              <a:defRPr/>
            </a:pPr>
            <a:endParaRPr lang="es-ES">
              <a:solidFill>
                <a:prstClr val="white"/>
              </a:solidFill>
            </a:endParaRPr>
          </a:p>
        </p:txBody>
      </p:sp>
      <p:sp>
        <p:nvSpPr>
          <p:cNvPr id="6" name="Slide Number Placeholder 5"/>
          <p:cNvSpPr>
            <a:spLocks noGrp="1"/>
          </p:cNvSpPr>
          <p:nvPr>
            <p:ph type="sldNum" sz="quarter" idx="12"/>
          </p:nvPr>
        </p:nvSpPr>
        <p:spPr/>
        <p:txBody>
          <a:bodyPr/>
          <a:lstStyle/>
          <a:p>
            <a:pPr>
              <a:defRPr/>
            </a:pPr>
            <a:fld id="{46BBA473-10A0-4326-A8B6-CE0030C2F212}" type="slidenum">
              <a:rPr lang="es-ES" smtClean="0">
                <a:solidFill>
                  <a:prstClr val="white"/>
                </a:solidFill>
              </a:rPr>
              <a:pPr>
                <a:defRPr/>
              </a:pPr>
              <a:t>‹Nº›</a:t>
            </a:fld>
            <a:endParaRPr lang="es-ES">
              <a:solidFill>
                <a:prstClr val="white"/>
              </a:solidFill>
            </a:endParaRPr>
          </a:p>
        </p:txBody>
      </p:sp>
    </p:spTree>
    <p:extLst>
      <p:ext uri="{BB962C8B-B14F-4D97-AF65-F5344CB8AC3E}">
        <p14:creationId xmlns:p14="http://schemas.microsoft.com/office/powerpoint/2010/main" val="30216886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8" name="Date Placeholder 7"/>
          <p:cNvSpPr>
            <a:spLocks noGrp="1"/>
          </p:cNvSpPr>
          <p:nvPr>
            <p:ph type="dt" sz="half" idx="10"/>
          </p:nvPr>
        </p:nvSpPr>
        <p:spPr/>
        <p:txBody>
          <a:bodyPr/>
          <a:lstStyle/>
          <a:p>
            <a:pPr>
              <a:defRPr/>
            </a:pPr>
            <a:endParaRPr lang="es-ES">
              <a:solidFill>
                <a:prstClr val="white"/>
              </a:solidFill>
            </a:endParaRPr>
          </a:p>
        </p:txBody>
      </p:sp>
      <p:sp>
        <p:nvSpPr>
          <p:cNvPr id="9" name="Footer Placeholder 8"/>
          <p:cNvSpPr>
            <a:spLocks noGrp="1"/>
          </p:cNvSpPr>
          <p:nvPr>
            <p:ph type="ftr" sz="quarter" idx="11"/>
          </p:nvPr>
        </p:nvSpPr>
        <p:spPr/>
        <p:txBody>
          <a:bodyPr/>
          <a:lstStyle/>
          <a:p>
            <a:pPr>
              <a:defRPr/>
            </a:pPr>
            <a:endParaRPr lang="es-ES">
              <a:solidFill>
                <a:prstClr val="white"/>
              </a:solidFill>
            </a:endParaRPr>
          </a:p>
        </p:txBody>
      </p:sp>
      <p:sp>
        <p:nvSpPr>
          <p:cNvPr id="10" name="Slide Number Placeholder 9"/>
          <p:cNvSpPr>
            <a:spLocks noGrp="1"/>
          </p:cNvSpPr>
          <p:nvPr>
            <p:ph type="sldNum" sz="quarter" idx="12"/>
          </p:nvPr>
        </p:nvSpPr>
        <p:spPr/>
        <p:txBody>
          <a:bodyPr/>
          <a:lstStyle/>
          <a:p>
            <a:pPr>
              <a:defRPr/>
            </a:pPr>
            <a:fld id="{DCC1E9BE-B41A-4510-B4B2-8FE3D03749F9}" type="slidenum">
              <a:rPr lang="es-ES" smtClean="0">
                <a:solidFill>
                  <a:prstClr val="white"/>
                </a:solidFill>
              </a:rPr>
              <a:pPr>
                <a:defRPr/>
              </a:pPr>
              <a:t>‹Nº›</a:t>
            </a:fld>
            <a:endParaRPr lang="es-ES">
              <a:solidFill>
                <a:prstClr val="white"/>
              </a:solidFill>
            </a:endParaRPr>
          </a:p>
        </p:txBody>
      </p:sp>
    </p:spTree>
    <p:extLst>
      <p:ext uri="{BB962C8B-B14F-4D97-AF65-F5344CB8AC3E}">
        <p14:creationId xmlns:p14="http://schemas.microsoft.com/office/powerpoint/2010/main" val="4511826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Date Placeholder 1"/>
          <p:cNvSpPr>
            <a:spLocks noGrp="1"/>
          </p:cNvSpPr>
          <p:nvPr>
            <p:ph type="dt" sz="half" idx="10"/>
          </p:nvPr>
        </p:nvSpPr>
        <p:spPr/>
        <p:txBody>
          <a:bodyPr/>
          <a:lstStyle/>
          <a:p>
            <a:pPr>
              <a:defRPr/>
            </a:pPr>
            <a:endParaRPr lang="es-ES">
              <a:solidFill>
                <a:prstClr val="black"/>
              </a:solidFill>
            </a:endParaRPr>
          </a:p>
        </p:txBody>
      </p:sp>
      <p:sp>
        <p:nvSpPr>
          <p:cNvPr id="11" name="Footer Placeholder 10"/>
          <p:cNvSpPr>
            <a:spLocks noGrp="1"/>
          </p:cNvSpPr>
          <p:nvPr>
            <p:ph type="ftr" sz="quarter" idx="11"/>
          </p:nvPr>
        </p:nvSpPr>
        <p:spPr/>
        <p:txBody>
          <a:bodyPr/>
          <a:lstStyle/>
          <a:p>
            <a:pPr>
              <a:defRPr/>
            </a:pPr>
            <a:endParaRPr lang="es-ES">
              <a:solidFill>
                <a:prstClr val="black"/>
              </a:solidFill>
            </a:endParaRPr>
          </a:p>
        </p:txBody>
      </p:sp>
      <p:sp>
        <p:nvSpPr>
          <p:cNvPr id="12" name="Slide Number Placeholder 11"/>
          <p:cNvSpPr>
            <a:spLocks noGrp="1"/>
          </p:cNvSpPr>
          <p:nvPr>
            <p:ph type="sldNum" sz="quarter" idx="12"/>
          </p:nvPr>
        </p:nvSpPr>
        <p:spPr/>
        <p:txBody>
          <a:bodyPr/>
          <a:lstStyle/>
          <a:p>
            <a:pPr>
              <a:defRPr/>
            </a:pPr>
            <a:fld id="{D77FBC10-2908-44E0-899E-B52ED7886DCC}"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8469737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2" name="Date Placeholder 1"/>
          <p:cNvSpPr>
            <a:spLocks noGrp="1"/>
          </p:cNvSpPr>
          <p:nvPr>
            <p:ph type="dt" sz="half" idx="10"/>
          </p:nvPr>
        </p:nvSpPr>
        <p:spPr/>
        <p:txBody>
          <a:bodyPr/>
          <a:lstStyle/>
          <a:p>
            <a:pPr fontAlgn="base">
              <a:spcBef>
                <a:spcPct val="0"/>
              </a:spcBef>
              <a:spcAft>
                <a:spcPct val="0"/>
              </a:spcAft>
              <a:defRPr/>
            </a:pPr>
            <a:endParaRPr lang="es-ES">
              <a:solidFill>
                <a:prstClr val="black"/>
              </a:solidFill>
              <a:latin typeface="Arial" charset="0"/>
              <a:cs typeface="Arial" charset="0"/>
            </a:endParaRPr>
          </a:p>
        </p:txBody>
      </p:sp>
      <p:sp>
        <p:nvSpPr>
          <p:cNvPr id="7" name="Footer Placeholder 6"/>
          <p:cNvSpPr>
            <a:spLocks noGrp="1"/>
          </p:cNvSpPr>
          <p:nvPr>
            <p:ph type="ftr" sz="quarter" idx="11"/>
          </p:nvPr>
        </p:nvSpPr>
        <p:spPr/>
        <p:txBody>
          <a:bodyPr/>
          <a:lstStyle/>
          <a:p>
            <a:pPr fontAlgn="base">
              <a:spcBef>
                <a:spcPct val="0"/>
              </a:spcBef>
              <a:spcAft>
                <a:spcPct val="0"/>
              </a:spcAft>
              <a:defRPr/>
            </a:pPr>
            <a:endParaRPr lang="es-ES">
              <a:solidFill>
                <a:prstClr val="black"/>
              </a:solidFill>
              <a:latin typeface="Arial" charset="0"/>
              <a:cs typeface="Arial" charset="0"/>
            </a:endParaRPr>
          </a:p>
        </p:txBody>
      </p:sp>
      <p:sp>
        <p:nvSpPr>
          <p:cNvPr id="8" name="Slide Number Placeholder 7"/>
          <p:cNvSpPr>
            <a:spLocks noGrp="1"/>
          </p:cNvSpPr>
          <p:nvPr>
            <p:ph type="sldNum" sz="quarter" idx="12"/>
          </p:nvPr>
        </p:nvSpPr>
        <p:spPr/>
        <p:txBody>
          <a:bodyPr/>
          <a:lstStyle/>
          <a:p>
            <a:pPr fontAlgn="base">
              <a:spcBef>
                <a:spcPct val="0"/>
              </a:spcBef>
              <a:spcAft>
                <a:spcPct val="0"/>
              </a:spcAft>
              <a:defRPr/>
            </a:pPr>
            <a:fld id="{A096E1AC-A648-47F9-A59A-B3AEC8C02F91}" type="slidenum">
              <a:rPr lang="es-ES" smtClean="0">
                <a:solidFill>
                  <a:prstClr val="black"/>
                </a:solidFill>
                <a:latin typeface="Arial" charset="0"/>
                <a:cs typeface="Arial" charset="0"/>
              </a:rPr>
              <a:pPr fontAlgn="base">
                <a:spcBef>
                  <a:spcPct val="0"/>
                </a:spcBef>
                <a:spcAft>
                  <a:spcPct val="0"/>
                </a:spcAft>
                <a:defRPr/>
              </a:pPr>
              <a:t>‹Nº›</a:t>
            </a:fld>
            <a:endParaRPr lang="es-ES">
              <a:solidFill>
                <a:prstClr val="black"/>
              </a:solidFill>
              <a:latin typeface="Arial" charset="0"/>
              <a:cs typeface="Arial" charset="0"/>
            </a:endParaRPr>
          </a:p>
        </p:txBody>
      </p:sp>
    </p:spTree>
    <p:extLst>
      <p:ext uri="{BB962C8B-B14F-4D97-AF65-F5344CB8AC3E}">
        <p14:creationId xmlns:p14="http://schemas.microsoft.com/office/powerpoint/2010/main" val="35835808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s-ES">
              <a:solidFill>
                <a:prstClr val="black"/>
              </a:solidFill>
            </a:endParaRPr>
          </a:p>
        </p:txBody>
      </p:sp>
      <p:sp>
        <p:nvSpPr>
          <p:cNvPr id="6" name="Footer Placeholder 5"/>
          <p:cNvSpPr>
            <a:spLocks noGrp="1"/>
          </p:cNvSpPr>
          <p:nvPr>
            <p:ph type="ftr" sz="quarter" idx="11"/>
          </p:nvPr>
        </p:nvSpPr>
        <p:spPr/>
        <p:txBody>
          <a:bodyPr/>
          <a:lstStyle/>
          <a:p>
            <a:pPr>
              <a:defRPr/>
            </a:pPr>
            <a:endParaRPr lang="es-ES">
              <a:solidFill>
                <a:prstClr val="black"/>
              </a:solidFill>
            </a:endParaRPr>
          </a:p>
        </p:txBody>
      </p:sp>
      <p:sp>
        <p:nvSpPr>
          <p:cNvPr id="7" name="Slide Number Placeholder 6"/>
          <p:cNvSpPr>
            <a:spLocks noGrp="1"/>
          </p:cNvSpPr>
          <p:nvPr>
            <p:ph type="sldNum" sz="quarter" idx="12"/>
          </p:nvPr>
        </p:nvSpPr>
        <p:spPr/>
        <p:txBody>
          <a:bodyPr/>
          <a:lstStyle/>
          <a:p>
            <a:pPr>
              <a:defRPr/>
            </a:pPr>
            <a:fld id="{FC721C92-F9B8-44A4-890A-0FCAE720822D}"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2461535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pPr>
              <a:defRPr/>
            </a:pPr>
            <a:endParaRPr lang="es-ES">
              <a:solidFill>
                <a:prstClr val="black"/>
              </a:solidFill>
            </a:endParaRPr>
          </a:p>
        </p:txBody>
      </p:sp>
      <p:sp>
        <p:nvSpPr>
          <p:cNvPr id="9" name="Footer Placeholder 8"/>
          <p:cNvSpPr>
            <a:spLocks noGrp="1"/>
          </p:cNvSpPr>
          <p:nvPr>
            <p:ph type="ftr" sz="quarter" idx="11"/>
          </p:nvPr>
        </p:nvSpPr>
        <p:spPr/>
        <p:txBody>
          <a:bodyPr/>
          <a:lstStyle/>
          <a:p>
            <a:pPr>
              <a:defRPr/>
            </a:pPr>
            <a:endParaRPr lang="es-ES">
              <a:solidFill>
                <a:prstClr val="black"/>
              </a:solidFill>
            </a:endParaRPr>
          </a:p>
        </p:txBody>
      </p:sp>
      <p:sp>
        <p:nvSpPr>
          <p:cNvPr id="10" name="Slide Number Placeholder 9"/>
          <p:cNvSpPr>
            <a:spLocks noGrp="1"/>
          </p:cNvSpPr>
          <p:nvPr>
            <p:ph type="sldNum" sz="quarter" idx="12"/>
          </p:nvPr>
        </p:nvSpPr>
        <p:spPr/>
        <p:txBody>
          <a:bodyPr/>
          <a:lstStyle/>
          <a:p>
            <a:pPr>
              <a:defRPr/>
            </a:pPr>
            <a:fld id="{44B2B9B1-CED8-48D1-97FD-0768F43C9F1F}"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24661947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pPr>
              <a:defRPr/>
            </a:pPr>
            <a:endParaRPr lang="es-ES">
              <a:solidFill>
                <a:prstClr val="white"/>
              </a:solidFill>
            </a:endParaRPr>
          </a:p>
        </p:txBody>
      </p:sp>
      <p:sp>
        <p:nvSpPr>
          <p:cNvPr id="9" name="Footer Placeholder 8"/>
          <p:cNvSpPr>
            <a:spLocks noGrp="1"/>
          </p:cNvSpPr>
          <p:nvPr>
            <p:ph type="ftr" sz="quarter" idx="11"/>
          </p:nvPr>
        </p:nvSpPr>
        <p:spPr>
          <a:xfrm>
            <a:off x="2624326" y="6356351"/>
            <a:ext cx="4433638" cy="365125"/>
          </a:xfrm>
        </p:spPr>
        <p:txBody>
          <a:bodyPr/>
          <a:lstStyle/>
          <a:p>
            <a:pPr>
              <a:defRPr/>
            </a:pPr>
            <a:endParaRPr lang="es-ES">
              <a:solidFill>
                <a:prstClr val="white"/>
              </a:solidFill>
            </a:endParaRPr>
          </a:p>
        </p:txBody>
      </p:sp>
      <p:sp>
        <p:nvSpPr>
          <p:cNvPr id="10" name="Slide Number Placeholder 9"/>
          <p:cNvSpPr>
            <a:spLocks noGrp="1"/>
          </p:cNvSpPr>
          <p:nvPr>
            <p:ph type="sldNum" sz="quarter" idx="12"/>
          </p:nvPr>
        </p:nvSpPr>
        <p:spPr/>
        <p:txBody>
          <a:bodyPr/>
          <a:lstStyle/>
          <a:p>
            <a:pPr>
              <a:defRPr/>
            </a:pPr>
            <a:fld id="{389DDA80-3902-47C3-80F3-4F1CAB343C5D}" type="slidenum">
              <a:rPr lang="es-ES" smtClean="0">
                <a:solidFill>
                  <a:prstClr val="white"/>
                </a:solidFill>
              </a:rPr>
              <a:pPr>
                <a:defRPr/>
              </a:pPr>
              <a:t>‹Nº›</a:t>
            </a:fld>
            <a:endParaRPr lang="es-ES">
              <a:solidFill>
                <a:prstClr val="white"/>
              </a:solidFill>
            </a:endParaRPr>
          </a:p>
        </p:txBody>
      </p:sp>
    </p:spTree>
    <p:extLst>
      <p:ext uri="{BB962C8B-B14F-4D97-AF65-F5344CB8AC3E}">
        <p14:creationId xmlns:p14="http://schemas.microsoft.com/office/powerpoint/2010/main" val="7605356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pPr>
              <a:defRPr/>
            </a:pPr>
            <a:endParaRPr lang="es-ES">
              <a:solidFill>
                <a:prstClr val="black"/>
              </a:solidFill>
            </a:endParaRPr>
          </a:p>
        </p:txBody>
      </p:sp>
      <p:sp>
        <p:nvSpPr>
          <p:cNvPr id="8" name="Footer Placeholder 7"/>
          <p:cNvSpPr>
            <a:spLocks noGrp="1"/>
          </p:cNvSpPr>
          <p:nvPr>
            <p:ph type="ftr" sz="quarter" idx="11"/>
          </p:nvPr>
        </p:nvSpPr>
        <p:spPr/>
        <p:txBody>
          <a:bodyPr/>
          <a:lstStyle/>
          <a:p>
            <a:pPr>
              <a:defRPr/>
            </a:pPr>
            <a:endParaRPr lang="es-ES">
              <a:solidFill>
                <a:prstClr val="black"/>
              </a:solidFill>
            </a:endParaRPr>
          </a:p>
        </p:txBody>
      </p:sp>
      <p:sp>
        <p:nvSpPr>
          <p:cNvPr id="9" name="Slide Number Placeholder 8"/>
          <p:cNvSpPr>
            <a:spLocks noGrp="1"/>
          </p:cNvSpPr>
          <p:nvPr>
            <p:ph type="sldNum" sz="quarter" idx="12"/>
          </p:nvPr>
        </p:nvSpPr>
        <p:spPr/>
        <p:txBody>
          <a:bodyPr/>
          <a:lstStyle/>
          <a:p>
            <a:pPr>
              <a:defRPr/>
            </a:pPr>
            <a:fld id="{4F98553C-1735-4E92-815F-979F11B87562}"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4489150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pPr>
              <a:defRPr/>
            </a:pPr>
            <a:endParaRPr lang="es-ES">
              <a:solidFill>
                <a:prstClr val="black"/>
              </a:solidFill>
            </a:endParaRPr>
          </a:p>
        </p:txBody>
      </p:sp>
      <p:sp>
        <p:nvSpPr>
          <p:cNvPr id="8" name="Footer Placeholder 7"/>
          <p:cNvSpPr>
            <a:spLocks noGrp="1"/>
          </p:cNvSpPr>
          <p:nvPr>
            <p:ph type="ftr" sz="quarter" idx="11"/>
          </p:nvPr>
        </p:nvSpPr>
        <p:spPr/>
        <p:txBody>
          <a:bodyPr/>
          <a:lstStyle/>
          <a:p>
            <a:pPr>
              <a:defRPr/>
            </a:pPr>
            <a:endParaRPr lang="es-ES">
              <a:solidFill>
                <a:prstClr val="black"/>
              </a:solidFill>
            </a:endParaRPr>
          </a:p>
        </p:txBody>
      </p:sp>
      <p:sp>
        <p:nvSpPr>
          <p:cNvPr id="9" name="Slide Number Placeholder 8"/>
          <p:cNvSpPr>
            <a:spLocks noGrp="1"/>
          </p:cNvSpPr>
          <p:nvPr>
            <p:ph type="sldNum" sz="quarter" idx="12"/>
          </p:nvPr>
        </p:nvSpPr>
        <p:spPr/>
        <p:txBody>
          <a:bodyPr/>
          <a:lstStyle/>
          <a:p>
            <a:pPr>
              <a:defRPr/>
            </a:pPr>
            <a:fld id="{5F8EFD4B-E0A7-4269-9C80-DA1AC4BB1914}" type="slidenum">
              <a:rPr lang="es-ES" smtClean="0">
                <a:solidFill>
                  <a:prstClr val="black"/>
                </a:solidFill>
              </a:rPr>
              <a:pPr>
                <a:defRPr/>
              </a:pPr>
              <a:t>‹Nº›</a:t>
            </a:fld>
            <a:endParaRPr lang="es-ES">
              <a:solidFill>
                <a:prstClr val="black"/>
              </a:solidFill>
            </a:endParaRPr>
          </a:p>
        </p:txBody>
      </p:sp>
    </p:spTree>
    <p:extLst>
      <p:ext uri="{BB962C8B-B14F-4D97-AF65-F5344CB8AC3E}">
        <p14:creationId xmlns:p14="http://schemas.microsoft.com/office/powerpoint/2010/main" val="21807848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139825"/>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307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91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648200" y="3941763"/>
            <a:ext cx="4038600" cy="21891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Rectangle 4"/>
          <p:cNvSpPr>
            <a:spLocks noGrp="1" noChangeArrowheads="1"/>
          </p:cNvSpPr>
          <p:nvPr>
            <p:ph type="dt" sz="half" idx="10"/>
          </p:nvPr>
        </p:nvSpPr>
        <p:spPr/>
        <p:txBody>
          <a:bodyPr/>
          <a:lstStyle>
            <a:lvl1pPr>
              <a:defRPr/>
            </a:lvl1pPr>
          </a:lstStyle>
          <a:p>
            <a:pPr>
              <a:defRPr/>
            </a:pPr>
            <a:endParaRPr lang="es-AR" altLang="en-US">
              <a:solidFill>
                <a:prstClr val="black"/>
              </a:solidFill>
            </a:endParaRPr>
          </a:p>
        </p:txBody>
      </p:sp>
      <p:sp>
        <p:nvSpPr>
          <p:cNvPr id="7" name="Rectangle 5"/>
          <p:cNvSpPr>
            <a:spLocks noGrp="1" noChangeArrowheads="1"/>
          </p:cNvSpPr>
          <p:nvPr>
            <p:ph type="ftr" sz="quarter" idx="11"/>
          </p:nvPr>
        </p:nvSpPr>
        <p:spPr/>
        <p:txBody>
          <a:bodyPr/>
          <a:lstStyle>
            <a:lvl1pPr>
              <a:defRPr/>
            </a:lvl1pPr>
          </a:lstStyle>
          <a:p>
            <a:pPr>
              <a:defRPr/>
            </a:pPr>
            <a:endParaRPr lang="es-AR" altLang="en-US">
              <a:solidFill>
                <a:prstClr val="black"/>
              </a:solidFill>
            </a:endParaRPr>
          </a:p>
        </p:txBody>
      </p:sp>
      <p:sp>
        <p:nvSpPr>
          <p:cNvPr id="8" name="Rectangle 6"/>
          <p:cNvSpPr>
            <a:spLocks noGrp="1" noChangeArrowheads="1"/>
          </p:cNvSpPr>
          <p:nvPr>
            <p:ph type="sldNum" sz="quarter" idx="12"/>
          </p:nvPr>
        </p:nvSpPr>
        <p:spPr/>
        <p:txBody>
          <a:bodyPr/>
          <a:lstStyle>
            <a:lvl1pPr>
              <a:defRPr/>
            </a:lvl1pPr>
          </a:lstStyle>
          <a:p>
            <a:pPr>
              <a:defRPr/>
            </a:pPr>
            <a:fld id="{A0BB9B73-87C4-423C-AB7D-80E9E9C49CD6}" type="slidenum">
              <a:rPr lang="es-AR" altLang="en-US">
                <a:solidFill>
                  <a:prstClr val="black"/>
                </a:solidFill>
              </a:rPr>
              <a:pPr>
                <a:defRPr/>
              </a:pPr>
              <a:t>‹Nº›</a:t>
            </a:fld>
            <a:endParaRPr lang="es-AR" altLang="en-US">
              <a:solidFill>
                <a:prstClr val="black"/>
              </a:solidFill>
            </a:endParaRPr>
          </a:p>
        </p:txBody>
      </p:sp>
    </p:spTree>
    <p:extLst>
      <p:ext uri="{BB962C8B-B14F-4D97-AF65-F5344CB8AC3E}">
        <p14:creationId xmlns:p14="http://schemas.microsoft.com/office/powerpoint/2010/main" val="2224314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jpe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14" name="13 Triángulo rectángulo"/>
          <p:cNvSpPr>
            <a:spLocks/>
          </p:cNvSpPr>
          <p:nvPr/>
        </p:nvSpPr>
        <p:spPr bwMode="auto">
          <a:xfrm>
            <a:off x="-6042" y="5791253"/>
            <a:ext cx="3402314" cy="1080868"/>
          </a:xfrm>
          <a:prstGeom prst="rtTriangle">
            <a:avLst/>
          </a:prstGeom>
          <a:blipFill>
            <a:blip r:embed="rId17">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defRPr/>
            </a:pPr>
            <a:endParaRPr lang="es-ES">
              <a:solidFill>
                <a:prstClr val="black"/>
              </a:solidFill>
              <a:latin typeface="Arial" charset="0"/>
              <a:cs typeface="Arial" charset="0"/>
            </a:endParaRPr>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s-ES">
              <a:solidFill>
                <a:prstClr val="black"/>
              </a:solidFill>
              <a:latin typeface="Arial" charset="0"/>
              <a:cs typeface="Arial" charset="0"/>
            </a:endParaRPr>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fontAlgn="base">
              <a:spcBef>
                <a:spcPct val="0"/>
              </a:spcBef>
              <a:spcAft>
                <a:spcPct val="0"/>
              </a:spcAft>
              <a:defRPr/>
            </a:pPr>
            <a:fld id="{A096E1AC-A648-47F9-A59A-B3AEC8C02F91}" type="slidenum">
              <a:rPr lang="es-ES" smtClean="0">
                <a:solidFill>
                  <a:prstClr val="black"/>
                </a:solidFill>
                <a:latin typeface="Arial" charset="0"/>
                <a:cs typeface="Arial" charset="0"/>
              </a:rPr>
              <a:pPr fontAlgn="base">
                <a:spcBef>
                  <a:spcPct val="0"/>
                </a:spcBef>
                <a:spcAft>
                  <a:spcPct val="0"/>
                </a:spcAft>
                <a:defRPr/>
              </a:pPr>
              <a:t>‹Nº›</a:t>
            </a:fld>
            <a:endParaRPr lang="es-ES">
              <a:solidFill>
                <a:prstClr val="black"/>
              </a:solidFill>
              <a:latin typeface="Arial" charset="0"/>
              <a:cs typeface="Arial" charset="0"/>
            </a:endParaRPr>
          </a:p>
        </p:txBody>
      </p:sp>
    </p:spTree>
    <p:extLst>
      <p:ext uri="{BB962C8B-B14F-4D97-AF65-F5344CB8AC3E}">
        <p14:creationId xmlns:p14="http://schemas.microsoft.com/office/powerpoint/2010/main" val="3885202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fontAlgn="base">
              <a:spcBef>
                <a:spcPct val="0"/>
              </a:spcBef>
              <a:spcAft>
                <a:spcPct val="0"/>
              </a:spcAft>
            </a:pPr>
            <a:endParaRPr lang="en-US">
              <a:solidFill>
                <a:prstClr val="black"/>
              </a:solidFill>
              <a:latin typeface="Arial" charset="0"/>
              <a:cs typeface="Arial" charset="0"/>
            </a:endParaRPr>
          </a:p>
        </p:txBody>
      </p:sp>
      <p:sp>
        <p:nvSpPr>
          <p:cNvPr id="14" name="13 Triángulo rectángulo"/>
          <p:cNvSpPr>
            <a:spLocks/>
          </p:cNvSpPr>
          <p:nvPr/>
        </p:nvSpPr>
        <p:spPr bwMode="auto">
          <a:xfrm>
            <a:off x="-6042" y="5791253"/>
            <a:ext cx="3402314" cy="1080868"/>
          </a:xfrm>
          <a:prstGeom prst="rtTriangle">
            <a:avLst/>
          </a:prstGeom>
          <a:blipFill>
            <a:blip r:embed="rId17">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defRPr/>
            </a:pPr>
            <a:endParaRPr lang="es-ES">
              <a:solidFill>
                <a:prstClr val="black"/>
              </a:solidFill>
              <a:latin typeface="Arial" charset="0"/>
              <a:cs typeface="Arial" charset="0"/>
            </a:endParaRPr>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s-ES">
              <a:solidFill>
                <a:prstClr val="black"/>
              </a:solidFill>
              <a:latin typeface="Arial" charset="0"/>
              <a:cs typeface="Arial" charset="0"/>
            </a:endParaRPr>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fontAlgn="base">
              <a:spcBef>
                <a:spcPct val="0"/>
              </a:spcBef>
              <a:spcAft>
                <a:spcPct val="0"/>
              </a:spcAft>
              <a:defRPr/>
            </a:pPr>
            <a:fld id="{A096E1AC-A648-47F9-A59A-B3AEC8C02F91}" type="slidenum">
              <a:rPr lang="es-ES" smtClean="0">
                <a:solidFill>
                  <a:prstClr val="black"/>
                </a:solidFill>
                <a:latin typeface="Arial" charset="0"/>
                <a:cs typeface="Arial" charset="0"/>
              </a:rPr>
              <a:pPr fontAlgn="base">
                <a:spcBef>
                  <a:spcPct val="0"/>
                </a:spcBef>
                <a:spcAft>
                  <a:spcPct val="0"/>
                </a:spcAft>
                <a:defRPr/>
              </a:pPr>
              <a:t>‹Nº›</a:t>
            </a:fld>
            <a:endParaRPr lang="es-ES">
              <a:solidFill>
                <a:prstClr val="black"/>
              </a:solidFill>
              <a:latin typeface="Arial" charset="0"/>
              <a:cs typeface="Arial" charset="0"/>
            </a:endParaRPr>
          </a:p>
        </p:txBody>
      </p:sp>
    </p:spTree>
    <p:extLst>
      <p:ext uri="{BB962C8B-B14F-4D97-AF65-F5344CB8AC3E}">
        <p14:creationId xmlns:p14="http://schemas.microsoft.com/office/powerpoint/2010/main" val="1446624192"/>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pPr fontAlgn="base">
              <a:spcBef>
                <a:spcPct val="0"/>
              </a:spcBef>
              <a:spcAft>
                <a:spcPct val="0"/>
              </a:spcAft>
              <a:defRPr/>
            </a:pPr>
            <a:endParaRPr lang="es-ES">
              <a:solidFill>
                <a:prstClr val="black"/>
              </a:solidFill>
              <a:latin typeface="Arial" charset="0"/>
              <a:cs typeface="Arial" charset="0"/>
            </a:endParaRPr>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pPr fontAlgn="base">
              <a:spcBef>
                <a:spcPct val="0"/>
              </a:spcBef>
              <a:spcAft>
                <a:spcPct val="0"/>
              </a:spcAft>
              <a:defRPr/>
            </a:pPr>
            <a:endParaRPr lang="es-ES">
              <a:solidFill>
                <a:prstClr val="black"/>
              </a:solidFill>
              <a:latin typeface="Arial" charset="0"/>
              <a:cs typeface="Arial" charset="0"/>
            </a:endParaRPr>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pPr fontAlgn="base">
              <a:spcBef>
                <a:spcPct val="0"/>
              </a:spcBef>
              <a:spcAft>
                <a:spcPct val="0"/>
              </a:spcAft>
              <a:defRPr/>
            </a:pPr>
            <a:fld id="{A096E1AC-A648-47F9-A59A-B3AEC8C02F91}" type="slidenum">
              <a:rPr lang="es-ES" smtClean="0">
                <a:solidFill>
                  <a:prstClr val="black"/>
                </a:solidFill>
                <a:latin typeface="Arial" charset="0"/>
                <a:cs typeface="Arial" charset="0"/>
              </a:rPr>
              <a:pPr fontAlgn="base">
                <a:spcBef>
                  <a:spcPct val="0"/>
                </a:spcBef>
                <a:spcAft>
                  <a:spcPct val="0"/>
                </a:spcAft>
                <a:defRPr/>
              </a:pPr>
              <a:t>‹Nº›</a:t>
            </a:fld>
            <a:endParaRPr lang="es-ES">
              <a:solidFill>
                <a:prstClr val="black"/>
              </a:solidFill>
              <a:latin typeface="Arial" charset="0"/>
              <a:cs typeface="Arial" charset="0"/>
            </a:endParaRPr>
          </a:p>
        </p:txBody>
      </p:sp>
    </p:spTree>
    <p:extLst>
      <p:ext uri="{BB962C8B-B14F-4D97-AF65-F5344CB8AC3E}">
        <p14:creationId xmlns:p14="http://schemas.microsoft.com/office/powerpoint/2010/main" val="266367186"/>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Lst>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x.com/DanielDiBello1/status/1898808651814404163" TargetMode="External"/><Relationship Id="rId2" Type="http://schemas.openxmlformats.org/officeDocument/2006/relationships/hyperlink" Target="https://x.com/DanielDiBello1" TargetMode="Externa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51520" y="2492896"/>
            <a:ext cx="8208912" cy="2088232"/>
          </a:xfrm>
        </p:spPr>
        <p:txBody>
          <a:bodyPr/>
          <a:lstStyle/>
          <a:p>
            <a:pPr algn="l"/>
            <a:r>
              <a:rPr lang="es-AR" dirty="0" smtClean="0"/>
              <a:t>	</a:t>
            </a:r>
          </a:p>
          <a:p>
            <a:pPr algn="l"/>
            <a:r>
              <a:rPr lang="es-AR" sz="3200" dirty="0" smtClean="0">
                <a:solidFill>
                  <a:schemeClr val="bg1"/>
                </a:solidFill>
                <a:latin typeface="Arial Black" pitchFamily="34" charset="0"/>
              </a:rPr>
              <a:t>INTRODUCCIÓN A LOS ESTUDIOS </a:t>
            </a:r>
          </a:p>
          <a:p>
            <a:pPr algn="l"/>
            <a:r>
              <a:rPr lang="es-AR" sz="3200" dirty="0" smtClean="0">
                <a:solidFill>
                  <a:schemeClr val="bg1"/>
                </a:solidFill>
                <a:latin typeface="Arial Black" pitchFamily="34" charset="0"/>
              </a:rPr>
              <a:t>DEL LENGUAJE Y LOS DISCURSOS</a:t>
            </a:r>
            <a:endParaRPr lang="es-AR" sz="3200" dirty="0">
              <a:solidFill>
                <a:schemeClr val="bg1"/>
              </a:solidFill>
              <a:latin typeface="Arial Black"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980728"/>
            <a:ext cx="8712004" cy="1312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84684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fontScale="90000"/>
          </a:bodyPr>
          <a:lstStyle/>
          <a:p>
            <a:r>
              <a:rPr lang="es-ES" b="1" dirty="0"/>
              <a:t>UNIDAD 1. El paradigma comunicacional en los Estudios del Lenguaje y los </a:t>
            </a:r>
            <a:r>
              <a:rPr lang="es-ES" b="1" dirty="0" smtClean="0"/>
              <a:t>Discursos</a:t>
            </a:r>
            <a:r>
              <a:rPr lang="es-ES" dirty="0"/>
              <a:t/>
            </a:r>
            <a:br>
              <a:rPr lang="es-ES" dirty="0"/>
            </a:br>
            <a:r>
              <a:rPr lang="es-ES" dirty="0"/>
              <a:t/>
            </a:r>
            <a:br>
              <a:rPr lang="es-ES" dirty="0"/>
            </a:br>
            <a:r>
              <a:rPr lang="es-ES" dirty="0"/>
              <a:t/>
            </a:r>
            <a:br>
              <a:rPr lang="es-ES" dirty="0"/>
            </a:br>
            <a:endParaRPr lang="es-AR" dirty="0"/>
          </a:p>
        </p:txBody>
      </p:sp>
      <p:sp>
        <p:nvSpPr>
          <p:cNvPr id="2" name="Marcador de contenido 1"/>
          <p:cNvSpPr>
            <a:spLocks noGrp="1"/>
          </p:cNvSpPr>
          <p:nvPr>
            <p:ph idx="1"/>
          </p:nvPr>
        </p:nvSpPr>
        <p:spPr/>
        <p:txBody>
          <a:bodyPr>
            <a:normAutofit/>
          </a:bodyPr>
          <a:lstStyle/>
          <a:p>
            <a:r>
              <a:rPr lang="es-ES" dirty="0" smtClean="0"/>
              <a:t>1.1.La </a:t>
            </a:r>
            <a:r>
              <a:rPr lang="es-ES" dirty="0"/>
              <a:t>naturaleza del lenguaje. Lenguaje, discurso y sociedad. El lenguaje en uso como constitutivo de la organización social. El discurso como interacción social.</a:t>
            </a:r>
          </a:p>
          <a:p>
            <a:pPr marL="0" indent="0">
              <a:buNone/>
            </a:pPr>
            <a:r>
              <a:rPr lang="es-ES" dirty="0"/>
              <a:t/>
            </a:r>
            <a:br>
              <a:rPr lang="es-ES" dirty="0"/>
            </a:br>
            <a:endParaRPr lang="es-ES" dirty="0"/>
          </a:p>
          <a:p>
            <a:r>
              <a:rPr lang="es-ES" dirty="0"/>
              <a:t>1.2.La pragmática como teoría del uso lingüístico. La teoría de los actos de habla. </a:t>
            </a:r>
            <a:r>
              <a:rPr lang="es-ES" dirty="0" err="1"/>
              <a:t>Implicaturas</a:t>
            </a:r>
            <a:r>
              <a:rPr lang="es-ES" dirty="0"/>
              <a:t> conversacionales y convencionales. Presuposiciones. El carácter </a:t>
            </a:r>
            <a:r>
              <a:rPr lang="es-ES" dirty="0" err="1"/>
              <a:t>performativo</a:t>
            </a:r>
            <a:r>
              <a:rPr lang="es-ES" dirty="0"/>
              <a:t> de los DDO.</a:t>
            </a:r>
          </a:p>
          <a:p>
            <a:pPr marL="0" indent="0">
              <a:buNone/>
            </a:pPr>
            <a:r>
              <a:rPr lang="es-ES" dirty="0"/>
              <a:t/>
            </a:r>
            <a:br>
              <a:rPr lang="es-ES" dirty="0"/>
            </a:br>
            <a:endParaRPr lang="es-AR" dirty="0"/>
          </a:p>
        </p:txBody>
      </p:sp>
    </p:spTree>
    <p:extLst>
      <p:ext uri="{BB962C8B-B14F-4D97-AF65-F5344CB8AC3E}">
        <p14:creationId xmlns:p14="http://schemas.microsoft.com/office/powerpoint/2010/main" val="14208013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UNIDAD 2.  El discurso como interacción social. El discurso social</a:t>
            </a:r>
            <a:br>
              <a:rPr lang="es-ES" dirty="0"/>
            </a:br>
            <a:endParaRPr lang="es-AR" dirty="0"/>
          </a:p>
        </p:txBody>
      </p:sp>
      <p:sp>
        <p:nvSpPr>
          <p:cNvPr id="3" name="Marcador de contenido 2"/>
          <p:cNvSpPr>
            <a:spLocks noGrp="1"/>
          </p:cNvSpPr>
          <p:nvPr>
            <p:ph idx="1"/>
          </p:nvPr>
        </p:nvSpPr>
        <p:spPr/>
        <p:txBody>
          <a:bodyPr/>
          <a:lstStyle/>
          <a:p>
            <a:endParaRPr lang="es-ES" dirty="0"/>
          </a:p>
          <a:p>
            <a:endParaRPr lang="es-ES" dirty="0"/>
          </a:p>
          <a:p>
            <a:r>
              <a:rPr lang="es-ES" dirty="0"/>
              <a:t>2.1.El discurso como interacción social. Lo decible, lo indecible, lo pensable en la sociedad. Los límites de lo tolerable. Las funciones del discurso social. La hegemonía discursiva.</a:t>
            </a:r>
          </a:p>
          <a:p>
            <a:endParaRPr lang="es-ES" dirty="0"/>
          </a:p>
          <a:p>
            <a:endParaRPr lang="es-ES" dirty="0"/>
          </a:p>
          <a:p>
            <a:r>
              <a:rPr lang="es-ES" dirty="0"/>
              <a:t>2.2. El discurso de odio como discurso social. Plataformas mediáticas / Discurso digital / Discursos de odio. </a:t>
            </a:r>
          </a:p>
          <a:p>
            <a:endParaRPr lang="es-AR" dirty="0"/>
          </a:p>
        </p:txBody>
      </p:sp>
    </p:spTree>
    <p:extLst>
      <p:ext uri="{BB962C8B-B14F-4D97-AF65-F5344CB8AC3E}">
        <p14:creationId xmlns:p14="http://schemas.microsoft.com/office/powerpoint/2010/main" val="14333386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UNIDAD 3. Enunciación. Dispositivos de enunciación en el discurso digital</a:t>
            </a:r>
            <a:r>
              <a:rPr lang="es-ES" dirty="0"/>
              <a:t/>
            </a:r>
            <a:br>
              <a:rPr lang="es-ES" dirty="0"/>
            </a:br>
            <a:endParaRPr lang="es-AR" dirty="0"/>
          </a:p>
        </p:txBody>
      </p:sp>
      <p:sp>
        <p:nvSpPr>
          <p:cNvPr id="3" name="Marcador de contenido 2"/>
          <p:cNvSpPr>
            <a:spLocks noGrp="1"/>
          </p:cNvSpPr>
          <p:nvPr>
            <p:ph idx="1"/>
          </p:nvPr>
        </p:nvSpPr>
        <p:spPr/>
        <p:txBody>
          <a:bodyPr>
            <a:normAutofit fontScale="77500" lnSpcReduction="20000"/>
          </a:bodyPr>
          <a:lstStyle/>
          <a:p>
            <a:pPr marL="0" indent="0">
              <a:buNone/>
            </a:pPr>
            <a:r>
              <a:rPr lang="es-ES" dirty="0"/>
              <a:t/>
            </a:r>
            <a:br>
              <a:rPr lang="es-ES" dirty="0"/>
            </a:br>
            <a:endParaRPr lang="es-ES" dirty="0"/>
          </a:p>
          <a:p>
            <a:r>
              <a:rPr lang="es-ES" sz="2200" dirty="0"/>
              <a:t>3.1. Introducción al análisis del discurso. La noción de discurso. Las unidades del análisis. Los géneros discursivos. El contexto discursivo.</a:t>
            </a:r>
            <a:br>
              <a:rPr lang="es-ES" sz="2200" dirty="0"/>
            </a:br>
            <a:endParaRPr lang="es-ES" sz="2200" dirty="0"/>
          </a:p>
          <a:p>
            <a:r>
              <a:rPr lang="es-ES" sz="2200" dirty="0"/>
              <a:t>3.2. La subjetividad en el discurso. Teoría de la enunciación. La </a:t>
            </a:r>
            <a:r>
              <a:rPr lang="es-ES" sz="2200" dirty="0" err="1"/>
              <a:t>dialogicidad</a:t>
            </a:r>
            <a:r>
              <a:rPr lang="es-ES" sz="2200" dirty="0"/>
              <a:t> en el lenguaje.</a:t>
            </a:r>
          </a:p>
          <a:p>
            <a:pPr marL="0" indent="0">
              <a:buNone/>
            </a:pPr>
            <a:r>
              <a:rPr lang="es-ES" sz="2200" dirty="0"/>
              <a:t/>
            </a:r>
            <a:br>
              <a:rPr lang="es-ES" sz="2200" dirty="0"/>
            </a:br>
            <a:endParaRPr lang="es-ES" sz="2200" dirty="0"/>
          </a:p>
          <a:p>
            <a:r>
              <a:rPr lang="es-ES" sz="2200" dirty="0"/>
              <a:t>3.3. Espacio, tiempo y persona en el discurso. Unidades enunciativas: deixis y </a:t>
            </a:r>
            <a:r>
              <a:rPr lang="es-ES" sz="2200" dirty="0" err="1"/>
              <a:t>subjetivemas</a:t>
            </a:r>
            <a:r>
              <a:rPr lang="es-ES" sz="2200" dirty="0"/>
              <a:t>. Polifonía: multiplicidad de voces.</a:t>
            </a:r>
          </a:p>
          <a:p>
            <a:pPr marL="0" indent="0">
              <a:buNone/>
            </a:pPr>
            <a:r>
              <a:rPr lang="es-ES" sz="2200" dirty="0"/>
              <a:t/>
            </a:r>
            <a:br>
              <a:rPr lang="es-ES" sz="2200" dirty="0"/>
            </a:br>
            <a:endParaRPr lang="es-ES" sz="2200" dirty="0"/>
          </a:p>
          <a:p>
            <a:r>
              <a:rPr lang="es-ES" sz="2200" dirty="0"/>
              <a:t>3.4. La dimensión enunciativa del discurso digital. Cómo se habla en las redes.</a:t>
            </a:r>
          </a:p>
          <a:p>
            <a:pPr marL="0" indent="0">
              <a:buNone/>
            </a:pPr>
            <a:r>
              <a:rPr lang="es-ES" dirty="0"/>
              <a:t/>
            </a:r>
            <a:br>
              <a:rPr lang="es-ES" dirty="0"/>
            </a:br>
            <a:endParaRPr lang="es-ES" dirty="0"/>
          </a:p>
          <a:p>
            <a:pPr marL="0" indent="0">
              <a:buNone/>
            </a:pPr>
            <a:r>
              <a:rPr lang="es-ES" dirty="0"/>
              <a:t/>
            </a:r>
            <a:br>
              <a:rPr lang="es-ES" dirty="0"/>
            </a:br>
            <a:endParaRPr lang="es-AR" dirty="0"/>
          </a:p>
        </p:txBody>
      </p:sp>
    </p:spTree>
    <p:extLst>
      <p:ext uri="{BB962C8B-B14F-4D97-AF65-F5344CB8AC3E}">
        <p14:creationId xmlns:p14="http://schemas.microsoft.com/office/powerpoint/2010/main" val="23585490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UNIDAD 4. Análisis del discurso en medios y redes</a:t>
            </a:r>
            <a:r>
              <a:rPr lang="es-ES" dirty="0"/>
              <a:t/>
            </a:r>
            <a:br>
              <a:rPr lang="es-ES" dirty="0"/>
            </a:br>
            <a:endParaRPr lang="es-AR" dirty="0"/>
          </a:p>
        </p:txBody>
      </p:sp>
      <p:sp>
        <p:nvSpPr>
          <p:cNvPr id="3" name="Marcador de contenido 2"/>
          <p:cNvSpPr>
            <a:spLocks noGrp="1"/>
          </p:cNvSpPr>
          <p:nvPr>
            <p:ph idx="1"/>
          </p:nvPr>
        </p:nvSpPr>
        <p:spPr/>
        <p:txBody>
          <a:bodyPr/>
          <a:lstStyle/>
          <a:p>
            <a:pPr marL="0" indent="0">
              <a:buNone/>
            </a:pPr>
            <a:r>
              <a:rPr lang="es-ES" dirty="0"/>
              <a:t/>
            </a:r>
            <a:br>
              <a:rPr lang="es-ES" dirty="0"/>
            </a:br>
            <a:endParaRPr lang="es-ES" dirty="0"/>
          </a:p>
          <a:p>
            <a:r>
              <a:rPr lang="es-ES" dirty="0"/>
              <a:t>La construcción de objetos discursivos. La producción de identidades y subjetividades en el discurso mediático y en el discurso digital. Los discursos de odio en </a:t>
            </a:r>
            <a:r>
              <a:rPr lang="es-ES" i="1" dirty="0" err="1"/>
              <a:t>Twitter</a:t>
            </a:r>
            <a:r>
              <a:rPr lang="es-ES" dirty="0"/>
              <a:t>. Ejemplos de AD en medios y en redes.</a:t>
            </a:r>
          </a:p>
          <a:p>
            <a:pPr marL="0" indent="0">
              <a:buNone/>
            </a:pPr>
            <a:r>
              <a:rPr lang="es-ES" dirty="0"/>
              <a:t/>
            </a:r>
            <a:br>
              <a:rPr lang="es-ES" dirty="0"/>
            </a:br>
            <a:endParaRPr lang="es-ES" dirty="0"/>
          </a:p>
          <a:p>
            <a:pPr marL="0" indent="0">
              <a:buNone/>
            </a:pPr>
            <a:r>
              <a:rPr lang="es-ES" dirty="0"/>
              <a:t/>
            </a:r>
            <a:br>
              <a:rPr lang="es-ES" dirty="0"/>
            </a:br>
            <a:endParaRPr lang="es-AR" dirty="0"/>
          </a:p>
        </p:txBody>
      </p:sp>
    </p:spTree>
    <p:extLst>
      <p:ext uri="{BB962C8B-B14F-4D97-AF65-F5344CB8AC3E}">
        <p14:creationId xmlns:p14="http://schemas.microsoft.com/office/powerpoint/2010/main" val="13892015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endParaRPr lang="es-AR" dirty="0"/>
          </a:p>
        </p:txBody>
      </p:sp>
      <p:sp>
        <p:nvSpPr>
          <p:cNvPr id="5" name="Google Shape;347;p2"/>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711200" marR="0" lvl="0" indent="-555500" algn="just" rtl="0">
              <a:lnSpc>
                <a:spcPct val="170000"/>
              </a:lnSpc>
              <a:spcBef>
                <a:spcPts val="0"/>
              </a:spcBef>
              <a:spcAft>
                <a:spcPts val="0"/>
              </a:spcAft>
              <a:buClr>
                <a:srgbClr val="000000"/>
              </a:buClr>
              <a:buSzPts val="1800"/>
              <a:buFont typeface="Anton"/>
              <a:buAutoNum type="romanUcPeriod"/>
            </a:pPr>
            <a:r>
              <a:rPr lang="es-ES" dirty="0"/>
              <a:t>¿Qué es el lenguaje?</a:t>
            </a:r>
            <a:endParaRPr dirty="0"/>
          </a:p>
          <a:p>
            <a:pPr marL="711200" marR="0" lvl="0" indent="-555500" algn="just" rtl="0">
              <a:lnSpc>
                <a:spcPct val="170000"/>
              </a:lnSpc>
              <a:spcBef>
                <a:spcPts val="0"/>
              </a:spcBef>
              <a:spcAft>
                <a:spcPts val="0"/>
              </a:spcAft>
              <a:buClr>
                <a:srgbClr val="000000"/>
              </a:buClr>
              <a:buSzPts val="1800"/>
              <a:buFont typeface="Anton"/>
              <a:buAutoNum type="romanUcPeriod"/>
            </a:pPr>
            <a:r>
              <a:rPr lang="es-ES" dirty="0"/>
              <a:t>¿En qué consiste un estudio científico del lenguaje?</a:t>
            </a:r>
            <a:endParaRPr dirty="0"/>
          </a:p>
          <a:p>
            <a:pPr marL="711200" marR="0" lvl="0" indent="-555500" algn="just" rtl="0">
              <a:lnSpc>
                <a:spcPct val="170000"/>
              </a:lnSpc>
              <a:spcBef>
                <a:spcPts val="0"/>
              </a:spcBef>
              <a:spcAft>
                <a:spcPts val="0"/>
              </a:spcAft>
              <a:buClr>
                <a:srgbClr val="000000"/>
              </a:buClr>
              <a:buSzPts val="1800"/>
              <a:buFont typeface="Anton"/>
              <a:buAutoNum type="romanUcPeriod"/>
            </a:pPr>
            <a:r>
              <a:rPr lang="es-ES" dirty="0"/>
              <a:t>¿Cuál es el lugar de la lengua verbal humana entre otros sistemas comunicativos?</a:t>
            </a:r>
            <a:endParaRPr dirty="0"/>
          </a:p>
          <a:p>
            <a:pPr marL="711200" marR="0" lvl="0" indent="-555500" algn="just" rtl="0">
              <a:lnSpc>
                <a:spcPct val="170000"/>
              </a:lnSpc>
              <a:spcBef>
                <a:spcPts val="0"/>
              </a:spcBef>
              <a:spcAft>
                <a:spcPts val="0"/>
              </a:spcAft>
              <a:buClr>
                <a:srgbClr val="000000"/>
              </a:buClr>
              <a:buSzPts val="1800"/>
              <a:buFont typeface="Anton"/>
              <a:buAutoNum type="romanUcPeriod"/>
            </a:pPr>
            <a:r>
              <a:rPr lang="es-ES" dirty="0"/>
              <a:t>¿Cuáles son las teorías paradigmáticas en los estudios del lenguaje?</a:t>
            </a:r>
            <a:endParaRPr dirty="0"/>
          </a:p>
          <a:p>
            <a:pPr marL="711200" marR="0" lvl="0" indent="-555500" algn="just" rtl="0">
              <a:lnSpc>
                <a:spcPct val="170000"/>
              </a:lnSpc>
              <a:spcBef>
                <a:spcPts val="0"/>
              </a:spcBef>
              <a:spcAft>
                <a:spcPts val="0"/>
              </a:spcAft>
              <a:buClr>
                <a:srgbClr val="000000"/>
              </a:buClr>
              <a:buSzPts val="1800"/>
              <a:buFont typeface="Anton"/>
              <a:buAutoNum type="romanUcPeriod"/>
            </a:pPr>
            <a:r>
              <a:rPr lang="es-ES" dirty="0"/>
              <a:t>¿Qué significa estudiar el lenguaje en uso? ¿Qué es el discurso</a:t>
            </a:r>
            <a:r>
              <a:rPr lang="es-ES" dirty="0" smtClean="0"/>
              <a:t>? ¿Qué características tiene el discurso digital? ¿Cómo se habla en redes?</a:t>
            </a:r>
            <a:endParaRPr dirty="0"/>
          </a:p>
          <a:p>
            <a:pPr marL="711200" marR="0" lvl="0" indent="-711200" algn="l" rtl="0">
              <a:lnSpc>
                <a:spcPct val="100000"/>
              </a:lnSpc>
              <a:spcBef>
                <a:spcPts val="0"/>
              </a:spcBef>
              <a:spcAft>
                <a:spcPts val="0"/>
              </a:spcAft>
              <a:buNone/>
            </a:pPr>
            <a:endParaRPr sz="10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3447244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fontScale="90000"/>
          </a:bodyPr>
          <a:lstStyle/>
          <a:p>
            <a:r>
              <a:rPr lang="es-ES" b="1" dirty="0"/>
              <a:t>UNIDAD 1. El paradigma comunicacional en los Estudios del Lenguaje y los </a:t>
            </a:r>
            <a:r>
              <a:rPr lang="es-ES" b="1" dirty="0" smtClean="0"/>
              <a:t>Discursos</a:t>
            </a:r>
            <a:r>
              <a:rPr lang="es-ES" dirty="0"/>
              <a:t/>
            </a:r>
            <a:br>
              <a:rPr lang="es-ES" dirty="0"/>
            </a:br>
            <a:r>
              <a:rPr lang="es-ES" dirty="0"/>
              <a:t/>
            </a:r>
            <a:br>
              <a:rPr lang="es-ES" dirty="0"/>
            </a:br>
            <a:r>
              <a:rPr lang="es-ES" dirty="0"/>
              <a:t/>
            </a:r>
            <a:br>
              <a:rPr lang="es-ES" dirty="0"/>
            </a:br>
            <a:endParaRPr lang="es-AR" dirty="0"/>
          </a:p>
        </p:txBody>
      </p:sp>
      <p:sp>
        <p:nvSpPr>
          <p:cNvPr id="2" name="Marcador de contenido 1"/>
          <p:cNvSpPr>
            <a:spLocks noGrp="1"/>
          </p:cNvSpPr>
          <p:nvPr>
            <p:ph idx="1"/>
          </p:nvPr>
        </p:nvSpPr>
        <p:spPr/>
        <p:txBody>
          <a:bodyPr>
            <a:normAutofit/>
          </a:bodyPr>
          <a:lstStyle/>
          <a:p>
            <a:r>
              <a:rPr lang="es-ES" dirty="0" smtClean="0"/>
              <a:t>1.1.La </a:t>
            </a:r>
            <a:r>
              <a:rPr lang="es-ES" dirty="0"/>
              <a:t>naturaleza del lenguaje. Lenguaje, discurso y sociedad. El lenguaje en uso como constitutivo de la organización social. El discurso como interacción social.</a:t>
            </a:r>
          </a:p>
          <a:p>
            <a:pPr marL="0" indent="0">
              <a:buNone/>
            </a:pPr>
            <a:r>
              <a:rPr lang="es-ES" dirty="0"/>
              <a:t/>
            </a:r>
            <a:br>
              <a:rPr lang="es-ES" dirty="0"/>
            </a:br>
            <a:endParaRPr lang="es-ES" dirty="0"/>
          </a:p>
          <a:p>
            <a:r>
              <a:rPr lang="es-ES" dirty="0"/>
              <a:t>1.2.La pragmática como teoría del uso lingüístico. La teoría de los actos de habla. </a:t>
            </a:r>
            <a:r>
              <a:rPr lang="es-ES" dirty="0" err="1"/>
              <a:t>Implicaturas</a:t>
            </a:r>
            <a:r>
              <a:rPr lang="es-ES" dirty="0"/>
              <a:t> conversacionales y convencionales. Presuposiciones. El carácter </a:t>
            </a:r>
            <a:r>
              <a:rPr lang="es-ES" dirty="0" err="1"/>
              <a:t>performativo</a:t>
            </a:r>
            <a:r>
              <a:rPr lang="es-ES" dirty="0"/>
              <a:t> de los DDO.</a:t>
            </a:r>
          </a:p>
          <a:p>
            <a:pPr marL="0" indent="0">
              <a:buNone/>
            </a:pPr>
            <a:r>
              <a:rPr lang="es-ES" dirty="0"/>
              <a:t/>
            </a:r>
            <a:br>
              <a:rPr lang="es-ES" dirty="0"/>
            </a:br>
            <a:endParaRPr lang="es-AR" dirty="0"/>
          </a:p>
        </p:txBody>
      </p:sp>
    </p:spTree>
    <p:extLst>
      <p:ext uri="{BB962C8B-B14F-4D97-AF65-F5344CB8AC3E}">
        <p14:creationId xmlns:p14="http://schemas.microsoft.com/office/powerpoint/2010/main" val="3981305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endParaRPr lang="es-AR"/>
          </a:p>
        </p:txBody>
      </p:sp>
      <p:sp>
        <p:nvSpPr>
          <p:cNvPr id="2" name="Marcador de contenido 1"/>
          <p:cNvSpPr>
            <a:spLocks noGrp="1"/>
          </p:cNvSpPr>
          <p:nvPr>
            <p:ph idx="1"/>
          </p:nvPr>
        </p:nvSpPr>
        <p:spPr/>
        <p:txBody>
          <a:bodyPr>
            <a:normAutofit/>
          </a:bodyPr>
          <a:lstStyle/>
          <a:p>
            <a:endParaRPr lang="es-ES" dirty="0"/>
          </a:p>
          <a:p>
            <a:r>
              <a:rPr lang="es-ES" dirty="0"/>
              <a:t>El estudio del lenguaje y de los discursos es clave para poder desnaturalizar/ extrañar/observar/ transformar  ciertos sentidos que circulan en nuestra sociedad.</a:t>
            </a:r>
          </a:p>
          <a:p>
            <a:endParaRPr lang="es-ES" dirty="0"/>
          </a:p>
          <a:p>
            <a:r>
              <a:rPr lang="es-ES" dirty="0"/>
              <a:t>El discurso mediático (DM) y especialmente, el discurso digital (DD) son escenarios privilegiados donde se fija, se vehiculiza y se transforma el sentido social, construyendo y reconstruyendo significaciones como así también cristalizando representaciones simbólicas muy potentes.</a:t>
            </a:r>
          </a:p>
          <a:p>
            <a:endParaRPr lang="es-AR" dirty="0"/>
          </a:p>
        </p:txBody>
      </p:sp>
    </p:spTree>
    <p:extLst>
      <p:ext uri="{BB962C8B-B14F-4D97-AF65-F5344CB8AC3E}">
        <p14:creationId xmlns:p14="http://schemas.microsoft.com/office/powerpoint/2010/main" val="23835414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endParaRPr lang="es-AR"/>
          </a:p>
        </p:txBody>
      </p:sp>
      <p:sp>
        <p:nvSpPr>
          <p:cNvPr id="2" name="Marcador de contenido 1"/>
          <p:cNvSpPr>
            <a:spLocks noGrp="1"/>
          </p:cNvSpPr>
          <p:nvPr>
            <p:ph idx="1"/>
          </p:nvPr>
        </p:nvSpPr>
        <p:spPr/>
        <p:txBody>
          <a:bodyPr>
            <a:normAutofit/>
          </a:bodyPr>
          <a:lstStyle/>
          <a:p>
            <a:pPr marL="457200" lvl="0" indent="-317500">
              <a:spcBef>
                <a:spcPts val="0"/>
              </a:spcBef>
              <a:buClr>
                <a:srgbClr val="000000"/>
              </a:buClr>
              <a:buSzPts val="1400"/>
              <a:buFont typeface="Archivo"/>
              <a:buChar char="●"/>
            </a:pPr>
            <a:r>
              <a:rPr lang="es-AR" sz="1800" dirty="0">
                <a:sym typeface="Archivo"/>
              </a:rPr>
              <a:t>Las violencias mediáticas (VM), es decir, los discursos que surgen de la publicación y difusión de temas, uso de palabras </a:t>
            </a:r>
            <a:r>
              <a:rPr lang="es-AR" sz="1800" dirty="0" err="1">
                <a:sym typeface="Archivo"/>
              </a:rPr>
              <a:t>estigmatizantes</a:t>
            </a:r>
            <a:r>
              <a:rPr lang="es-AR" sz="1800" dirty="0">
                <a:sym typeface="Archivo"/>
              </a:rPr>
              <a:t>, argumentos, estereotipos, dichos, valoraciones, patrones socioculturales, relatos y diversas estrategias de </a:t>
            </a:r>
            <a:r>
              <a:rPr lang="es-AR" sz="1800" dirty="0" err="1">
                <a:sym typeface="Archivo"/>
              </a:rPr>
              <a:t>semiotización</a:t>
            </a:r>
            <a:r>
              <a:rPr lang="es-AR" sz="1800" dirty="0">
                <a:sym typeface="Archivo"/>
              </a:rPr>
              <a:t> cada vez más complejas que son utilizadas para generar un ambiente de prejuicios, hostigamiento, deshumanización  a un grupo étnico, político, de género, racial o de cualquier otra identidad social. </a:t>
            </a:r>
          </a:p>
          <a:p>
            <a:pPr marL="457200" lvl="0" indent="-317500">
              <a:spcBef>
                <a:spcPts val="0"/>
              </a:spcBef>
              <a:buClr>
                <a:srgbClr val="000000"/>
              </a:buClr>
              <a:buSzPts val="1400"/>
              <a:buFont typeface="Archivo"/>
              <a:buChar char="●"/>
            </a:pPr>
            <a:endParaRPr lang="es-AR" sz="1800" dirty="0">
              <a:sym typeface="Archivo"/>
            </a:endParaRPr>
          </a:p>
          <a:p>
            <a:pPr marL="457200" lvl="0" indent="-317500">
              <a:spcBef>
                <a:spcPts val="0"/>
              </a:spcBef>
              <a:buClr>
                <a:srgbClr val="000000"/>
              </a:buClr>
              <a:buSzPts val="1400"/>
              <a:buFont typeface="Archivo"/>
              <a:buChar char="●"/>
            </a:pPr>
            <a:r>
              <a:rPr lang="es-AR" sz="1800" dirty="0">
                <a:sym typeface="Archivo"/>
              </a:rPr>
              <a:t>Describiremos y estudiaremos un tipo particular de discurso que circula en la redes como es el DDO dando cuenta que esta formación discursiva es uno de los lugares donde se inscriben las huellas de la(s) violencia(s) impactando de manera decisiva en nuestra propia subjetividad </a:t>
            </a:r>
          </a:p>
          <a:p>
            <a:pPr marL="457200" lvl="0" indent="-317500">
              <a:spcBef>
                <a:spcPts val="0"/>
              </a:spcBef>
              <a:buClr>
                <a:srgbClr val="000000"/>
              </a:buClr>
              <a:buSzPts val="1400"/>
              <a:buFont typeface="Archivo"/>
              <a:buChar char="●"/>
            </a:pPr>
            <a:endParaRPr lang="es-AR" sz="1400" b="1" kern="0" dirty="0">
              <a:solidFill>
                <a:srgbClr val="000000"/>
              </a:solidFill>
              <a:latin typeface="Archivo"/>
              <a:cs typeface="Archivo"/>
              <a:sym typeface="Archivo"/>
            </a:endParaRPr>
          </a:p>
          <a:p>
            <a:endParaRPr lang="es-AR" dirty="0"/>
          </a:p>
        </p:txBody>
      </p:sp>
    </p:spTree>
    <p:extLst>
      <p:ext uri="{BB962C8B-B14F-4D97-AF65-F5344CB8AC3E}">
        <p14:creationId xmlns:p14="http://schemas.microsoft.com/office/powerpoint/2010/main" val="1183810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endParaRPr lang="es-AR"/>
          </a:p>
        </p:txBody>
      </p:sp>
      <p:sp>
        <p:nvSpPr>
          <p:cNvPr id="2" name="Marcador de contenido 1"/>
          <p:cNvSpPr>
            <a:spLocks noGrp="1"/>
          </p:cNvSpPr>
          <p:nvPr>
            <p:ph idx="1"/>
          </p:nvPr>
        </p:nvSpPr>
        <p:spPr/>
        <p:txBody>
          <a:bodyPr>
            <a:normAutofit fontScale="77500" lnSpcReduction="20000"/>
          </a:bodyPr>
          <a:lstStyle/>
          <a:p>
            <a:pPr marL="139700" indent="0">
              <a:buNone/>
            </a:pPr>
            <a:endParaRPr lang="es-AR" sz="2600" i="1" dirty="0" smtClean="0"/>
          </a:p>
          <a:p>
            <a:pPr marL="139700" indent="0">
              <a:buNone/>
            </a:pPr>
            <a:r>
              <a:rPr lang="es-AR" sz="2600" i="1" dirty="0" smtClean="0"/>
              <a:t>Cállate mogólico</a:t>
            </a:r>
            <a:endParaRPr lang="es-AR" sz="2600" i="1" dirty="0"/>
          </a:p>
          <a:p>
            <a:pPr marL="139700" indent="0">
              <a:buNone/>
            </a:pPr>
            <a:endParaRPr lang="es-AR" sz="2600" i="1" dirty="0"/>
          </a:p>
          <a:p>
            <a:pPr marL="139700" indent="0">
              <a:buNone/>
            </a:pPr>
            <a:r>
              <a:rPr lang="es-AR" sz="2600" i="1" dirty="0" smtClean="0"/>
              <a:t>Pareces </a:t>
            </a:r>
            <a:r>
              <a:rPr lang="es-AR" sz="2600" i="1" dirty="0"/>
              <a:t>un </a:t>
            </a:r>
            <a:r>
              <a:rPr lang="es-AR" sz="2600" i="1" dirty="0" smtClean="0"/>
              <a:t>bipolar</a:t>
            </a:r>
            <a:endParaRPr lang="es-AR" sz="2600" i="1" dirty="0" smtClean="0"/>
          </a:p>
          <a:p>
            <a:pPr marL="139700" indent="0">
              <a:buNone/>
            </a:pPr>
            <a:endParaRPr lang="es-ES" sz="2600" i="1" dirty="0"/>
          </a:p>
          <a:p>
            <a:pPr marL="139700" indent="0">
              <a:buNone/>
            </a:pPr>
            <a:r>
              <a:rPr lang="es-ES" sz="2600" i="1" dirty="0"/>
              <a:t>Fanáticas </a:t>
            </a:r>
            <a:r>
              <a:rPr lang="es-ES" sz="2600" i="1" dirty="0" err="1"/>
              <a:t>lobotomizadas</a:t>
            </a:r>
            <a:r>
              <a:rPr lang="es-ES" sz="2600" i="1" dirty="0"/>
              <a:t>. Dicen estupideces, no pueden razonar, solo repiten consignas que le dicta la legión. Son idiotas útiles. Es un plan de destrucción masivo de las raíces morales de la familia y la sociedad para lograr la </a:t>
            </a:r>
            <a:r>
              <a:rPr lang="es-ES" sz="2600" i="1" dirty="0" err="1"/>
              <a:t>obwediencia</a:t>
            </a:r>
            <a:r>
              <a:rPr lang="es-ES" sz="2600" i="1" dirty="0"/>
              <a:t> del individuo a la ideología impuesta</a:t>
            </a:r>
            <a:r>
              <a:rPr lang="es-ES" sz="2600" i="1" dirty="0" smtClean="0"/>
              <a:t>.</a:t>
            </a:r>
          </a:p>
          <a:p>
            <a:pPr marL="139700" indent="0">
              <a:buNone/>
            </a:pPr>
            <a:endParaRPr lang="es-AR" sz="2600" i="1" dirty="0"/>
          </a:p>
          <a:p>
            <a:pPr marL="139700" indent="0">
              <a:buNone/>
            </a:pPr>
            <a:r>
              <a:rPr lang="es-AR" sz="2600" i="1" dirty="0" err="1" smtClean="0"/>
              <a:t>Contestame</a:t>
            </a:r>
            <a:r>
              <a:rPr lang="es-AR" sz="2600" i="1" dirty="0" smtClean="0"/>
              <a:t>, ¡</a:t>
            </a:r>
            <a:r>
              <a:rPr lang="es-AR" sz="2600" i="1" dirty="0" err="1" smtClean="0"/>
              <a:t>sos</a:t>
            </a:r>
            <a:r>
              <a:rPr lang="es-AR" sz="2600" i="1" dirty="0" smtClean="0"/>
              <a:t> </a:t>
            </a:r>
            <a:r>
              <a:rPr lang="es-AR" sz="2600" i="1" dirty="0"/>
              <a:t>autista!?</a:t>
            </a:r>
          </a:p>
          <a:p>
            <a:pPr marL="139700" indent="0">
              <a:buNone/>
            </a:pPr>
            <a:endParaRPr lang="es-AR" sz="2600" i="1" dirty="0"/>
          </a:p>
          <a:p>
            <a:pPr marL="139700" indent="0">
              <a:buNone/>
            </a:pPr>
            <a:r>
              <a:rPr lang="es-AR" sz="2600" i="1" dirty="0" err="1" smtClean="0"/>
              <a:t>Enfermo,retardado</a:t>
            </a:r>
            <a:r>
              <a:rPr lang="es-AR" sz="2600" i="1" dirty="0" smtClean="0"/>
              <a:t> mental</a:t>
            </a:r>
            <a:endParaRPr lang="es-AR" sz="2600" i="1" dirty="0"/>
          </a:p>
          <a:p>
            <a:pPr marL="139700" indent="0">
              <a:buNone/>
            </a:pPr>
            <a:endParaRPr lang="es-AR" sz="2800" dirty="0"/>
          </a:p>
          <a:p>
            <a:endParaRPr lang="es-AR" dirty="0"/>
          </a:p>
        </p:txBody>
      </p:sp>
      <p:sp>
        <p:nvSpPr>
          <p:cNvPr id="4"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AR" sz="1100" b="1" i="0" u="none" strike="noStrike" cap="none" normalizeH="0" baseline="0" smtClean="0">
                <a:ln>
                  <a:noFill/>
                </a:ln>
                <a:solidFill>
                  <a:srgbClr val="E7E9EA"/>
                </a:solidFill>
                <a:effectLst/>
                <a:latin typeface="TwitterChirp"/>
                <a:cs typeface="Times New Roman" panose="02020603050405020304" pitchFamily="18" charset="0"/>
                <a:hlinkClick r:id="rId2"/>
              </a:rPr>
              <a:t/>
            </a:r>
            <a:br>
              <a:rPr kumimoji="0" lang="es-AR" sz="1100" b="1" i="0" u="none" strike="noStrike" cap="none" normalizeH="0" baseline="0" smtClean="0">
                <a:ln>
                  <a:noFill/>
                </a:ln>
                <a:solidFill>
                  <a:srgbClr val="E7E9EA"/>
                </a:solidFill>
                <a:effectLst/>
                <a:latin typeface="TwitterChirp"/>
                <a:cs typeface="Times New Roman" panose="02020603050405020304" pitchFamily="18" charset="0"/>
                <a:hlinkClick r:id="rId2"/>
              </a:rPr>
            </a:br>
            <a:r>
              <a:rPr kumimoji="0" lang="es-AR" sz="1100" b="1" i="0" u="none" strike="noStrike" cap="none" normalizeH="0" baseline="0" smtClean="0">
                <a:ln>
                  <a:noFill/>
                </a:ln>
                <a:solidFill>
                  <a:srgbClr val="E7E9EA"/>
                </a:solidFill>
                <a:effectLst/>
                <a:latin typeface="TwitterChirp"/>
                <a:cs typeface="Times New Roman" panose="02020603050405020304" pitchFamily="18" charset="0"/>
                <a:hlinkClick r:id="rId2"/>
              </a:rPr>
              <a:t>Daniel Di Bello</a:t>
            </a:r>
            <a:endParaRPr kumimoji="0" lang="es-AR" sz="1100" b="0" i="0" u="none" strike="noStrike" cap="none" normalizeH="0" baseline="0" smtClean="0">
              <a:ln>
                <a:noFill/>
              </a:ln>
              <a:solidFill>
                <a:srgbClr val="FFFFFF"/>
              </a:solidFill>
              <a:effectLst/>
              <a:latin typeface="Times New Roman" panose="02020603050405020304" pitchFamily="18" charset="0"/>
              <a:cs typeface="Times New Roman" panose="02020603050405020304" pitchFamily="18"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AR" sz="1100" b="0" i="0" u="none" strike="noStrike" cap="none" normalizeH="0" baseline="0" smtClean="0">
                <a:ln>
                  <a:noFill/>
                </a:ln>
                <a:solidFill>
                  <a:srgbClr val="71767B"/>
                </a:solidFill>
                <a:effectLst/>
                <a:latin typeface="TwitterChirp"/>
                <a:cs typeface="Times New Roman" panose="02020603050405020304" pitchFamily="18" charset="0"/>
                <a:hlinkClick r:id="rId2"/>
              </a:rPr>
              <a:t>@DanielDiBello1</a:t>
            </a:r>
            <a:endParaRPr kumimoji="0" lang="es-AR" sz="1100" b="0" i="0" u="none" strike="noStrike" cap="none" normalizeH="0" baseline="0" smtClean="0">
              <a:ln>
                <a:noFill/>
              </a:ln>
              <a:solidFill>
                <a:srgbClr val="FFFFFF"/>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AR" sz="1100" b="0" i="0" u="none" strike="noStrike" cap="none" normalizeH="0" baseline="0" smtClean="0">
                <a:ln>
                  <a:noFill/>
                </a:ln>
                <a:solidFill>
                  <a:srgbClr val="71767B"/>
                </a:solidFill>
                <a:effectLst/>
                <a:latin typeface="TwitterChirp"/>
                <a:cs typeface="Times New Roman" panose="02020603050405020304" pitchFamily="18" charset="0"/>
              </a:rPr>
              <a:t>·</a:t>
            </a:r>
            <a:endParaRPr kumimoji="0" lang="es-AR" sz="1100" b="0" i="0" u="none" strike="noStrike" cap="none" normalizeH="0" baseline="0" smtClean="0">
              <a:ln>
                <a:noFill/>
              </a:ln>
              <a:solidFill>
                <a:srgbClr val="FFFFFF"/>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AR" sz="1100" b="0" i="0" u="none" strike="noStrike" cap="none" normalizeH="0" baseline="0" smtClean="0">
                <a:ln>
                  <a:noFill/>
                </a:ln>
                <a:solidFill>
                  <a:srgbClr val="71767B"/>
                </a:solidFill>
                <a:effectLst/>
                <a:latin typeface="TwitterChirp"/>
                <a:cs typeface="Times New Roman" panose="02020603050405020304" pitchFamily="18" charset="0"/>
                <a:hlinkClick r:id="rId3"/>
              </a:rPr>
              <a:t>9 mar.</a:t>
            </a:r>
            <a:endParaRPr kumimoji="0" lang="es-AR" sz="1100" b="0" i="0" u="none" strike="noStrike" cap="none" normalizeH="0" baseline="0" smtClean="0">
              <a:ln>
                <a:noFill/>
              </a:ln>
              <a:solidFill>
                <a:srgbClr val="FFFFFF"/>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smtClean="0">
                <a:ln>
                  <a:noFill/>
                </a:ln>
                <a:solidFill>
                  <a:srgbClr val="E7E9EA"/>
                </a:solidFill>
                <a:effectLst/>
                <a:latin typeface="TwitterChirp"/>
                <a:cs typeface="Times New Roman" panose="02020603050405020304" pitchFamily="18" charset="0"/>
              </a:rPr>
              <a:t>Fanáticas lobotomizadas. Dicen estupideces, no pueden razonar, solo repiten consignas que le dicta la legión. Son idiotas útiles. Es un plan de destrucción masivo de las raíces morales de la familia y la sociedad para lograr la obwediencia del individuo a la ideología impuesta.</a:t>
            </a:r>
            <a:endParaRPr kumimoji="0" lang="es-E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409183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4" name="Marcador de contenido 3"/>
          <p:cNvPicPr>
            <a:picLocks noGrp="1" noChangeAspect="1"/>
          </p:cNvPicPr>
          <p:nvPr>
            <p:ph idx="1"/>
          </p:nvPr>
        </p:nvPicPr>
        <p:blipFill>
          <a:blip r:embed="rId2"/>
          <a:stretch>
            <a:fillRect/>
          </a:stretch>
        </p:blipFill>
        <p:spPr>
          <a:xfrm>
            <a:off x="2901950" y="870641"/>
            <a:ext cx="5486400" cy="5107192"/>
          </a:xfrm>
          <a:prstGeom prst="rect">
            <a:avLst/>
          </a:prstGeom>
        </p:spPr>
      </p:pic>
    </p:spTree>
    <p:extLst>
      <p:ext uri="{BB962C8B-B14F-4D97-AF65-F5344CB8AC3E}">
        <p14:creationId xmlns:p14="http://schemas.microsoft.com/office/powerpoint/2010/main" val="17872485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a:t>PARRET H. 1984, “Las teorías y sus ideologías esenciales”, en: PARRET Y DUCROT 1995, Teorías lingüísticas y </a:t>
            </a:r>
            <a:r>
              <a:rPr lang="es-ES" dirty="0" smtClean="0"/>
              <a:t>enunciación</a:t>
            </a:r>
            <a:endParaRPr lang="es-AR" dirty="0"/>
          </a:p>
        </p:txBody>
      </p:sp>
      <p:sp>
        <p:nvSpPr>
          <p:cNvPr id="7" name="1 Marcador de contenido"/>
          <p:cNvSpPr>
            <a:spLocks noGrp="1"/>
          </p:cNvSpPr>
          <p:nvPr>
            <p:ph idx="1"/>
          </p:nvPr>
        </p:nvSpPr>
        <p:spPr/>
        <p:txBody>
          <a:bodyPr/>
          <a:lstStyle/>
          <a:p>
            <a:r>
              <a:rPr lang="es-AR" dirty="0"/>
              <a:t>¿Cuáles son los presupuestos ideológicos de las teorías lingüísticas</a:t>
            </a:r>
            <a:r>
              <a:rPr lang="es-AR" dirty="0" smtClean="0"/>
              <a:t>?</a:t>
            </a:r>
            <a:endParaRPr lang="es-AR" dirty="0"/>
          </a:p>
          <a:p>
            <a:endParaRPr lang="es-AR" dirty="0"/>
          </a:p>
          <a:p>
            <a:r>
              <a:rPr lang="es-AR" dirty="0"/>
              <a:t>¿Por qué el discurso de la ciencia es un discurso ideológico</a:t>
            </a:r>
            <a:r>
              <a:rPr lang="es-AR" dirty="0" smtClean="0"/>
              <a:t>?</a:t>
            </a:r>
            <a:endParaRPr lang="es-AR" dirty="0"/>
          </a:p>
          <a:p>
            <a:endParaRPr lang="es-AR" dirty="0"/>
          </a:p>
          <a:p>
            <a:r>
              <a:rPr lang="es-AR" dirty="0"/>
              <a:t>Ideología interna </a:t>
            </a:r>
            <a:r>
              <a:rPr lang="es-AR" dirty="0" smtClean="0"/>
              <a:t>vs. </a:t>
            </a:r>
            <a:r>
              <a:rPr lang="es-AR" dirty="0"/>
              <a:t>ideología externa</a:t>
            </a:r>
          </a:p>
          <a:p>
            <a:endParaRPr lang="es-AR" dirty="0"/>
          </a:p>
        </p:txBody>
      </p:sp>
    </p:spTree>
    <p:extLst>
      <p:ext uri="{BB962C8B-B14F-4D97-AF65-F5344CB8AC3E}">
        <p14:creationId xmlns:p14="http://schemas.microsoft.com/office/powerpoint/2010/main" val="40919868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ltLang="en-US" sz="3200" b="1" dirty="0" smtClean="0"/>
              <a:t>La </a:t>
            </a:r>
            <a:r>
              <a:rPr lang="es-ES" altLang="en-US" sz="3200" b="1" dirty="0"/>
              <a:t>ideología externa</a:t>
            </a:r>
            <a:endParaRPr lang="es-AR" dirty="0"/>
          </a:p>
        </p:txBody>
      </p:sp>
      <p:sp>
        <p:nvSpPr>
          <p:cNvPr id="3" name="Marcador de contenido 2"/>
          <p:cNvSpPr>
            <a:spLocks noGrp="1"/>
          </p:cNvSpPr>
          <p:nvPr>
            <p:ph idx="1"/>
          </p:nvPr>
        </p:nvSpPr>
        <p:spPr/>
        <p:txBody>
          <a:bodyPr/>
          <a:lstStyle/>
          <a:p>
            <a:r>
              <a:rPr lang="es-ES" altLang="en-US" sz="2000" dirty="0"/>
              <a:t>a. La utilización y aplicación de las teorías lingüísticas en la sociedad de acuerdo con determinada </a:t>
            </a:r>
            <a:r>
              <a:rPr lang="es-ES" altLang="en-US" sz="2000" b="1" dirty="0"/>
              <a:t>perspectiva </a:t>
            </a:r>
            <a:r>
              <a:rPr lang="es-ES" altLang="en-US" sz="2000" b="1" dirty="0" smtClean="0"/>
              <a:t>ideológica</a:t>
            </a:r>
          </a:p>
          <a:p>
            <a:endParaRPr lang="es-ES" dirty="0" smtClean="0"/>
          </a:p>
          <a:p>
            <a:r>
              <a:rPr lang="es-ES" dirty="0" smtClean="0"/>
              <a:t>b</a:t>
            </a:r>
            <a:r>
              <a:rPr lang="es-ES" dirty="0"/>
              <a:t>. El sentido marxista del término: la ideología ubicada en el nivel de la conciencia de los sujetos que construyen teorías científicas y de los que la reciben o comprenden. Lo que Marx llama una “buena” o “mala” conciencia.</a:t>
            </a:r>
          </a:p>
          <a:p>
            <a:endParaRPr lang="es-ES" dirty="0"/>
          </a:p>
          <a:p>
            <a:r>
              <a:rPr lang="es-ES" dirty="0"/>
              <a:t>c. La ideología </a:t>
            </a:r>
            <a:r>
              <a:rPr lang="es-ES" dirty="0" err="1"/>
              <a:t>co</a:t>
            </a:r>
            <a:r>
              <a:rPr lang="es-ES" dirty="0"/>
              <a:t>-ocurrente de la teoría lingüística. Co-ocurrente o paralela porque no hay lazos analíticos o lógicos entre el pensamiento político y el pensamiento lingüístico. Ej.: Chomsky, Foucault</a:t>
            </a:r>
          </a:p>
          <a:p>
            <a:endParaRPr lang="es-AR" dirty="0"/>
          </a:p>
        </p:txBody>
      </p:sp>
    </p:spTree>
    <p:extLst>
      <p:ext uri="{BB962C8B-B14F-4D97-AF65-F5344CB8AC3E}">
        <p14:creationId xmlns:p14="http://schemas.microsoft.com/office/powerpoint/2010/main" val="3395561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4" name="Marcador de contenido 3"/>
          <p:cNvPicPr>
            <a:picLocks noGrp="1" noChangeAspect="1"/>
          </p:cNvPicPr>
          <p:nvPr>
            <p:ph idx="1"/>
          </p:nvPr>
        </p:nvPicPr>
        <p:blipFill>
          <a:blip r:embed="rId2"/>
          <a:stretch>
            <a:fillRect/>
          </a:stretch>
        </p:blipFill>
        <p:spPr>
          <a:xfrm>
            <a:off x="2571141" y="764704"/>
            <a:ext cx="6572859" cy="5328591"/>
          </a:xfrm>
          <a:prstGeom prst="rect">
            <a:avLst/>
          </a:prstGeom>
        </p:spPr>
      </p:pic>
    </p:spTree>
    <p:extLst>
      <p:ext uri="{BB962C8B-B14F-4D97-AF65-F5344CB8AC3E}">
        <p14:creationId xmlns:p14="http://schemas.microsoft.com/office/powerpoint/2010/main" val="11428891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179512" y="0"/>
            <a:ext cx="7761288" cy="703262"/>
          </a:xfrm>
        </p:spPr>
        <p:txBody>
          <a:bodyPr>
            <a:normAutofit fontScale="90000"/>
          </a:bodyPr>
          <a:lstStyle/>
          <a:p>
            <a:pPr fontAlgn="auto">
              <a:spcAft>
                <a:spcPts val="0"/>
              </a:spcAft>
              <a:defRPr/>
            </a:pPr>
            <a:r>
              <a:rPr lang="es-ES_tradnl" sz="3200" b="1" dirty="0">
                <a:solidFill>
                  <a:schemeClr val="tx2">
                    <a:satMod val="130000"/>
                  </a:schemeClr>
                </a:solidFill>
              </a:rPr>
              <a:t/>
            </a:r>
            <a:br>
              <a:rPr lang="es-ES_tradnl" sz="3200" b="1" dirty="0">
                <a:solidFill>
                  <a:schemeClr val="tx2">
                    <a:satMod val="130000"/>
                  </a:schemeClr>
                </a:solidFill>
              </a:rPr>
            </a:br>
            <a:r>
              <a:rPr lang="es-ES_tradnl" sz="3200" b="1" dirty="0" smtClean="0">
                <a:solidFill>
                  <a:schemeClr val="tx2">
                    <a:satMod val="130000"/>
                  </a:schemeClr>
                </a:solidFill>
              </a:rPr>
              <a:t>	</a:t>
            </a:r>
            <a:r>
              <a:rPr lang="es-ES_tradnl" sz="3200" b="1" dirty="0" smtClean="0">
                <a:solidFill>
                  <a:schemeClr val="tx2">
                    <a:satMod val="130000"/>
                  </a:schemeClr>
                </a:solidFill>
                <a:effectLst/>
                <a:latin typeface="Arial" pitchFamily="34" charset="0"/>
                <a:cs typeface="Arial" pitchFamily="34" charset="0"/>
              </a:rPr>
              <a:t>Dos posiciones </a:t>
            </a:r>
            <a:r>
              <a:rPr lang="es-ES_tradnl" sz="3200" b="1" dirty="0">
                <a:solidFill>
                  <a:schemeClr val="tx2">
                    <a:satMod val="130000"/>
                  </a:schemeClr>
                </a:solidFill>
                <a:effectLst/>
                <a:latin typeface="Arial" pitchFamily="34" charset="0"/>
                <a:cs typeface="Arial" pitchFamily="34" charset="0"/>
              </a:rPr>
              <a:t>paradigmáticas:</a:t>
            </a:r>
            <a:endParaRPr lang="es-ES" sz="3200" b="1" dirty="0">
              <a:solidFill>
                <a:schemeClr val="tx2">
                  <a:satMod val="130000"/>
                </a:schemeClr>
              </a:solidFill>
              <a:effectLst/>
              <a:latin typeface="Arial" pitchFamily="34" charset="0"/>
              <a:cs typeface="Arial" pitchFamily="34" charset="0"/>
            </a:endParaRPr>
          </a:p>
        </p:txBody>
      </p:sp>
      <p:sp>
        <p:nvSpPr>
          <p:cNvPr id="15362" name="2 Marcador de texto"/>
          <p:cNvSpPr>
            <a:spLocks noGrp="1"/>
          </p:cNvSpPr>
          <p:nvPr>
            <p:ph type="body" idx="4294967295"/>
          </p:nvPr>
        </p:nvSpPr>
        <p:spPr>
          <a:xfrm>
            <a:off x="251520" y="1268760"/>
            <a:ext cx="4176464" cy="401290"/>
          </a:xfrm>
          <a:ln>
            <a:solidFill>
              <a:schemeClr val="bg2">
                <a:lumMod val="75000"/>
              </a:schemeClr>
            </a:solidFill>
          </a:ln>
        </p:spPr>
        <p:txBody>
          <a:bodyPr anchor="b">
            <a:normAutofit fontScale="77500" lnSpcReduction="20000"/>
          </a:bodyPr>
          <a:lstStyle/>
          <a:p>
            <a:pPr marL="0" indent="0" algn="ctr" fontAlgn="auto">
              <a:lnSpc>
                <a:spcPct val="90000"/>
              </a:lnSpc>
              <a:spcAft>
                <a:spcPts val="0"/>
              </a:spcAft>
              <a:buFont typeface="Wingdings" pitchFamily="2" charset="2"/>
              <a:buNone/>
              <a:defRPr/>
            </a:pPr>
            <a:r>
              <a:rPr lang="es-ES" sz="3400" b="1" dirty="0" smtClean="0">
                <a:latin typeface="Arial" pitchFamily="34" charset="0"/>
                <a:cs typeface="Arial" pitchFamily="34" charset="0"/>
              </a:rPr>
              <a:t>Función </a:t>
            </a:r>
            <a:r>
              <a:rPr lang="es-ES" sz="3400" b="1" dirty="0">
                <a:latin typeface="Arial" pitchFamily="34" charset="0"/>
                <a:cs typeface="Arial" pitchFamily="34" charset="0"/>
              </a:rPr>
              <a:t>representativa</a:t>
            </a:r>
          </a:p>
        </p:txBody>
      </p:sp>
      <p:sp>
        <p:nvSpPr>
          <p:cNvPr id="31748" name="3 Marcador de contenido"/>
          <p:cNvSpPr>
            <a:spLocks noGrp="1"/>
          </p:cNvSpPr>
          <p:nvPr>
            <p:ph sz="half" idx="4294967295"/>
          </p:nvPr>
        </p:nvSpPr>
        <p:spPr>
          <a:xfrm>
            <a:off x="179512" y="1772816"/>
            <a:ext cx="4608512" cy="4465637"/>
          </a:xfrm>
        </p:spPr>
        <p:txBody>
          <a:bodyPr>
            <a:normAutofit/>
          </a:bodyPr>
          <a:lstStyle/>
          <a:p>
            <a:pPr algn="ctr">
              <a:buFont typeface="Wingdings" pitchFamily="2" charset="2"/>
              <a:buNone/>
            </a:pPr>
            <a:endParaRPr lang="es-ES" sz="2000" dirty="0" smtClean="0">
              <a:latin typeface="Arial" pitchFamily="34" charset="0"/>
              <a:cs typeface="Arial" pitchFamily="34" charset="0"/>
            </a:endParaRPr>
          </a:p>
          <a:p>
            <a:pPr lvl="0">
              <a:buClr>
                <a:srgbClr val="2DA2BF"/>
              </a:buClr>
              <a:buFont typeface="Wingdings" pitchFamily="2" charset="2"/>
              <a:buChar char="q"/>
            </a:pPr>
            <a:r>
              <a:rPr lang="es-ES" sz="2000" dirty="0" smtClean="0">
                <a:latin typeface="Arial" pitchFamily="34" charset="0"/>
                <a:cs typeface="Arial" pitchFamily="34" charset="0"/>
              </a:rPr>
              <a:t>Relación lenguaje/contenido mental </a:t>
            </a:r>
            <a:r>
              <a:rPr lang="es-ES" sz="2000" dirty="0">
                <a:solidFill>
                  <a:prstClr val="black"/>
                </a:solidFill>
                <a:latin typeface="Arial" pitchFamily="34" charset="0"/>
                <a:cs typeface="Arial" pitchFamily="34" charset="0"/>
              </a:rPr>
              <a:t>(pensamiento)</a:t>
            </a:r>
          </a:p>
          <a:p>
            <a:pPr>
              <a:buFont typeface="Wingdings" pitchFamily="2" charset="2"/>
              <a:buNone/>
            </a:pPr>
            <a:r>
              <a:rPr lang="es-ES" sz="2000" dirty="0" smtClean="0">
                <a:latin typeface="Arial" pitchFamily="34" charset="0"/>
                <a:cs typeface="Arial" pitchFamily="34" charset="0"/>
              </a:rPr>
              <a:t> </a:t>
            </a:r>
          </a:p>
          <a:p>
            <a:pPr>
              <a:buFont typeface="Wingdings" pitchFamily="2" charset="2"/>
              <a:buNone/>
            </a:pPr>
            <a:r>
              <a:rPr lang="es-ES" sz="2000" dirty="0" smtClean="0">
                <a:latin typeface="Arial" pitchFamily="34" charset="0"/>
                <a:cs typeface="Arial" pitchFamily="34" charset="0"/>
              </a:rPr>
              <a:t>Saussure </a:t>
            </a:r>
          </a:p>
          <a:p>
            <a:pPr>
              <a:buFont typeface="Wingdings" pitchFamily="2" charset="2"/>
              <a:buNone/>
            </a:pPr>
            <a:r>
              <a:rPr lang="es-ES" sz="2000" dirty="0" smtClean="0">
                <a:latin typeface="Arial" pitchFamily="34" charset="0"/>
                <a:cs typeface="Arial" pitchFamily="34" charset="0"/>
              </a:rPr>
              <a:t>(</a:t>
            </a:r>
            <a:r>
              <a:rPr lang="es-ES" sz="2000" b="1" i="1" dirty="0" smtClean="0">
                <a:latin typeface="Arial" pitchFamily="34" charset="0"/>
                <a:cs typeface="Arial" pitchFamily="34" charset="0"/>
              </a:rPr>
              <a:t>articulista: </a:t>
            </a:r>
            <a:r>
              <a:rPr lang="es-ES" sz="2000" dirty="0" smtClean="0">
                <a:latin typeface="Arial" pitchFamily="34" charset="0"/>
                <a:cs typeface="Arial" pitchFamily="34" charset="0"/>
              </a:rPr>
              <a:t>el lenguaje articula</a:t>
            </a:r>
            <a:r>
              <a:rPr lang="es-ES" sz="2000" b="1" dirty="0" smtClean="0">
                <a:latin typeface="Arial" pitchFamily="34" charset="0"/>
                <a:cs typeface="Arial" pitchFamily="34" charset="0"/>
              </a:rPr>
              <a:t> </a:t>
            </a:r>
            <a:r>
              <a:rPr lang="es-ES" sz="2000" dirty="0" smtClean="0">
                <a:latin typeface="Arial" pitchFamily="34" charset="0"/>
                <a:cs typeface="Arial" pitchFamily="34" charset="0"/>
              </a:rPr>
              <a:t>el pensamiento)</a:t>
            </a:r>
          </a:p>
          <a:p>
            <a:pPr>
              <a:buFont typeface="Wingdings" pitchFamily="2" charset="2"/>
              <a:buNone/>
            </a:pPr>
            <a:endParaRPr lang="es-ES" sz="2000" dirty="0" smtClean="0">
              <a:latin typeface="Arial" pitchFamily="34" charset="0"/>
              <a:cs typeface="Arial" pitchFamily="34" charset="0"/>
            </a:endParaRPr>
          </a:p>
          <a:p>
            <a:pPr>
              <a:buFont typeface="Wingdings" pitchFamily="2" charset="2"/>
              <a:buNone/>
            </a:pPr>
            <a:r>
              <a:rPr lang="es-ES" sz="2000" dirty="0" smtClean="0">
                <a:latin typeface="Arial" pitchFamily="34" charset="0"/>
                <a:cs typeface="Arial" pitchFamily="34" charset="0"/>
              </a:rPr>
              <a:t>Chomsky </a:t>
            </a:r>
          </a:p>
          <a:p>
            <a:pPr>
              <a:buFont typeface="Wingdings" pitchFamily="2" charset="2"/>
              <a:buNone/>
            </a:pPr>
            <a:r>
              <a:rPr lang="es-ES" sz="2000" dirty="0" smtClean="0">
                <a:latin typeface="Arial" pitchFamily="34" charset="0"/>
                <a:cs typeface="Arial" pitchFamily="34" charset="0"/>
              </a:rPr>
              <a:t>(</a:t>
            </a:r>
            <a:r>
              <a:rPr lang="es-ES" sz="2000" b="1" i="1" dirty="0" smtClean="0">
                <a:latin typeface="Arial" pitchFamily="34" charset="0"/>
                <a:cs typeface="Arial" pitchFamily="34" charset="0"/>
              </a:rPr>
              <a:t>expresionista: </a:t>
            </a:r>
            <a:r>
              <a:rPr lang="es-ES" sz="2000" dirty="0" smtClean="0">
                <a:latin typeface="Arial" pitchFamily="34" charset="0"/>
                <a:cs typeface="Arial" pitchFamily="34" charset="0"/>
              </a:rPr>
              <a:t>el lenguaje expresa el pensamiento)</a:t>
            </a:r>
          </a:p>
        </p:txBody>
      </p:sp>
      <p:sp>
        <p:nvSpPr>
          <p:cNvPr id="31749" name="4 Marcador de texto"/>
          <p:cNvSpPr>
            <a:spLocks noGrp="1"/>
          </p:cNvSpPr>
          <p:nvPr>
            <p:ph type="body" sz="quarter" idx="4294967295"/>
          </p:nvPr>
        </p:nvSpPr>
        <p:spPr>
          <a:xfrm>
            <a:off x="4644008" y="1268760"/>
            <a:ext cx="4248472" cy="402878"/>
          </a:xfrm>
          <a:ln>
            <a:solidFill>
              <a:schemeClr val="bg2">
                <a:lumMod val="75000"/>
              </a:schemeClr>
            </a:solidFill>
          </a:ln>
        </p:spPr>
        <p:txBody>
          <a:bodyPr anchor="b">
            <a:noAutofit/>
          </a:bodyPr>
          <a:lstStyle/>
          <a:p>
            <a:pPr marL="0" indent="0" algn="ctr">
              <a:buFont typeface="Wingdings" pitchFamily="2" charset="2"/>
              <a:buNone/>
            </a:pPr>
            <a:r>
              <a:rPr lang="es-ES" sz="2400" b="1" dirty="0" smtClean="0">
                <a:latin typeface="Arial" pitchFamily="34" charset="0"/>
                <a:cs typeface="Arial" pitchFamily="34" charset="0"/>
              </a:rPr>
              <a:t>Función comunicativa</a:t>
            </a:r>
          </a:p>
        </p:txBody>
      </p:sp>
      <p:sp>
        <p:nvSpPr>
          <p:cNvPr id="31750" name="5 Marcador de contenido"/>
          <p:cNvSpPr>
            <a:spLocks noGrp="1"/>
          </p:cNvSpPr>
          <p:nvPr>
            <p:ph sz="quarter" idx="4294967295"/>
          </p:nvPr>
        </p:nvSpPr>
        <p:spPr>
          <a:xfrm>
            <a:off x="4806135" y="1670050"/>
            <a:ext cx="4104704" cy="4392488"/>
          </a:xfrm>
        </p:spPr>
        <p:txBody>
          <a:bodyPr/>
          <a:lstStyle/>
          <a:p>
            <a:pPr algn="ctr">
              <a:buFont typeface="Wingdings" pitchFamily="2" charset="2"/>
              <a:buNone/>
            </a:pPr>
            <a:endParaRPr lang="es-ES" sz="1900" dirty="0" smtClean="0"/>
          </a:p>
          <a:p>
            <a:pPr>
              <a:buFont typeface="Wingdings" pitchFamily="2" charset="2"/>
              <a:buChar char="q"/>
            </a:pPr>
            <a:r>
              <a:rPr lang="es-ES" sz="2000" dirty="0" smtClean="0">
                <a:latin typeface="Arial" pitchFamily="34" charset="0"/>
                <a:cs typeface="Arial" pitchFamily="34" charset="0"/>
              </a:rPr>
              <a:t>Lengua en uso (aspectos pragmáticos)</a:t>
            </a:r>
          </a:p>
          <a:p>
            <a:pPr algn="ctr">
              <a:buFont typeface="Wingdings" pitchFamily="2" charset="2"/>
              <a:buChar char="q"/>
            </a:pPr>
            <a:endParaRPr lang="es-ES" sz="2000" dirty="0">
              <a:latin typeface="Arial" pitchFamily="34" charset="0"/>
              <a:cs typeface="Arial" pitchFamily="34" charset="0"/>
            </a:endParaRPr>
          </a:p>
          <a:p>
            <a:pPr>
              <a:buFont typeface="Wingdings" pitchFamily="2" charset="2"/>
              <a:buChar char="q"/>
            </a:pPr>
            <a:r>
              <a:rPr lang="es-ES" sz="2000" dirty="0" smtClean="0">
                <a:latin typeface="Arial" pitchFamily="34" charset="0"/>
                <a:cs typeface="Arial" pitchFamily="34" charset="0"/>
              </a:rPr>
              <a:t>El significado de una palabra es su uso en el lenguaje</a:t>
            </a:r>
          </a:p>
          <a:p>
            <a:pPr algn="ctr">
              <a:buFont typeface="Wingdings" pitchFamily="2" charset="2"/>
              <a:buNone/>
            </a:pPr>
            <a:endParaRPr lang="es-ES" sz="2000" dirty="0" smtClean="0">
              <a:latin typeface="Arial" pitchFamily="34" charset="0"/>
              <a:cs typeface="Arial" pitchFamily="34" charset="0"/>
            </a:endParaRPr>
          </a:p>
          <a:p>
            <a:pPr algn="just">
              <a:buFont typeface="Wingdings" pitchFamily="2" charset="2"/>
              <a:buNone/>
            </a:pPr>
            <a:r>
              <a:rPr lang="es-ES" sz="2000" dirty="0" smtClean="0">
                <a:latin typeface="Arial" pitchFamily="34" charset="0"/>
                <a:cs typeface="Arial" pitchFamily="34" charset="0"/>
              </a:rPr>
              <a:t> 	Wittgenstein</a:t>
            </a:r>
          </a:p>
          <a:p>
            <a:pPr algn="just">
              <a:buFont typeface="Wingdings" pitchFamily="2" charset="2"/>
              <a:buNone/>
            </a:pPr>
            <a:r>
              <a:rPr lang="es-ES" sz="2000" dirty="0" smtClean="0">
                <a:latin typeface="Arial" pitchFamily="34" charset="0"/>
                <a:cs typeface="Arial" pitchFamily="34" charset="0"/>
              </a:rPr>
              <a:t>           ▼</a:t>
            </a:r>
          </a:p>
          <a:p>
            <a:pPr algn="just">
              <a:buFont typeface="Wingdings" pitchFamily="2" charset="2"/>
              <a:buNone/>
            </a:pPr>
            <a:r>
              <a:rPr lang="es-ES" sz="2000" dirty="0" smtClean="0">
                <a:latin typeface="Arial" pitchFamily="34" charset="0"/>
                <a:cs typeface="Arial" pitchFamily="34" charset="0"/>
              </a:rPr>
              <a:t>       Pragmática</a:t>
            </a:r>
          </a:p>
          <a:p>
            <a:pPr algn="just">
              <a:buFont typeface="Wingdings" pitchFamily="2" charset="2"/>
              <a:buNone/>
            </a:pPr>
            <a:r>
              <a:rPr lang="es-ES" sz="2000" dirty="0" smtClean="0">
                <a:latin typeface="Arial" pitchFamily="34" charset="0"/>
                <a:cs typeface="Arial" pitchFamily="34" charset="0"/>
              </a:rPr>
              <a:t>    Austin/</a:t>
            </a:r>
            <a:r>
              <a:rPr lang="es-ES" sz="2000" dirty="0" err="1" smtClean="0">
                <a:latin typeface="Arial" pitchFamily="34" charset="0"/>
                <a:cs typeface="Arial" pitchFamily="34" charset="0"/>
              </a:rPr>
              <a:t>Searle</a:t>
            </a:r>
            <a:r>
              <a:rPr lang="es-ES" sz="2000" dirty="0" smtClean="0">
                <a:latin typeface="Arial" pitchFamily="34" charset="0"/>
                <a:cs typeface="Arial" pitchFamily="34" charset="0"/>
              </a:rPr>
              <a:t>/</a:t>
            </a:r>
            <a:r>
              <a:rPr lang="es-ES" sz="2000" dirty="0" err="1" smtClean="0">
                <a:latin typeface="Arial" pitchFamily="34" charset="0"/>
                <a:cs typeface="Arial" pitchFamily="34" charset="0"/>
              </a:rPr>
              <a:t>Grice</a:t>
            </a:r>
            <a:r>
              <a:rPr lang="es-ES" sz="2000" dirty="0" smtClean="0">
                <a:latin typeface="Arial" pitchFamily="34" charset="0"/>
                <a:cs typeface="Arial" pitchFamily="34" charset="0"/>
              </a:rPr>
              <a:t> </a:t>
            </a:r>
          </a:p>
          <a:p>
            <a:pPr algn="just">
              <a:buFont typeface="Wingdings" pitchFamily="2" charset="2"/>
              <a:buNone/>
            </a:pPr>
            <a:endParaRPr lang="es-ES" sz="1900" dirty="0" smtClean="0"/>
          </a:p>
        </p:txBody>
      </p:sp>
    </p:spTree>
    <p:extLst>
      <p:ext uri="{BB962C8B-B14F-4D97-AF65-F5344CB8AC3E}">
        <p14:creationId xmlns:p14="http://schemas.microsoft.com/office/powerpoint/2010/main" val="35907699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sz="half" idx="1"/>
          </p:nvPr>
        </p:nvSpPr>
        <p:spPr>
          <a:xfrm>
            <a:off x="3203848" y="260648"/>
            <a:ext cx="2664296" cy="6186191"/>
          </a:xfrm>
        </p:spPr>
        <p:txBody>
          <a:bodyPr>
            <a:normAutofit/>
          </a:bodyPr>
          <a:lstStyle/>
          <a:p>
            <a:pPr>
              <a:defRPr/>
            </a:pPr>
            <a:r>
              <a:rPr lang="es-ES" sz="2000" b="1" dirty="0" smtClean="0"/>
              <a:t>Posición articulista</a:t>
            </a:r>
            <a:r>
              <a:rPr lang="es-ES" sz="2000" dirty="0" smtClean="0"/>
              <a:t> (</a:t>
            </a:r>
            <a:r>
              <a:rPr lang="es-ES" sz="2000" dirty="0" err="1" smtClean="0"/>
              <a:t>Condillac</a:t>
            </a:r>
            <a:r>
              <a:rPr lang="es-ES" sz="2000" dirty="0" smtClean="0"/>
              <a:t>-Saussure): </a:t>
            </a:r>
          </a:p>
          <a:p>
            <a:pPr marL="0" indent="0">
              <a:buFont typeface="Wingdings" pitchFamily="2" charset="2"/>
              <a:buNone/>
              <a:defRPr/>
            </a:pPr>
            <a:endParaRPr lang="es-ES" sz="2000" dirty="0"/>
          </a:p>
          <a:p>
            <a:pPr>
              <a:buFontTx/>
              <a:buChar char="-"/>
              <a:defRPr/>
            </a:pPr>
            <a:r>
              <a:rPr lang="es-ES" sz="1800" dirty="0" smtClean="0"/>
              <a:t>lenguaje/pensamiento</a:t>
            </a:r>
          </a:p>
          <a:p>
            <a:pPr>
              <a:buFontTx/>
              <a:buChar char="-"/>
              <a:defRPr/>
            </a:pPr>
            <a:endParaRPr lang="es-AR" sz="2000" dirty="0"/>
          </a:p>
          <a:p>
            <a:pPr>
              <a:buFontTx/>
              <a:buChar char="-"/>
              <a:defRPr/>
            </a:pPr>
            <a:r>
              <a:rPr lang="es-ES" sz="2000" dirty="0" smtClean="0"/>
              <a:t>interpreta representación como articulación </a:t>
            </a:r>
          </a:p>
          <a:p>
            <a:pPr>
              <a:buFontTx/>
              <a:buChar char="-"/>
              <a:defRPr/>
            </a:pPr>
            <a:endParaRPr lang="es-ES" sz="2000" dirty="0" smtClean="0"/>
          </a:p>
          <a:p>
            <a:pPr>
              <a:buFontTx/>
              <a:buChar char="-"/>
              <a:defRPr/>
            </a:pPr>
            <a:r>
              <a:rPr lang="es-ES" sz="2000" dirty="0"/>
              <a:t>e</a:t>
            </a:r>
            <a:r>
              <a:rPr lang="es-ES" sz="2000" dirty="0" smtClean="0"/>
              <a:t>l lenguaje articula el pensamiento</a:t>
            </a:r>
          </a:p>
        </p:txBody>
      </p:sp>
      <p:pic>
        <p:nvPicPr>
          <p:cNvPr id="32772" name="Picture 6" descr="condillac"/>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tretch>
            <a:fillRect/>
          </a:stretch>
        </p:blipFill>
        <p:spPr>
          <a:xfrm>
            <a:off x="6588224" y="1484784"/>
            <a:ext cx="1476375" cy="1676400"/>
          </a:xfrm>
        </p:spPr>
      </p:pic>
      <p:pic>
        <p:nvPicPr>
          <p:cNvPr id="32773" name="Picture 9" descr="saussure"/>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tretch>
            <a:fillRect/>
          </a:stretch>
        </p:blipFill>
        <p:spPr>
          <a:xfrm>
            <a:off x="6660232" y="3789040"/>
            <a:ext cx="1447800" cy="2009775"/>
          </a:xfrm>
        </p:spPr>
      </p:pic>
    </p:spTree>
    <p:extLst>
      <p:ext uri="{BB962C8B-B14F-4D97-AF65-F5344CB8AC3E}">
        <p14:creationId xmlns:p14="http://schemas.microsoft.com/office/powerpoint/2010/main" val="30286410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down)">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wipe(down)">
                                      <p:cBhvr>
                                        <p:cTn id="12" dur="500"/>
                                        <p:tgtEl>
                                          <p:spTgt spid="204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wipe(down)">
                                      <p:cBhvr>
                                        <p:cTn id="17" dur="500"/>
                                        <p:tgtEl>
                                          <p:spTgt spid="2048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483">
                                            <p:txEl>
                                              <p:pRg st="6" end="6"/>
                                            </p:txEl>
                                          </p:spTgt>
                                        </p:tgtEl>
                                        <p:attrNameLst>
                                          <p:attrName>style.visibility</p:attrName>
                                        </p:attrNameLst>
                                      </p:cBhvr>
                                      <p:to>
                                        <p:strVal val="visible"/>
                                      </p:to>
                                    </p:set>
                                    <p:animEffect transition="in" filter="wipe(down)">
                                      <p:cBhvr>
                                        <p:cTn id="22"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255452" y="260648"/>
            <a:ext cx="8892480" cy="648071"/>
          </a:xfrm>
        </p:spPr>
        <p:txBody>
          <a:bodyPr>
            <a:normAutofit fontScale="90000"/>
          </a:bodyPr>
          <a:lstStyle/>
          <a:p>
            <a:r>
              <a:rPr lang="es-ES" sz="2700" b="1" dirty="0" smtClean="0">
                <a:solidFill>
                  <a:srgbClr val="002060"/>
                </a:solidFill>
                <a:latin typeface="Arial" pitchFamily="34" charset="0"/>
                <a:cs typeface="Arial" pitchFamily="34" charset="0"/>
              </a:rPr>
              <a:t>LENGUA: SISTEMA DE SIGNOS LINGÜÍSTICOS</a:t>
            </a:r>
            <a:r>
              <a:rPr lang="es-ES" b="1" dirty="0" smtClean="0">
                <a:solidFill>
                  <a:srgbClr val="002060"/>
                </a:solidFill>
              </a:rPr>
              <a:t/>
            </a:r>
            <a:br>
              <a:rPr lang="es-ES" b="1" dirty="0" smtClean="0">
                <a:solidFill>
                  <a:srgbClr val="002060"/>
                </a:solidFill>
              </a:rPr>
            </a:br>
            <a:endParaRPr lang="es-ES" b="1" dirty="0" smtClean="0">
              <a:solidFill>
                <a:srgbClr val="002060"/>
              </a:solidFill>
            </a:endParaRPr>
          </a:p>
        </p:txBody>
      </p:sp>
      <p:pic>
        <p:nvPicPr>
          <p:cNvPr id="29701" name="Picture 5" descr="x5818e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6213" y="4038600"/>
            <a:ext cx="1901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noChangeArrowheads="1"/>
          </p:cNvSpPr>
          <p:nvPr/>
        </p:nvSpPr>
        <p:spPr bwMode="auto">
          <a:xfrm>
            <a:off x="758825" y="3581400"/>
            <a:ext cx="3276600" cy="762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9703" name="AutoShape 7"/>
          <p:cNvSpPr>
            <a:spLocks noChangeArrowheads="1"/>
          </p:cNvSpPr>
          <p:nvPr/>
        </p:nvSpPr>
        <p:spPr bwMode="auto">
          <a:xfrm>
            <a:off x="2397125" y="3244850"/>
            <a:ext cx="228600" cy="762000"/>
          </a:xfrm>
          <a:prstGeom prst="upDownArrow">
            <a:avLst>
              <a:gd name="adj1" fmla="val 50000"/>
              <a:gd name="adj2" fmla="val 66667"/>
            </a:avLst>
          </a:prstGeom>
          <a:solidFill>
            <a:schemeClr val="accent1"/>
          </a:solidFill>
          <a:ln w="9525">
            <a:solidFill>
              <a:schemeClr val="tx1"/>
            </a:solidFill>
            <a:miter lim="800000"/>
            <a:headEnd/>
            <a:tailEnd/>
          </a:ln>
        </p:spPr>
        <p:txBody>
          <a:bodyPr wrap="none" anchor="ctr"/>
          <a:lstStyle/>
          <a:p>
            <a:endParaRPr lang="en-US"/>
          </a:p>
        </p:txBody>
      </p:sp>
      <p:sp>
        <p:nvSpPr>
          <p:cNvPr id="29704" name="Text Box 8"/>
          <p:cNvSpPr txBox="1">
            <a:spLocks noChangeArrowheads="1"/>
          </p:cNvSpPr>
          <p:nvPr/>
        </p:nvSpPr>
        <p:spPr bwMode="auto">
          <a:xfrm>
            <a:off x="5029200" y="4419600"/>
            <a:ext cx="25908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s-ES" dirty="0"/>
              <a:t>Imagen acústica </a:t>
            </a:r>
            <a:r>
              <a:rPr lang="es-ES" dirty="0" smtClean="0"/>
              <a:t>(P+E+R+R+O</a:t>
            </a:r>
            <a:r>
              <a:rPr lang="es-ES" dirty="0"/>
              <a:t>)</a:t>
            </a:r>
          </a:p>
          <a:p>
            <a:pPr eaLnBrk="1" hangingPunct="1">
              <a:spcBef>
                <a:spcPct val="50000"/>
              </a:spcBef>
            </a:pPr>
            <a:r>
              <a:rPr lang="es-ES" b="1" dirty="0"/>
              <a:t>Significante</a:t>
            </a:r>
          </a:p>
        </p:txBody>
      </p:sp>
      <p:sp>
        <p:nvSpPr>
          <p:cNvPr id="29705" name="Text Box 9"/>
          <p:cNvSpPr txBox="1">
            <a:spLocks noChangeArrowheads="1"/>
          </p:cNvSpPr>
          <p:nvPr/>
        </p:nvSpPr>
        <p:spPr bwMode="auto">
          <a:xfrm>
            <a:off x="5105400" y="2057400"/>
            <a:ext cx="2133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s-ES" dirty="0"/>
              <a:t>Concepto mental </a:t>
            </a:r>
            <a:r>
              <a:rPr lang="es-ES" b="1" dirty="0"/>
              <a:t>Significado</a:t>
            </a:r>
          </a:p>
        </p:txBody>
      </p:sp>
      <p:pic>
        <p:nvPicPr>
          <p:cNvPr id="29707" name="Picture 11" descr="weimaraner200cle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2150" y="1844675"/>
            <a:ext cx="1068388"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Oval 12"/>
          <p:cNvSpPr>
            <a:spLocks noChangeArrowheads="1"/>
          </p:cNvSpPr>
          <p:nvPr/>
        </p:nvSpPr>
        <p:spPr bwMode="auto">
          <a:xfrm>
            <a:off x="577850" y="1816100"/>
            <a:ext cx="3789363" cy="3527425"/>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9709" name="Text Box 13"/>
          <p:cNvSpPr txBox="1">
            <a:spLocks noChangeArrowheads="1"/>
          </p:cNvSpPr>
          <p:nvPr/>
        </p:nvSpPr>
        <p:spPr bwMode="auto">
          <a:xfrm>
            <a:off x="468313" y="5510213"/>
            <a:ext cx="4953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s-ES" b="1" dirty="0"/>
              <a:t> SIGNO</a:t>
            </a:r>
            <a:r>
              <a:rPr lang="es-ES" dirty="0"/>
              <a:t>: PERRO (Palabra)</a:t>
            </a:r>
          </a:p>
        </p:txBody>
      </p:sp>
      <p:sp>
        <p:nvSpPr>
          <p:cNvPr id="29711" name="Line 15"/>
          <p:cNvSpPr>
            <a:spLocks noChangeShapeType="1"/>
          </p:cNvSpPr>
          <p:nvPr/>
        </p:nvSpPr>
        <p:spPr bwMode="auto">
          <a:xfrm>
            <a:off x="4876800" y="3581400"/>
            <a:ext cx="1524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29712" name="Text Box 16"/>
          <p:cNvSpPr txBox="1">
            <a:spLocks noChangeArrowheads="1"/>
          </p:cNvSpPr>
          <p:nvPr/>
        </p:nvSpPr>
        <p:spPr bwMode="auto">
          <a:xfrm>
            <a:off x="6660232" y="3048000"/>
            <a:ext cx="2304256"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s-ES" dirty="0"/>
              <a:t>Unión arbitraria </a:t>
            </a:r>
            <a:endParaRPr lang="es-ES" dirty="0" smtClean="0"/>
          </a:p>
          <a:p>
            <a:pPr eaLnBrk="1" hangingPunct="1">
              <a:spcBef>
                <a:spcPct val="50000"/>
              </a:spcBef>
            </a:pPr>
            <a:endParaRPr lang="es-ES" dirty="0" smtClean="0"/>
          </a:p>
          <a:p>
            <a:pPr eaLnBrk="1" hangingPunct="1">
              <a:spcBef>
                <a:spcPct val="50000"/>
              </a:spcBef>
            </a:pPr>
            <a:r>
              <a:rPr lang="es-ES" dirty="0" smtClean="0"/>
              <a:t>CULTURA</a:t>
            </a:r>
            <a:endParaRPr lang="es-ES" dirty="0"/>
          </a:p>
        </p:txBody>
      </p:sp>
      <p:sp>
        <p:nvSpPr>
          <p:cNvPr id="2" name="1 Rectángulo"/>
          <p:cNvSpPr/>
          <p:nvPr/>
        </p:nvSpPr>
        <p:spPr>
          <a:xfrm>
            <a:off x="802619" y="692696"/>
            <a:ext cx="4302781" cy="723275"/>
          </a:xfrm>
          <a:prstGeom prst="rect">
            <a:avLst/>
          </a:prstGeom>
          <a:ln>
            <a:solidFill>
              <a:schemeClr val="bg2">
                <a:lumMod val="50000"/>
              </a:schemeClr>
            </a:solidFill>
          </a:ln>
        </p:spPr>
        <p:txBody>
          <a:bodyPr wrap="none">
            <a:spAutoFit/>
          </a:bodyPr>
          <a:lstStyle/>
          <a:p>
            <a:r>
              <a:rPr lang="es-ES" sz="4100" b="1" dirty="0">
                <a:solidFill>
                  <a:schemeClr val="bg2">
                    <a:lumMod val="50000"/>
                  </a:schemeClr>
                </a:solidFill>
                <a:effectLst>
                  <a:outerShdw blurRad="31750" dist="25400" dir="5400000" algn="tl" rotWithShape="0">
                    <a:srgbClr val="000000">
                      <a:alpha val="25000"/>
                    </a:srgbClr>
                  </a:outerShdw>
                </a:effectLst>
                <a:ea typeface="+mj-ea"/>
                <a:cs typeface="+mj-cs"/>
              </a:rPr>
              <a:t>Teoría del signo</a:t>
            </a:r>
            <a:endParaRPr lang="es-AR" dirty="0">
              <a:solidFill>
                <a:schemeClr val="bg2">
                  <a:lumMod val="50000"/>
                </a:schemeClr>
              </a:solidFill>
            </a:endParaRPr>
          </a:p>
        </p:txBody>
      </p:sp>
      <p:cxnSp>
        <p:nvCxnSpPr>
          <p:cNvPr id="4" name="3 Conector recto"/>
          <p:cNvCxnSpPr>
            <a:stCxn id="29712" idx="1"/>
            <a:endCxn id="29712" idx="3"/>
          </p:cNvCxnSpPr>
          <p:nvPr/>
        </p:nvCxnSpPr>
        <p:spPr>
          <a:xfrm>
            <a:off x="6660232" y="3648165"/>
            <a:ext cx="230425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9612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50825" y="260350"/>
            <a:ext cx="8229600" cy="1139825"/>
          </a:xfrm>
        </p:spPr>
        <p:txBody>
          <a:bodyPr>
            <a:normAutofit/>
          </a:bodyPr>
          <a:lstStyle/>
          <a:p>
            <a:pPr fontAlgn="auto">
              <a:spcAft>
                <a:spcPts val="0"/>
              </a:spcAft>
              <a:defRPr/>
            </a:pPr>
            <a:r>
              <a:rPr lang="es-ES" sz="4000" dirty="0" smtClean="0">
                <a:solidFill>
                  <a:schemeClr val="tx2">
                    <a:satMod val="130000"/>
                  </a:schemeClr>
                </a:solidFill>
                <a:latin typeface="Arial" pitchFamily="34" charset="0"/>
                <a:cs typeface="Arial" pitchFamily="34" charset="0"/>
              </a:rPr>
              <a:t>Función representativa</a:t>
            </a:r>
            <a:endParaRPr lang="es-AR" sz="4000" dirty="0" smtClean="0">
              <a:solidFill>
                <a:schemeClr val="tx2">
                  <a:satMod val="130000"/>
                </a:schemeClr>
              </a:solidFill>
              <a:latin typeface="Arial" pitchFamily="34" charset="0"/>
              <a:cs typeface="Arial" pitchFamily="34" charset="0"/>
            </a:endParaRPr>
          </a:p>
        </p:txBody>
      </p:sp>
      <p:pic>
        <p:nvPicPr>
          <p:cNvPr id="35843" name="Picture 7" descr="Descartes_Cartoon"/>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548502" y="1844824"/>
            <a:ext cx="1863257" cy="1758608"/>
          </a:xfrm>
        </p:spPr>
      </p:pic>
      <p:pic>
        <p:nvPicPr>
          <p:cNvPr id="35844" name="Picture 8" descr="chomsky"/>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611560" y="3933056"/>
            <a:ext cx="1458910" cy="1842901"/>
          </a:xfrm>
        </p:spPr>
      </p:pic>
      <p:sp>
        <p:nvSpPr>
          <p:cNvPr id="9219" name="Rectangle 3"/>
          <p:cNvSpPr>
            <a:spLocks noGrp="1" noChangeArrowheads="1"/>
          </p:cNvSpPr>
          <p:nvPr>
            <p:ph type="body" sz="half" idx="3"/>
          </p:nvPr>
        </p:nvSpPr>
        <p:spPr>
          <a:xfrm>
            <a:off x="3419872" y="1700808"/>
            <a:ext cx="5185965" cy="4530725"/>
          </a:xfrm>
        </p:spPr>
        <p:txBody>
          <a:bodyPr>
            <a:normAutofit/>
          </a:bodyPr>
          <a:lstStyle/>
          <a:p>
            <a:pPr marL="365760" indent="-283464" fontAlgn="auto">
              <a:spcAft>
                <a:spcPts val="0"/>
              </a:spcAft>
              <a:buFont typeface="Wingdings 2"/>
              <a:buChar char=""/>
              <a:defRPr/>
            </a:pPr>
            <a:r>
              <a:rPr lang="es-ES" sz="2200" b="1" dirty="0" smtClean="0"/>
              <a:t>Posición expresionista</a:t>
            </a:r>
            <a:endParaRPr lang="es-ES" sz="2200" dirty="0"/>
          </a:p>
          <a:p>
            <a:pPr marL="82296" indent="0" fontAlgn="auto">
              <a:spcAft>
                <a:spcPts val="0"/>
              </a:spcAft>
              <a:buFont typeface="Wingdings 2"/>
              <a:buNone/>
              <a:defRPr/>
            </a:pPr>
            <a:r>
              <a:rPr lang="es-ES" sz="2200" dirty="0" smtClean="0"/>
              <a:t>(Descartes- Chomsky):</a:t>
            </a:r>
          </a:p>
          <a:p>
            <a:pPr marL="82296" indent="0" fontAlgn="auto">
              <a:spcAft>
                <a:spcPts val="0"/>
              </a:spcAft>
              <a:buFont typeface="Wingdings 2"/>
              <a:buNone/>
              <a:defRPr/>
            </a:pPr>
            <a:endParaRPr lang="es-ES" sz="2200" dirty="0"/>
          </a:p>
          <a:p>
            <a:pPr marL="82296" indent="0">
              <a:buNone/>
              <a:defRPr/>
            </a:pPr>
            <a:r>
              <a:rPr lang="es-ES" sz="2200" dirty="0" smtClean="0"/>
              <a:t>-interpreta representación como expresión </a:t>
            </a:r>
            <a:r>
              <a:rPr lang="es-ES" sz="2200" dirty="0">
                <a:solidFill>
                  <a:prstClr val="black"/>
                </a:solidFill>
              </a:rPr>
              <a:t>del </a:t>
            </a:r>
            <a:r>
              <a:rPr lang="es-ES" sz="2200" dirty="0" smtClean="0">
                <a:solidFill>
                  <a:prstClr val="black"/>
                </a:solidFill>
              </a:rPr>
              <a:t>pensamiento </a:t>
            </a:r>
            <a:r>
              <a:rPr lang="es-ES" sz="2200" dirty="0" smtClean="0"/>
              <a:t>(transparencia, reflejo, espejo)</a:t>
            </a:r>
          </a:p>
          <a:p>
            <a:pPr marL="82296" indent="0" fontAlgn="auto">
              <a:spcAft>
                <a:spcPts val="0"/>
              </a:spcAft>
              <a:buFont typeface="Wingdings 2"/>
              <a:buNone/>
              <a:defRPr/>
            </a:pPr>
            <a:endParaRPr lang="es-ES" sz="2200" dirty="0" smtClean="0"/>
          </a:p>
          <a:p>
            <a:pPr marL="82296" indent="0" fontAlgn="auto">
              <a:spcAft>
                <a:spcPts val="0"/>
              </a:spcAft>
              <a:buFont typeface="Wingdings 2"/>
              <a:buNone/>
              <a:defRPr/>
            </a:pPr>
            <a:r>
              <a:rPr lang="es-ES" sz="2200" dirty="0"/>
              <a:t>-</a:t>
            </a:r>
            <a:r>
              <a:rPr lang="es-ES" sz="2200" dirty="0" smtClean="0"/>
              <a:t>la gramática expresa la realidad mental del hablante</a:t>
            </a:r>
            <a:endParaRPr lang="es-AR" sz="2200" dirty="0" smtClean="0"/>
          </a:p>
        </p:txBody>
      </p:sp>
    </p:spTree>
    <p:extLst>
      <p:ext uri="{BB962C8B-B14F-4D97-AF65-F5344CB8AC3E}">
        <p14:creationId xmlns:p14="http://schemas.microsoft.com/office/powerpoint/2010/main" val="3267371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randombar(horizontal)">
                                      <p:cBhvr>
                                        <p:cTn id="14" dur="500"/>
                                        <p:tgtEl>
                                          <p:spTgt spid="921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219">
                                            <p:txEl>
                                              <p:pRg st="1" end="1"/>
                                            </p:txEl>
                                          </p:spTgt>
                                        </p:tgtEl>
                                        <p:attrNameLst>
                                          <p:attrName>style.visibility</p:attrName>
                                        </p:attrNameLst>
                                      </p:cBhvr>
                                      <p:to>
                                        <p:strVal val="visible"/>
                                      </p:to>
                                    </p:set>
                                    <p:animEffect transition="in" filter="randombar(horizontal)">
                                      <p:cBhvr>
                                        <p:cTn id="19" dur="500"/>
                                        <p:tgtEl>
                                          <p:spTgt spid="921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9219">
                                            <p:txEl>
                                              <p:pRg st="3" end="3"/>
                                            </p:txEl>
                                          </p:spTgt>
                                        </p:tgtEl>
                                        <p:attrNameLst>
                                          <p:attrName>style.visibility</p:attrName>
                                        </p:attrNameLst>
                                      </p:cBhvr>
                                      <p:to>
                                        <p:strVal val="visible"/>
                                      </p:to>
                                    </p:set>
                                    <p:animEffect transition="in" filter="randombar(horizontal)">
                                      <p:cBhvr>
                                        <p:cTn id="24" dur="500"/>
                                        <p:tgtEl>
                                          <p:spTgt spid="9219">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9219">
                                            <p:txEl>
                                              <p:pRg st="5" end="5"/>
                                            </p:txEl>
                                          </p:spTgt>
                                        </p:tgtEl>
                                        <p:attrNameLst>
                                          <p:attrName>style.visibility</p:attrName>
                                        </p:attrNameLst>
                                      </p:cBhvr>
                                      <p:to>
                                        <p:strVal val="visible"/>
                                      </p:to>
                                    </p:set>
                                    <p:animEffect transition="in" filter="randombar(horizontal)">
                                      <p:cBhvr>
                                        <p:cTn id="29" dur="5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Dicotomías saussureanas</a:t>
            </a:r>
            <a:endParaRPr lang="es-AR" dirty="0"/>
          </a:p>
        </p:txBody>
      </p:sp>
      <p:sp>
        <p:nvSpPr>
          <p:cNvPr id="4" name="Rectangle 4"/>
          <p:cNvSpPr>
            <a:spLocks noGrp="1" noChangeArrowheads="1"/>
          </p:cNvSpPr>
          <p:nvPr>
            <p:ph idx="1"/>
          </p:nvPr>
        </p:nvSpPr>
        <p:spPr/>
        <p:txBody>
          <a:bodyPr/>
          <a:lstStyle/>
          <a:p>
            <a:r>
              <a:rPr lang="es-MX" sz="2600" dirty="0" smtClean="0">
                <a:solidFill>
                  <a:srgbClr val="002060"/>
                </a:solidFill>
              </a:rPr>
              <a:t>Lengua / Habla</a:t>
            </a:r>
          </a:p>
          <a:p>
            <a:pPr>
              <a:buFont typeface="Wingdings" pitchFamily="2" charset="2"/>
              <a:buNone/>
            </a:pPr>
            <a:endParaRPr lang="es-MX" sz="2600" dirty="0" smtClean="0">
              <a:solidFill>
                <a:srgbClr val="002060"/>
              </a:solidFill>
            </a:endParaRPr>
          </a:p>
          <a:p>
            <a:r>
              <a:rPr lang="es-MX" sz="2600" dirty="0" smtClean="0">
                <a:solidFill>
                  <a:srgbClr val="002060"/>
                </a:solidFill>
              </a:rPr>
              <a:t>Significante / Significado</a:t>
            </a:r>
          </a:p>
          <a:p>
            <a:pPr>
              <a:buFont typeface="Wingdings" pitchFamily="2" charset="2"/>
              <a:buNone/>
            </a:pPr>
            <a:endParaRPr lang="es-MX" sz="2600" dirty="0" smtClean="0">
              <a:solidFill>
                <a:srgbClr val="002060"/>
              </a:solidFill>
            </a:endParaRPr>
          </a:p>
          <a:p>
            <a:r>
              <a:rPr lang="es-MX" sz="2600" dirty="0" smtClean="0">
                <a:solidFill>
                  <a:srgbClr val="002060"/>
                </a:solidFill>
              </a:rPr>
              <a:t>Sintagma / Paradigma</a:t>
            </a:r>
          </a:p>
          <a:p>
            <a:pPr>
              <a:buFont typeface="Wingdings" pitchFamily="2" charset="2"/>
              <a:buNone/>
            </a:pPr>
            <a:endParaRPr lang="es-MX" sz="2600" dirty="0" smtClean="0">
              <a:solidFill>
                <a:srgbClr val="FF0000"/>
              </a:solidFill>
            </a:endParaRPr>
          </a:p>
          <a:p>
            <a:r>
              <a:rPr lang="es-MX" sz="2600" dirty="0" smtClean="0">
                <a:solidFill>
                  <a:srgbClr val="002060"/>
                </a:solidFill>
              </a:rPr>
              <a:t>Sincronía / Diacronía </a:t>
            </a:r>
            <a:endParaRPr lang="es-AR" sz="2600" dirty="0" smtClean="0">
              <a:solidFill>
                <a:srgbClr val="002060"/>
              </a:solidFill>
            </a:endParaRPr>
          </a:p>
        </p:txBody>
      </p:sp>
    </p:spTree>
    <p:extLst>
      <p:ext uri="{BB962C8B-B14F-4D97-AF65-F5344CB8AC3E}">
        <p14:creationId xmlns:p14="http://schemas.microsoft.com/office/powerpoint/2010/main" val="331200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ipe(down)">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2627784" y="940153"/>
            <a:ext cx="5915000" cy="4968552"/>
          </a:xfrm>
        </p:spPr>
        <p:txBody>
          <a:bodyPr>
            <a:normAutofit fontScale="85000" lnSpcReduction="10000"/>
          </a:bodyPr>
          <a:lstStyle/>
          <a:p>
            <a:pPr>
              <a:spcBef>
                <a:spcPts val="0"/>
              </a:spcBef>
            </a:pPr>
            <a:r>
              <a:rPr lang="es-AR" sz="2400" dirty="0" smtClean="0"/>
              <a:t>Las leyes de la lengua son leyes internas</a:t>
            </a:r>
          </a:p>
          <a:p>
            <a:pPr marL="109728" indent="0">
              <a:spcBef>
                <a:spcPts val="0"/>
              </a:spcBef>
              <a:buNone/>
            </a:pPr>
            <a:endParaRPr lang="es-AR" sz="2400" dirty="0" smtClean="0"/>
          </a:p>
          <a:p>
            <a:r>
              <a:rPr lang="es-AR" sz="2400" dirty="0" smtClean="0"/>
              <a:t>La lengua es un sistema inmanente</a:t>
            </a:r>
          </a:p>
          <a:p>
            <a:endParaRPr lang="es-AR" sz="2400" dirty="0" smtClean="0"/>
          </a:p>
          <a:p>
            <a:r>
              <a:rPr lang="es-AR" sz="2400" dirty="0"/>
              <a:t>L</a:t>
            </a:r>
            <a:r>
              <a:rPr lang="es-AR" sz="2400" dirty="0" smtClean="0"/>
              <a:t>os </a:t>
            </a:r>
            <a:r>
              <a:rPr lang="es-AR" sz="2400" dirty="0"/>
              <a:t>signos se relacionan en el interior de un sistema cerrado</a:t>
            </a:r>
          </a:p>
          <a:p>
            <a:endParaRPr lang="es-AR" sz="2400" dirty="0" smtClean="0"/>
          </a:p>
          <a:p>
            <a:r>
              <a:rPr lang="es-AR" sz="2400" dirty="0" smtClean="0"/>
              <a:t>Los esquemas lingüísticos nada tienen que ver con los aspectos ideológicos y los sistemas sociales</a:t>
            </a:r>
          </a:p>
          <a:p>
            <a:endParaRPr lang="es-AR" sz="2400" dirty="0" smtClean="0"/>
          </a:p>
          <a:p>
            <a:r>
              <a:rPr lang="es-AR" sz="2400" dirty="0" smtClean="0"/>
              <a:t>Los actos de habla individuales o colectivos son la variante de un esquema previo</a:t>
            </a:r>
          </a:p>
          <a:p>
            <a:endParaRPr lang="es-AR" sz="2400" dirty="0" smtClean="0"/>
          </a:p>
          <a:p>
            <a:r>
              <a:rPr lang="es-AR" sz="2400" dirty="0" smtClean="0"/>
              <a:t>El lingüista trabaja sobre una realidad objetiva</a:t>
            </a:r>
          </a:p>
        </p:txBody>
      </p:sp>
      <p:sp>
        <p:nvSpPr>
          <p:cNvPr id="2" name="Título 1"/>
          <p:cNvSpPr>
            <a:spLocks noGrp="1"/>
          </p:cNvSpPr>
          <p:nvPr>
            <p:ph type="title"/>
          </p:nvPr>
        </p:nvSpPr>
        <p:spPr/>
        <p:txBody>
          <a:bodyPr/>
          <a:lstStyle/>
          <a:p>
            <a:r>
              <a:rPr lang="es-AR" sz="3200" dirty="0">
                <a:solidFill>
                  <a:schemeClr val="bg1"/>
                </a:solidFill>
                <a:latin typeface="Arial" pitchFamily="34" charset="0"/>
                <a:cs typeface="Arial" pitchFamily="34" charset="0"/>
              </a:rPr>
              <a:t>Algunos rasgos de la posición </a:t>
            </a:r>
            <a:r>
              <a:rPr lang="es-AR" sz="3200" dirty="0" smtClean="0">
                <a:solidFill>
                  <a:schemeClr val="bg1"/>
                </a:solidFill>
                <a:latin typeface="Arial" pitchFamily="34" charset="0"/>
                <a:cs typeface="Arial" pitchFamily="34" charset="0"/>
              </a:rPr>
              <a:t>representacional</a:t>
            </a:r>
            <a:endParaRPr lang="es-AR" dirty="0">
              <a:solidFill>
                <a:schemeClr val="bg1"/>
              </a:solidFill>
            </a:endParaRPr>
          </a:p>
        </p:txBody>
      </p:sp>
    </p:spTree>
    <p:extLst>
      <p:ext uri="{BB962C8B-B14F-4D97-AF65-F5344CB8AC3E}">
        <p14:creationId xmlns:p14="http://schemas.microsoft.com/office/powerpoint/2010/main" val="4165383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arn(inVertical)">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651">
                                            <p:txEl>
                                              <p:pRg st="2" end="2"/>
                                            </p:txEl>
                                          </p:spTgt>
                                        </p:tgtEl>
                                        <p:attrNameLst>
                                          <p:attrName>style.visibility</p:attrName>
                                        </p:attrNameLst>
                                      </p:cBhvr>
                                      <p:to>
                                        <p:strVal val="visible"/>
                                      </p:to>
                                    </p:set>
                                    <p:animEffect transition="in" filter="barn(inVertical)">
                                      <p:cBhvr>
                                        <p:cTn id="12" dur="500"/>
                                        <p:tgtEl>
                                          <p:spTgt spid="276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651">
                                            <p:txEl>
                                              <p:pRg st="4" end="4"/>
                                            </p:txEl>
                                          </p:spTgt>
                                        </p:tgtEl>
                                        <p:attrNameLst>
                                          <p:attrName>style.visibility</p:attrName>
                                        </p:attrNameLst>
                                      </p:cBhvr>
                                      <p:to>
                                        <p:strVal val="visible"/>
                                      </p:to>
                                    </p:set>
                                    <p:animEffect transition="in" filter="barn(inVertical)">
                                      <p:cBhvr>
                                        <p:cTn id="17" dur="500"/>
                                        <p:tgtEl>
                                          <p:spTgt spid="2765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7651">
                                            <p:txEl>
                                              <p:pRg st="6" end="6"/>
                                            </p:txEl>
                                          </p:spTgt>
                                        </p:tgtEl>
                                        <p:attrNameLst>
                                          <p:attrName>style.visibility</p:attrName>
                                        </p:attrNameLst>
                                      </p:cBhvr>
                                      <p:to>
                                        <p:strVal val="visible"/>
                                      </p:to>
                                    </p:set>
                                    <p:animEffect transition="in" filter="barn(inVertical)">
                                      <p:cBhvr>
                                        <p:cTn id="22" dur="500"/>
                                        <p:tgtEl>
                                          <p:spTgt spid="2765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7651">
                                            <p:txEl>
                                              <p:pRg st="8" end="8"/>
                                            </p:txEl>
                                          </p:spTgt>
                                        </p:tgtEl>
                                        <p:attrNameLst>
                                          <p:attrName>style.visibility</p:attrName>
                                        </p:attrNameLst>
                                      </p:cBhvr>
                                      <p:to>
                                        <p:strVal val="visible"/>
                                      </p:to>
                                    </p:set>
                                    <p:animEffect transition="in" filter="barn(inVertical)">
                                      <p:cBhvr>
                                        <p:cTn id="27" dur="500"/>
                                        <p:tgtEl>
                                          <p:spTgt spid="27651">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7651">
                                            <p:txEl>
                                              <p:pRg st="10" end="10"/>
                                            </p:txEl>
                                          </p:spTgt>
                                        </p:tgtEl>
                                        <p:attrNameLst>
                                          <p:attrName>style.visibility</p:attrName>
                                        </p:attrNameLst>
                                      </p:cBhvr>
                                      <p:to>
                                        <p:strVal val="visible"/>
                                      </p:to>
                                    </p:set>
                                    <p:animEffect transition="in" filter="barn(inVertical)">
                                      <p:cBhvr>
                                        <p:cTn id="32" dur="500"/>
                                        <p:tgtEl>
                                          <p:spTgt spid="2765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8157155" cy="1146147"/>
          </a:xfrm>
          <a:prstGeom prst="rect">
            <a:avLst/>
          </a:prstGeom>
        </p:spPr>
      </p:pic>
      <p:sp>
        <p:nvSpPr>
          <p:cNvPr id="2" name="Título 1"/>
          <p:cNvSpPr>
            <a:spLocks noGrp="1"/>
          </p:cNvSpPr>
          <p:nvPr>
            <p:ph type="title"/>
          </p:nvPr>
        </p:nvSpPr>
        <p:spPr/>
        <p:txBody>
          <a:bodyPr/>
          <a:lstStyle/>
          <a:p>
            <a:r>
              <a:rPr lang="es-ES" dirty="0" smtClean="0"/>
              <a:t>Función comunicativa</a:t>
            </a:r>
            <a:endParaRPr lang="es-AR" dirty="0"/>
          </a:p>
        </p:txBody>
      </p:sp>
      <p:sp>
        <p:nvSpPr>
          <p:cNvPr id="3" name="Marcador de contenido 2"/>
          <p:cNvSpPr>
            <a:spLocks noGrp="1"/>
          </p:cNvSpPr>
          <p:nvPr>
            <p:ph idx="1"/>
          </p:nvPr>
        </p:nvSpPr>
        <p:spPr/>
        <p:txBody>
          <a:bodyPr/>
          <a:lstStyle/>
          <a:p>
            <a:pPr lvl="0">
              <a:buClr>
                <a:srgbClr val="40BAD2"/>
              </a:buClr>
            </a:pPr>
            <a:r>
              <a:rPr lang="es-ES" sz="2600" b="1" dirty="0">
                <a:solidFill>
                  <a:srgbClr val="000000">
                    <a:lumMod val="65000"/>
                    <a:lumOff val="35000"/>
                  </a:srgbClr>
                </a:solidFill>
                <a:cs typeface="Arial" pitchFamily="34" charset="0"/>
              </a:rPr>
              <a:t>Funcionalismo (posición </a:t>
            </a:r>
            <a:r>
              <a:rPr lang="es-ES" sz="2600" b="1" dirty="0" err="1">
                <a:solidFill>
                  <a:srgbClr val="000000">
                    <a:lumMod val="65000"/>
                    <a:lumOff val="35000"/>
                  </a:srgbClr>
                </a:solidFill>
                <a:cs typeface="Arial" pitchFamily="34" charset="0"/>
              </a:rPr>
              <a:t>wittgensteiniana</a:t>
            </a:r>
            <a:r>
              <a:rPr lang="es-ES" sz="2600" b="1" dirty="0">
                <a:solidFill>
                  <a:srgbClr val="000000">
                    <a:lumMod val="65000"/>
                    <a:lumOff val="35000"/>
                  </a:srgbClr>
                </a:solidFill>
                <a:cs typeface="Arial" pitchFamily="34" charset="0"/>
              </a:rPr>
              <a:t>): </a:t>
            </a:r>
          </a:p>
          <a:p>
            <a:pPr marL="109728" lvl="0" indent="0">
              <a:buClr>
                <a:srgbClr val="40BAD2"/>
              </a:buClr>
              <a:buNone/>
            </a:pPr>
            <a:r>
              <a:rPr lang="es-ES" sz="2600" dirty="0">
                <a:solidFill>
                  <a:srgbClr val="000000">
                    <a:lumMod val="65000"/>
                    <a:lumOff val="35000"/>
                  </a:srgbClr>
                </a:solidFill>
                <a:cs typeface="Arial" pitchFamily="34" charset="0"/>
              </a:rPr>
              <a:t>lenguaje como “forma de vida”, abierto, heterogéneo, diversificado, como las instituciones y las prácticas sociales. Discurso como práctica social</a:t>
            </a:r>
          </a:p>
          <a:p>
            <a:pPr marL="109728" lvl="0" indent="0">
              <a:buClr>
                <a:srgbClr val="40BAD2"/>
              </a:buClr>
              <a:buNone/>
            </a:pPr>
            <a:endParaRPr lang="es-ES" sz="2600" dirty="0">
              <a:solidFill>
                <a:srgbClr val="000000">
                  <a:lumMod val="65000"/>
                  <a:lumOff val="35000"/>
                </a:srgbClr>
              </a:solidFill>
              <a:cs typeface="Arial" pitchFamily="34" charset="0"/>
            </a:endParaRPr>
          </a:p>
          <a:p>
            <a:pPr lvl="0">
              <a:buClr>
                <a:srgbClr val="40BAD2"/>
              </a:buClr>
            </a:pPr>
            <a:r>
              <a:rPr lang="es-ES" sz="2600" b="1" dirty="0">
                <a:solidFill>
                  <a:srgbClr val="000000">
                    <a:lumMod val="65000"/>
                    <a:lumOff val="35000"/>
                  </a:srgbClr>
                </a:solidFill>
                <a:cs typeface="Arial" pitchFamily="34" charset="0"/>
              </a:rPr>
              <a:t>Teoría de los Actos de Habla</a:t>
            </a:r>
          </a:p>
          <a:p>
            <a:pPr lvl="0">
              <a:buClr>
                <a:srgbClr val="40BAD2"/>
              </a:buClr>
            </a:pPr>
            <a:endParaRPr lang="es-ES" sz="2600" b="1" dirty="0">
              <a:solidFill>
                <a:srgbClr val="000000">
                  <a:lumMod val="65000"/>
                  <a:lumOff val="35000"/>
                </a:srgbClr>
              </a:solidFill>
              <a:cs typeface="Arial" pitchFamily="34" charset="0"/>
            </a:endParaRPr>
          </a:p>
          <a:p>
            <a:pPr lvl="0">
              <a:buClr>
                <a:srgbClr val="40BAD2"/>
              </a:buClr>
            </a:pPr>
            <a:r>
              <a:rPr lang="es-ES" sz="2600" b="1" dirty="0">
                <a:solidFill>
                  <a:srgbClr val="000000">
                    <a:lumMod val="65000"/>
                    <a:lumOff val="35000"/>
                  </a:srgbClr>
                </a:solidFill>
                <a:cs typeface="Arial" pitchFamily="34" charset="0"/>
              </a:rPr>
              <a:t>Estudios del Discurso</a:t>
            </a:r>
            <a:endParaRPr lang="es-AR" sz="2600" b="1" dirty="0">
              <a:solidFill>
                <a:srgbClr val="000000">
                  <a:lumMod val="65000"/>
                  <a:lumOff val="35000"/>
                </a:srgbClr>
              </a:solidFill>
              <a:cs typeface="Arial" pitchFamily="34" charset="0"/>
            </a:endParaRPr>
          </a:p>
          <a:p>
            <a:endParaRPr lang="es-AR" dirty="0"/>
          </a:p>
        </p:txBody>
      </p:sp>
    </p:spTree>
    <p:extLst>
      <p:ext uri="{BB962C8B-B14F-4D97-AF65-F5344CB8AC3E}">
        <p14:creationId xmlns:p14="http://schemas.microsoft.com/office/powerpoint/2010/main" val="299967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fontAlgn="auto">
              <a:spcAft>
                <a:spcPts val="0"/>
              </a:spcAft>
              <a:defRPr/>
            </a:pPr>
            <a:r>
              <a:rPr lang="es-AR" sz="3600" dirty="0" smtClean="0">
                <a:solidFill>
                  <a:schemeClr val="bg1"/>
                </a:solidFill>
                <a:cs typeface="Arial" pitchFamily="34" charset="0"/>
              </a:rPr>
              <a:t>El giro lingüístico </a:t>
            </a:r>
          </a:p>
        </p:txBody>
      </p:sp>
      <p:sp>
        <p:nvSpPr>
          <p:cNvPr id="50179" name="Rectangle 3"/>
          <p:cNvSpPr>
            <a:spLocks noGrp="1" noChangeArrowheads="1"/>
          </p:cNvSpPr>
          <p:nvPr>
            <p:ph idx="1"/>
          </p:nvPr>
        </p:nvSpPr>
        <p:spPr>
          <a:xfrm>
            <a:off x="2699792" y="692697"/>
            <a:ext cx="5987008" cy="5472608"/>
          </a:xfrm>
        </p:spPr>
        <p:txBody>
          <a:bodyPr>
            <a:normAutofit/>
          </a:bodyPr>
          <a:lstStyle/>
          <a:p>
            <a:r>
              <a:rPr lang="es-AR" sz="2400" dirty="0" smtClean="0">
                <a:cs typeface="Arial" pitchFamily="34" charset="0"/>
              </a:rPr>
              <a:t>Necesidad de incorporar la noción de sentido en las reflexiones lingüísticas</a:t>
            </a:r>
          </a:p>
          <a:p>
            <a:pPr marL="109728" indent="0">
              <a:buNone/>
            </a:pPr>
            <a:endParaRPr lang="es-AR" sz="2400" dirty="0" smtClean="0">
              <a:cs typeface="Arial" pitchFamily="34" charset="0"/>
            </a:endParaRPr>
          </a:p>
          <a:p>
            <a:r>
              <a:rPr lang="es-AR" sz="2400" dirty="0" smtClean="0">
                <a:cs typeface="Arial" pitchFamily="34" charset="0"/>
              </a:rPr>
              <a:t>Rescatar el habla de la segregación inicial</a:t>
            </a:r>
          </a:p>
          <a:p>
            <a:endParaRPr lang="es-AR" sz="2400" dirty="0" smtClean="0">
              <a:cs typeface="Arial" pitchFamily="34" charset="0"/>
            </a:endParaRPr>
          </a:p>
          <a:p>
            <a:r>
              <a:rPr lang="es-AR" sz="2400" dirty="0" smtClean="0">
                <a:cs typeface="Arial" pitchFamily="34" charset="0"/>
              </a:rPr>
              <a:t>Nacimiento de las primeras teorías acerca del discurso</a:t>
            </a:r>
          </a:p>
          <a:p>
            <a:endParaRPr lang="es-AR" sz="2400" dirty="0" smtClean="0">
              <a:cs typeface="Arial" pitchFamily="34" charset="0"/>
            </a:endParaRPr>
          </a:p>
          <a:p>
            <a:r>
              <a:rPr lang="es-AR" sz="2400" dirty="0" smtClean="0">
                <a:cs typeface="Arial" pitchFamily="34" charset="0"/>
              </a:rPr>
              <a:t>Comienza a desarrollarse la Semiología como ciencia</a:t>
            </a:r>
            <a:endParaRPr lang="es-AR" sz="2400" b="1" dirty="0" smtClean="0">
              <a:cs typeface="Arial" pitchFamily="34" charset="0"/>
            </a:endParaRPr>
          </a:p>
        </p:txBody>
      </p:sp>
    </p:spTree>
    <p:extLst>
      <p:ext uri="{BB962C8B-B14F-4D97-AF65-F5344CB8AC3E}">
        <p14:creationId xmlns:p14="http://schemas.microsoft.com/office/powerpoint/2010/main" val="3384390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2000"/>
                                        <p:tgtEl>
                                          <p:spTgt spid="12290"/>
                                        </p:tgtEl>
                                      </p:cBhvr>
                                    </p:animEffect>
                                    <p:anim calcmode="lin" valueType="num">
                                      <p:cBhvr>
                                        <p:cTn id="8" dur="2000" fill="hold"/>
                                        <p:tgtEl>
                                          <p:spTgt spid="12290"/>
                                        </p:tgtEl>
                                        <p:attrNameLst>
                                          <p:attrName>ppt_w</p:attrName>
                                        </p:attrNameLst>
                                      </p:cBhvr>
                                      <p:tavLst>
                                        <p:tav tm="0" fmla="#ppt_w*sin(2.5*pi*$)">
                                          <p:val>
                                            <p:fltVal val="0"/>
                                          </p:val>
                                        </p:tav>
                                        <p:tav tm="100000">
                                          <p:val>
                                            <p:fltVal val="1"/>
                                          </p:val>
                                        </p:tav>
                                      </p:tavLst>
                                    </p:anim>
                                    <p:anim calcmode="lin" valueType="num">
                                      <p:cBhvr>
                                        <p:cTn id="9" dur="2000" fill="hold"/>
                                        <p:tgtEl>
                                          <p:spTgt spid="12290"/>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0179">
                                            <p:txEl>
                                              <p:pRg st="0" end="0"/>
                                            </p:txEl>
                                          </p:spTgt>
                                        </p:tgtEl>
                                        <p:attrNameLst>
                                          <p:attrName>style.visibility</p:attrName>
                                        </p:attrNameLst>
                                      </p:cBhvr>
                                      <p:to>
                                        <p:strVal val="visible"/>
                                      </p:to>
                                    </p:set>
                                    <p:animEffect transition="in" filter="fade">
                                      <p:cBhvr>
                                        <p:cTn id="14" dur="1000"/>
                                        <p:tgtEl>
                                          <p:spTgt spid="50179">
                                            <p:txEl>
                                              <p:pRg st="0" end="0"/>
                                            </p:txEl>
                                          </p:spTgt>
                                        </p:tgtEl>
                                      </p:cBhvr>
                                    </p:animEffect>
                                    <p:anim calcmode="lin" valueType="num">
                                      <p:cBhvr>
                                        <p:cTn id="15" dur="10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01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0179">
                                            <p:txEl>
                                              <p:pRg st="2" end="2"/>
                                            </p:txEl>
                                          </p:spTgt>
                                        </p:tgtEl>
                                        <p:attrNameLst>
                                          <p:attrName>style.visibility</p:attrName>
                                        </p:attrNameLst>
                                      </p:cBhvr>
                                      <p:to>
                                        <p:strVal val="visible"/>
                                      </p:to>
                                    </p:set>
                                    <p:animEffect transition="in" filter="fade">
                                      <p:cBhvr>
                                        <p:cTn id="21" dur="1000"/>
                                        <p:tgtEl>
                                          <p:spTgt spid="50179">
                                            <p:txEl>
                                              <p:pRg st="2" end="2"/>
                                            </p:txEl>
                                          </p:spTgt>
                                        </p:tgtEl>
                                      </p:cBhvr>
                                    </p:animEffect>
                                    <p:anim calcmode="lin" valueType="num">
                                      <p:cBhvr>
                                        <p:cTn id="22" dur="10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01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0179">
                                            <p:txEl>
                                              <p:pRg st="4" end="4"/>
                                            </p:txEl>
                                          </p:spTgt>
                                        </p:tgtEl>
                                        <p:attrNameLst>
                                          <p:attrName>style.visibility</p:attrName>
                                        </p:attrNameLst>
                                      </p:cBhvr>
                                      <p:to>
                                        <p:strVal val="visible"/>
                                      </p:to>
                                    </p:set>
                                    <p:animEffect transition="in" filter="fade">
                                      <p:cBhvr>
                                        <p:cTn id="28" dur="1000"/>
                                        <p:tgtEl>
                                          <p:spTgt spid="50179">
                                            <p:txEl>
                                              <p:pRg st="4" end="4"/>
                                            </p:txEl>
                                          </p:spTgt>
                                        </p:tgtEl>
                                      </p:cBhvr>
                                    </p:animEffect>
                                    <p:anim calcmode="lin" valueType="num">
                                      <p:cBhvr>
                                        <p:cTn id="29" dur="10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017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0179">
                                            <p:txEl>
                                              <p:pRg st="6" end="6"/>
                                            </p:txEl>
                                          </p:spTgt>
                                        </p:tgtEl>
                                        <p:attrNameLst>
                                          <p:attrName>style.visibility</p:attrName>
                                        </p:attrNameLst>
                                      </p:cBhvr>
                                      <p:to>
                                        <p:strVal val="visible"/>
                                      </p:to>
                                    </p:set>
                                    <p:animEffect transition="in" filter="fade">
                                      <p:cBhvr>
                                        <p:cTn id="35" dur="1000"/>
                                        <p:tgtEl>
                                          <p:spTgt spid="50179">
                                            <p:txEl>
                                              <p:pRg st="6" end="6"/>
                                            </p:txEl>
                                          </p:spTgt>
                                        </p:tgtEl>
                                      </p:cBhvr>
                                    </p:animEffect>
                                    <p:anim calcmode="lin" valueType="num">
                                      <p:cBhvr>
                                        <p:cTn id="36" dur="1000" fill="hold"/>
                                        <p:tgtEl>
                                          <p:spTgt spid="50179">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017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5017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55776" y="908721"/>
            <a:ext cx="6192688" cy="4968552"/>
          </a:xfrm>
        </p:spPr>
        <p:txBody>
          <a:bodyPr>
            <a:normAutofit/>
          </a:bodyPr>
          <a:lstStyle/>
          <a:p>
            <a:pPr>
              <a:buFont typeface="Arial" panose="020B0604020202020204" pitchFamily="34" charset="0"/>
              <a:buChar char="•"/>
            </a:pPr>
            <a:r>
              <a:rPr lang="es-AR" sz="3200" dirty="0" smtClean="0">
                <a:cs typeface="Arial" pitchFamily="34" charset="0"/>
              </a:rPr>
              <a:t>El abandono </a:t>
            </a:r>
            <a:r>
              <a:rPr lang="es-AR" sz="3200" dirty="0">
                <a:cs typeface="Arial" pitchFamily="34" charset="0"/>
              </a:rPr>
              <a:t>de la </a:t>
            </a:r>
            <a:r>
              <a:rPr lang="es-AR" sz="3200" i="1" dirty="0">
                <a:cs typeface="Arial" pitchFamily="34" charset="0"/>
              </a:rPr>
              <a:t>oración </a:t>
            </a:r>
            <a:r>
              <a:rPr lang="es-AR" sz="3200" dirty="0">
                <a:cs typeface="Arial" pitchFamily="34" charset="0"/>
              </a:rPr>
              <a:t>como unidad de </a:t>
            </a:r>
            <a:r>
              <a:rPr lang="es-AR" sz="3200" dirty="0" smtClean="0">
                <a:cs typeface="Arial" pitchFamily="34" charset="0"/>
              </a:rPr>
              <a:t>análisis</a:t>
            </a:r>
          </a:p>
          <a:p>
            <a:pPr>
              <a:buFont typeface="Arial" panose="020B0604020202020204" pitchFamily="34" charset="0"/>
              <a:buChar char="•"/>
            </a:pPr>
            <a:endParaRPr lang="es-AR" sz="3200" dirty="0">
              <a:cs typeface="Arial" pitchFamily="34" charset="0"/>
            </a:endParaRPr>
          </a:p>
          <a:p>
            <a:pPr>
              <a:buFont typeface="Arial" panose="020B0604020202020204" pitchFamily="34" charset="0"/>
              <a:buChar char="•"/>
            </a:pPr>
            <a:r>
              <a:rPr lang="es-AR" sz="3200" dirty="0">
                <a:cs typeface="Arial" pitchFamily="34" charset="0"/>
              </a:rPr>
              <a:t>El “redescubrimiento” y la redefinición del </a:t>
            </a:r>
            <a:r>
              <a:rPr lang="es-AR" sz="3200" i="1" dirty="0" smtClean="0">
                <a:cs typeface="Arial" pitchFamily="34" charset="0"/>
              </a:rPr>
              <a:t>sujeto</a:t>
            </a:r>
          </a:p>
          <a:p>
            <a:pPr>
              <a:buFont typeface="Arial" panose="020B0604020202020204" pitchFamily="34" charset="0"/>
              <a:buChar char="•"/>
            </a:pPr>
            <a:endParaRPr lang="es-AR" sz="3200" i="1" dirty="0">
              <a:cs typeface="Arial" pitchFamily="34" charset="0"/>
            </a:endParaRPr>
          </a:p>
          <a:p>
            <a:pPr>
              <a:buFont typeface="Arial" panose="020B0604020202020204" pitchFamily="34" charset="0"/>
              <a:buChar char="•"/>
            </a:pPr>
            <a:r>
              <a:rPr lang="es-AR" sz="3200" dirty="0">
                <a:cs typeface="Arial" pitchFamily="34" charset="0"/>
              </a:rPr>
              <a:t>La preocupación por el uso del lenguaje en la comunicación</a:t>
            </a:r>
          </a:p>
        </p:txBody>
      </p:sp>
      <p:sp>
        <p:nvSpPr>
          <p:cNvPr id="4" name="Título 3"/>
          <p:cNvSpPr>
            <a:spLocks noGrp="1"/>
          </p:cNvSpPr>
          <p:nvPr>
            <p:ph type="title"/>
          </p:nvPr>
        </p:nvSpPr>
        <p:spPr/>
        <p:txBody>
          <a:bodyPr/>
          <a:lstStyle/>
          <a:p>
            <a:r>
              <a:rPr lang="es-ES" dirty="0" smtClean="0"/>
              <a:t>Elementos claves para explicar al discurso como objeto de estudio</a:t>
            </a:r>
            <a:endParaRPr lang="es-AR" dirty="0"/>
          </a:p>
        </p:txBody>
      </p:sp>
    </p:spTree>
    <p:extLst>
      <p:ext uri="{BB962C8B-B14F-4D97-AF65-F5344CB8AC3E}">
        <p14:creationId xmlns:p14="http://schemas.microsoft.com/office/powerpoint/2010/main" val="16762120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2400" dirty="0"/>
              <a:t>Tres acontecimientos que confluyeron en la constitución del análisis del discurso, desde el campo de la filosofía:</a:t>
            </a:r>
            <a:endParaRPr lang="es-AR" sz="2400" dirty="0"/>
          </a:p>
        </p:txBody>
      </p:sp>
      <p:sp>
        <p:nvSpPr>
          <p:cNvPr id="3" name="Marcador de contenido 2"/>
          <p:cNvSpPr>
            <a:spLocks noGrp="1"/>
          </p:cNvSpPr>
          <p:nvPr>
            <p:ph idx="1"/>
          </p:nvPr>
        </p:nvSpPr>
        <p:spPr/>
        <p:txBody>
          <a:bodyPr>
            <a:normAutofit fontScale="92500"/>
          </a:bodyPr>
          <a:lstStyle/>
          <a:p>
            <a:pPr lvl="0">
              <a:buClr>
                <a:srgbClr val="40BAD2"/>
              </a:buClr>
            </a:pPr>
            <a:r>
              <a:rPr lang="es-AR" sz="2700" dirty="0">
                <a:solidFill>
                  <a:srgbClr val="000000">
                    <a:lumMod val="65000"/>
                    <a:lumOff val="35000"/>
                  </a:srgbClr>
                </a:solidFill>
                <a:cs typeface="Arial" pitchFamily="34" charset="0"/>
              </a:rPr>
              <a:t>La pragmática y la teoría de los Actos de Habla (J. L. Austin - </a:t>
            </a:r>
            <a:r>
              <a:rPr lang="es-AR" sz="2700" dirty="0">
                <a:solidFill>
                  <a:srgbClr val="000000">
                    <a:lumMod val="65000"/>
                    <a:lumOff val="35000"/>
                  </a:srgbClr>
                </a:solidFill>
              </a:rPr>
              <a:t>J. L. </a:t>
            </a:r>
            <a:r>
              <a:rPr lang="es-AR" sz="2700" dirty="0" err="1">
                <a:solidFill>
                  <a:srgbClr val="000000">
                    <a:lumMod val="65000"/>
                    <a:lumOff val="35000"/>
                  </a:srgbClr>
                </a:solidFill>
              </a:rPr>
              <a:t>Searle</a:t>
            </a:r>
            <a:r>
              <a:rPr lang="es-AR" sz="2700" dirty="0">
                <a:solidFill>
                  <a:srgbClr val="000000">
                    <a:lumMod val="65000"/>
                    <a:lumOff val="35000"/>
                  </a:srgbClr>
                </a:solidFill>
              </a:rPr>
              <a:t>)</a:t>
            </a:r>
          </a:p>
          <a:p>
            <a:pPr marL="109728" lvl="0" indent="0">
              <a:buClr>
                <a:srgbClr val="40BAD2"/>
              </a:buClr>
              <a:buNone/>
            </a:pPr>
            <a:r>
              <a:rPr lang="es-AR" sz="1700" dirty="0">
                <a:solidFill>
                  <a:prstClr val="black"/>
                </a:solidFill>
                <a:cs typeface="Arial" pitchFamily="34" charset="0"/>
              </a:rPr>
              <a:t>	Dimensión </a:t>
            </a:r>
            <a:r>
              <a:rPr lang="es-AR" sz="1700" dirty="0" err="1">
                <a:solidFill>
                  <a:prstClr val="black"/>
                </a:solidFill>
                <a:cs typeface="Arial" pitchFamily="34" charset="0"/>
              </a:rPr>
              <a:t>accional</a:t>
            </a:r>
            <a:r>
              <a:rPr lang="es-AR" sz="1700" dirty="0">
                <a:solidFill>
                  <a:prstClr val="black"/>
                </a:solidFill>
                <a:cs typeface="Arial" pitchFamily="34" charset="0"/>
              </a:rPr>
              <a:t> del uso del lenguaje: </a:t>
            </a:r>
            <a:r>
              <a:rPr lang="es-AR" sz="1700" i="1" dirty="0">
                <a:solidFill>
                  <a:prstClr val="black"/>
                </a:solidFill>
                <a:cs typeface="Arial" pitchFamily="34" charset="0"/>
              </a:rPr>
              <a:t>decir</a:t>
            </a:r>
            <a:r>
              <a:rPr lang="es-AR" sz="1700" dirty="0">
                <a:solidFill>
                  <a:prstClr val="black"/>
                </a:solidFill>
                <a:cs typeface="Arial" pitchFamily="34" charset="0"/>
              </a:rPr>
              <a:t> es </a:t>
            </a:r>
            <a:r>
              <a:rPr lang="es-AR" sz="1700" i="1" dirty="0">
                <a:solidFill>
                  <a:prstClr val="black"/>
                </a:solidFill>
                <a:cs typeface="Arial" pitchFamily="34" charset="0"/>
              </a:rPr>
              <a:t>hacer</a:t>
            </a:r>
          </a:p>
          <a:p>
            <a:pPr marL="109728" lvl="0" indent="0">
              <a:spcBef>
                <a:spcPts val="0"/>
              </a:spcBef>
              <a:buClr>
                <a:srgbClr val="40BAD2"/>
              </a:buClr>
              <a:buNone/>
            </a:pPr>
            <a:endParaRPr lang="es-AR" sz="1700" i="1" dirty="0">
              <a:solidFill>
                <a:srgbClr val="000000">
                  <a:lumMod val="65000"/>
                  <a:lumOff val="35000"/>
                </a:srgbClr>
              </a:solidFill>
              <a:cs typeface="Arial" pitchFamily="34" charset="0"/>
            </a:endParaRPr>
          </a:p>
          <a:p>
            <a:pPr marL="109728" lvl="0" indent="0">
              <a:spcBef>
                <a:spcPts val="0"/>
              </a:spcBef>
              <a:buClr>
                <a:srgbClr val="40BAD2"/>
              </a:buClr>
              <a:buNone/>
            </a:pPr>
            <a:endParaRPr lang="es-AR" sz="1700" i="1" dirty="0">
              <a:solidFill>
                <a:srgbClr val="000000">
                  <a:lumMod val="65000"/>
                  <a:lumOff val="35000"/>
                </a:srgbClr>
              </a:solidFill>
              <a:cs typeface="Arial" pitchFamily="34" charset="0"/>
            </a:endParaRPr>
          </a:p>
          <a:p>
            <a:pPr lvl="0">
              <a:spcBef>
                <a:spcPts val="0"/>
              </a:spcBef>
              <a:buClr>
                <a:srgbClr val="40BAD2"/>
              </a:buClr>
            </a:pPr>
            <a:r>
              <a:rPr lang="es-AR" sz="2700" dirty="0">
                <a:solidFill>
                  <a:srgbClr val="000000">
                    <a:lumMod val="65000"/>
                    <a:lumOff val="35000"/>
                  </a:srgbClr>
                </a:solidFill>
                <a:cs typeface="Arial" pitchFamily="34" charset="0"/>
              </a:rPr>
              <a:t>La perspectiva arqueológica (</a:t>
            </a:r>
            <a:r>
              <a:rPr lang="es-AR" sz="2700" dirty="0" err="1">
                <a:solidFill>
                  <a:srgbClr val="000000">
                    <a:lumMod val="65000"/>
                    <a:lumOff val="35000"/>
                  </a:srgbClr>
                </a:solidFill>
                <a:cs typeface="Arial" pitchFamily="34" charset="0"/>
              </a:rPr>
              <a:t>M.Foucault</a:t>
            </a:r>
            <a:r>
              <a:rPr lang="es-AR" sz="2700" dirty="0">
                <a:solidFill>
                  <a:srgbClr val="000000">
                    <a:lumMod val="65000"/>
                    <a:lumOff val="35000"/>
                  </a:srgbClr>
                </a:solidFill>
                <a:cs typeface="Arial" pitchFamily="34" charset="0"/>
              </a:rPr>
              <a:t>)</a:t>
            </a:r>
          </a:p>
          <a:p>
            <a:pPr marL="109728" lvl="0" indent="0">
              <a:spcBef>
                <a:spcPts val="0"/>
              </a:spcBef>
              <a:buClr>
                <a:srgbClr val="40BAD2"/>
              </a:buClr>
              <a:buNone/>
            </a:pPr>
            <a:r>
              <a:rPr lang="es-AR" sz="2700" dirty="0">
                <a:solidFill>
                  <a:prstClr val="black"/>
                </a:solidFill>
                <a:cs typeface="Arial" pitchFamily="34" charset="0"/>
              </a:rPr>
              <a:t>	</a:t>
            </a:r>
            <a:r>
              <a:rPr lang="es-AR" sz="1600" dirty="0">
                <a:solidFill>
                  <a:prstClr val="black"/>
                </a:solidFill>
                <a:cs typeface="Arial" pitchFamily="34" charset="0"/>
              </a:rPr>
              <a:t>Conceptos clave como </a:t>
            </a:r>
            <a:r>
              <a:rPr lang="es-AR" sz="1600" i="1" dirty="0">
                <a:solidFill>
                  <a:prstClr val="black"/>
                </a:solidFill>
                <a:cs typeface="Arial" pitchFamily="34" charset="0"/>
              </a:rPr>
              <a:t>formación discursiva</a:t>
            </a:r>
            <a:r>
              <a:rPr lang="es-AR" sz="1600" dirty="0">
                <a:solidFill>
                  <a:prstClr val="black"/>
                </a:solidFill>
                <a:cs typeface="Arial" pitchFamily="34" charset="0"/>
              </a:rPr>
              <a:t>, </a:t>
            </a:r>
            <a:r>
              <a:rPr lang="es-AR" sz="1600" i="1" dirty="0">
                <a:solidFill>
                  <a:prstClr val="black"/>
                </a:solidFill>
                <a:cs typeface="Arial" pitchFamily="34" charset="0"/>
              </a:rPr>
              <a:t>práctica discursiva, dispositivo, sistema de dispersión</a:t>
            </a:r>
            <a:r>
              <a:rPr lang="es-AR" sz="1600" dirty="0">
                <a:solidFill>
                  <a:prstClr val="black"/>
                </a:solidFill>
                <a:cs typeface="Arial" pitchFamily="34" charset="0"/>
              </a:rPr>
              <a:t>, etc.</a:t>
            </a:r>
          </a:p>
          <a:p>
            <a:pPr marL="630936" lvl="2" indent="0">
              <a:buClr>
                <a:srgbClr val="DA1F28"/>
              </a:buClr>
              <a:buNone/>
            </a:pPr>
            <a:endParaRPr lang="es-AR" sz="2700" dirty="0">
              <a:solidFill>
                <a:srgbClr val="000000">
                  <a:lumMod val="65000"/>
                  <a:lumOff val="35000"/>
                </a:srgbClr>
              </a:solidFill>
              <a:cs typeface="Arial" pitchFamily="34" charset="0"/>
            </a:endParaRPr>
          </a:p>
          <a:p>
            <a:pPr lvl="0">
              <a:buClr>
                <a:srgbClr val="40BAD2"/>
              </a:buClr>
            </a:pPr>
            <a:r>
              <a:rPr lang="es-AR" sz="2700" i="1" dirty="0">
                <a:solidFill>
                  <a:prstClr val="black"/>
                </a:solidFill>
                <a:cs typeface="Arial" pitchFamily="34" charset="0"/>
              </a:rPr>
              <a:t>El principio dialógico (Círculo de Bajtín)</a:t>
            </a:r>
          </a:p>
          <a:p>
            <a:pPr marL="109728" lvl="0" indent="0">
              <a:buClr>
                <a:srgbClr val="40BAD2"/>
              </a:buClr>
              <a:buNone/>
            </a:pPr>
            <a:r>
              <a:rPr lang="es-AR" sz="2700" i="1" dirty="0">
                <a:solidFill>
                  <a:prstClr val="black"/>
                </a:solidFill>
                <a:cs typeface="Arial" pitchFamily="34" charset="0"/>
              </a:rPr>
              <a:t>	</a:t>
            </a:r>
            <a:r>
              <a:rPr lang="es-AR" sz="1700" i="1" dirty="0">
                <a:solidFill>
                  <a:srgbClr val="000000">
                    <a:lumMod val="65000"/>
                    <a:lumOff val="35000"/>
                  </a:srgbClr>
                </a:solidFill>
                <a:cs typeface="Arial" pitchFamily="34" charset="0"/>
              </a:rPr>
              <a:t>Función comunicativa como inherente al lenguaje. Concepto de género discursivo</a:t>
            </a:r>
          </a:p>
          <a:p>
            <a:endParaRPr lang="es-AR" dirty="0"/>
          </a:p>
        </p:txBody>
      </p:sp>
    </p:spTree>
    <p:extLst>
      <p:ext uri="{BB962C8B-B14F-4D97-AF65-F5344CB8AC3E}">
        <p14:creationId xmlns:p14="http://schemas.microsoft.com/office/powerpoint/2010/main" val="2593265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Escuela Francesa de Análisis del </a:t>
            </a:r>
            <a:r>
              <a:rPr lang="es-AR" dirty="0" smtClean="0"/>
              <a:t>Discurso</a:t>
            </a:r>
            <a:br>
              <a:rPr lang="es-AR" dirty="0" smtClean="0"/>
            </a:br>
            <a:r>
              <a:rPr lang="es-AR" dirty="0"/>
              <a:t/>
            </a:r>
            <a:br>
              <a:rPr lang="es-AR" dirty="0"/>
            </a:br>
            <a:r>
              <a:rPr lang="es-AR" dirty="0"/>
              <a:t>Análisis Crítico del Discurso</a:t>
            </a:r>
            <a:br>
              <a:rPr lang="es-AR" dirty="0"/>
            </a:br>
            <a:endParaRPr lang="es-AR" dirty="0"/>
          </a:p>
        </p:txBody>
      </p:sp>
      <p:sp>
        <p:nvSpPr>
          <p:cNvPr id="3" name="Marcador de contenido 2"/>
          <p:cNvSpPr>
            <a:spLocks noGrp="1"/>
          </p:cNvSpPr>
          <p:nvPr>
            <p:ph idx="1"/>
          </p:nvPr>
        </p:nvSpPr>
        <p:spPr/>
        <p:txBody>
          <a:bodyPr/>
          <a:lstStyle/>
          <a:p>
            <a:pPr lvl="0">
              <a:buClr>
                <a:srgbClr val="40BAD2"/>
              </a:buClr>
            </a:pPr>
            <a:r>
              <a:rPr lang="es-AR" sz="2800" dirty="0">
                <a:solidFill>
                  <a:srgbClr val="000000">
                    <a:lumMod val="65000"/>
                    <a:lumOff val="35000"/>
                  </a:srgbClr>
                </a:solidFill>
                <a:cs typeface="Arial" pitchFamily="34" charset="0"/>
              </a:rPr>
              <a:t>Articulación compleja de una superficie lingüística o textual con las condiciones extralingüísticas que lo hicieron posible</a:t>
            </a:r>
          </a:p>
          <a:p>
            <a:pPr marL="109728" lvl="0" indent="0">
              <a:buClr>
                <a:srgbClr val="40BAD2"/>
              </a:buClr>
              <a:buNone/>
            </a:pPr>
            <a:endParaRPr lang="es-AR" sz="2800" dirty="0">
              <a:solidFill>
                <a:srgbClr val="000000">
                  <a:lumMod val="65000"/>
                  <a:lumOff val="35000"/>
                </a:srgbClr>
              </a:solidFill>
              <a:cs typeface="Arial" pitchFamily="34" charset="0"/>
            </a:endParaRPr>
          </a:p>
          <a:p>
            <a:pPr lvl="0">
              <a:buClr>
                <a:srgbClr val="40BAD2"/>
              </a:buClr>
            </a:pPr>
            <a:r>
              <a:rPr lang="es-AR" sz="2800" dirty="0">
                <a:solidFill>
                  <a:srgbClr val="000000">
                    <a:lumMod val="65000"/>
                    <a:lumOff val="35000"/>
                  </a:srgbClr>
                </a:solidFill>
                <a:cs typeface="Arial" pitchFamily="34" charset="0"/>
              </a:rPr>
              <a:t>Imposibilidad de realizar análisis discursivo de un </a:t>
            </a:r>
            <a:r>
              <a:rPr lang="es-AR" sz="2800" i="1" dirty="0">
                <a:solidFill>
                  <a:srgbClr val="000000">
                    <a:lumMod val="65000"/>
                    <a:lumOff val="35000"/>
                  </a:srgbClr>
                </a:solidFill>
                <a:cs typeface="Arial" pitchFamily="34" charset="0"/>
              </a:rPr>
              <a:t>texto </a:t>
            </a:r>
            <a:r>
              <a:rPr lang="es-AR" sz="2800" dirty="0">
                <a:solidFill>
                  <a:srgbClr val="000000">
                    <a:lumMod val="65000"/>
                    <a:lumOff val="35000"/>
                  </a:srgbClr>
                </a:solidFill>
                <a:cs typeface="Arial" pitchFamily="34" charset="0"/>
              </a:rPr>
              <a:t>sin analizar su </a:t>
            </a:r>
            <a:r>
              <a:rPr lang="es-AR" sz="2800" i="1" dirty="0">
                <a:solidFill>
                  <a:srgbClr val="000000">
                    <a:lumMod val="65000"/>
                    <a:lumOff val="35000"/>
                  </a:srgbClr>
                </a:solidFill>
                <a:cs typeface="Arial" pitchFamily="34" charset="0"/>
              </a:rPr>
              <a:t>contexto</a:t>
            </a:r>
            <a:endParaRPr lang="es-AR" sz="2800" dirty="0">
              <a:solidFill>
                <a:srgbClr val="000000">
                  <a:lumMod val="65000"/>
                  <a:lumOff val="35000"/>
                </a:srgbClr>
              </a:solidFill>
              <a:cs typeface="Arial" pitchFamily="34" charset="0"/>
            </a:endParaRPr>
          </a:p>
          <a:p>
            <a:endParaRPr lang="es-AR" dirty="0"/>
          </a:p>
        </p:txBody>
      </p:sp>
    </p:spTree>
    <p:extLst>
      <p:ext uri="{BB962C8B-B14F-4D97-AF65-F5344CB8AC3E}">
        <p14:creationId xmlns:p14="http://schemas.microsoft.com/office/powerpoint/2010/main" val="27759945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0 Marcador de contenido"/>
          <p:cNvGraphicFramePr>
            <a:graphicFrameLocks/>
          </p:cNvGraphicFramePr>
          <p:nvPr>
            <p:extLst>
              <p:ext uri="{D42A27DB-BD31-4B8C-83A1-F6EECF244321}">
                <p14:modId xmlns:p14="http://schemas.microsoft.com/office/powerpoint/2010/main" val="1099524145"/>
              </p:ext>
            </p:extLst>
          </p:nvPr>
        </p:nvGraphicFramePr>
        <p:xfrm>
          <a:off x="0" y="0"/>
          <a:ext cx="9143999" cy="6813376"/>
        </p:xfrm>
        <a:graphic>
          <a:graphicData uri="http://schemas.openxmlformats.org/drawingml/2006/table">
            <a:tbl>
              <a:tblPr firstRow="1" bandRow="1">
                <a:tableStyleId>{5C22544A-7EE6-4342-B048-85BDC9FD1C3A}</a:tableStyleId>
              </a:tblPr>
              <a:tblGrid>
                <a:gridCol w="1738116"/>
                <a:gridCol w="2947239"/>
                <a:gridCol w="2838973"/>
                <a:gridCol w="1619671"/>
              </a:tblGrid>
              <a:tr h="698808">
                <a:tc>
                  <a:txBody>
                    <a:bodyPr/>
                    <a:lstStyle/>
                    <a:p>
                      <a:r>
                        <a:rPr lang="es-AR" sz="1400" dirty="0" smtClean="0">
                          <a:latin typeface="Arial" pitchFamily="34" charset="0"/>
                          <a:cs typeface="Arial" pitchFamily="34" charset="0"/>
                        </a:rPr>
                        <a:t>Perspectiva teórica</a:t>
                      </a:r>
                      <a:endParaRPr lang="es-AR" sz="1400" dirty="0">
                        <a:latin typeface="Arial" pitchFamily="34" charset="0"/>
                        <a:cs typeface="Arial" pitchFamily="34" charset="0"/>
                      </a:endParaRPr>
                    </a:p>
                  </a:txBody>
                  <a:tcPr/>
                </a:tc>
                <a:tc>
                  <a:txBody>
                    <a:bodyPr/>
                    <a:lstStyle/>
                    <a:p>
                      <a:r>
                        <a:rPr lang="es-AR" sz="1400" dirty="0" smtClean="0">
                          <a:latin typeface="Arial" pitchFamily="34" charset="0"/>
                          <a:cs typeface="Arial" pitchFamily="34" charset="0"/>
                        </a:rPr>
                        <a:t>Unidad de análisis</a:t>
                      </a:r>
                      <a:endParaRPr lang="es-AR" sz="1400" dirty="0">
                        <a:latin typeface="Arial" pitchFamily="34" charset="0"/>
                        <a:cs typeface="Arial" pitchFamily="34" charset="0"/>
                      </a:endParaRPr>
                    </a:p>
                  </a:txBody>
                  <a:tcPr/>
                </a:tc>
                <a:tc>
                  <a:txBody>
                    <a:bodyPr/>
                    <a:lstStyle/>
                    <a:p>
                      <a:r>
                        <a:rPr lang="es-AR" sz="1400" dirty="0" smtClean="0">
                          <a:latin typeface="Arial" pitchFamily="34" charset="0"/>
                          <a:cs typeface="Arial" pitchFamily="34" charset="0"/>
                        </a:rPr>
                        <a:t>características</a:t>
                      </a:r>
                      <a:endParaRPr lang="es-AR" sz="1400" dirty="0">
                        <a:latin typeface="Arial" pitchFamily="34" charset="0"/>
                        <a:cs typeface="Arial" pitchFamily="34" charset="0"/>
                      </a:endParaRPr>
                    </a:p>
                  </a:txBody>
                  <a:tcPr/>
                </a:tc>
                <a:tc>
                  <a:txBody>
                    <a:bodyPr/>
                    <a:lstStyle/>
                    <a:p>
                      <a:r>
                        <a:rPr lang="es-AR" sz="1400" dirty="0" smtClean="0">
                          <a:latin typeface="Arial" pitchFamily="34" charset="0"/>
                          <a:cs typeface="Arial" pitchFamily="34" charset="0"/>
                        </a:rPr>
                        <a:t>Analistas-Investigadores</a:t>
                      </a:r>
                      <a:endParaRPr lang="es-AR" sz="1400" dirty="0">
                        <a:latin typeface="Arial" pitchFamily="34" charset="0"/>
                        <a:cs typeface="Arial" pitchFamily="34" charset="0"/>
                      </a:endParaRPr>
                    </a:p>
                  </a:txBody>
                  <a:tcPr/>
                </a:tc>
              </a:tr>
              <a:tr h="702515">
                <a:tc>
                  <a:txBody>
                    <a:bodyPr/>
                    <a:lstStyle/>
                    <a:p>
                      <a:r>
                        <a:rPr lang="es-AR" sz="1600" dirty="0" smtClean="0">
                          <a:latin typeface="Arial" pitchFamily="34" charset="0"/>
                          <a:cs typeface="Arial" pitchFamily="34" charset="0"/>
                        </a:rPr>
                        <a:t>Etnografía de la comunicación </a:t>
                      </a:r>
                      <a:endParaRPr lang="es-AR" sz="1600" dirty="0">
                        <a:latin typeface="Arial" pitchFamily="34" charset="0"/>
                        <a:cs typeface="Arial" pitchFamily="34" charset="0"/>
                      </a:endParaRPr>
                    </a:p>
                  </a:txBody>
                  <a:tcPr/>
                </a:tc>
                <a:tc>
                  <a:txBody>
                    <a:bodyPr/>
                    <a:lstStyle/>
                    <a:p>
                      <a:r>
                        <a:rPr lang="es-AR" sz="1600" dirty="0" smtClean="0">
                          <a:latin typeface="Arial" pitchFamily="34" charset="0"/>
                          <a:cs typeface="Arial" pitchFamily="34" charset="0"/>
                        </a:rPr>
                        <a:t>Evento</a:t>
                      </a:r>
                      <a:r>
                        <a:rPr lang="es-AR" sz="1600" baseline="0" dirty="0" smtClean="0">
                          <a:latin typeface="Arial" pitchFamily="34" charset="0"/>
                          <a:cs typeface="Arial" pitchFamily="34" charset="0"/>
                        </a:rPr>
                        <a:t> comunicativo</a:t>
                      </a:r>
                      <a:endParaRPr lang="es-AR" sz="1600" dirty="0">
                        <a:latin typeface="Arial" pitchFamily="34" charset="0"/>
                        <a:cs typeface="Arial" pitchFamily="34" charset="0"/>
                      </a:endParaRPr>
                    </a:p>
                  </a:txBody>
                  <a:tcPr/>
                </a:tc>
                <a:tc>
                  <a:txBody>
                    <a:bodyPr/>
                    <a:lstStyle/>
                    <a:p>
                      <a:r>
                        <a:rPr kumimoji="0" lang="es-AR" sz="1600" b="0" i="0" u="none" strike="noStrike" kern="1200" baseline="0" dirty="0" smtClean="0">
                          <a:solidFill>
                            <a:schemeClr val="dk1"/>
                          </a:solidFill>
                          <a:latin typeface="Arial" pitchFamily="34" charset="0"/>
                          <a:ea typeface="+mn-ea"/>
                          <a:cs typeface="Arial" pitchFamily="34" charset="0"/>
                        </a:rPr>
                        <a:t>acróstico SPEAKING</a:t>
                      </a:r>
                      <a:endParaRPr lang="es-AR" sz="1600" dirty="0">
                        <a:latin typeface="Arial" pitchFamily="34" charset="0"/>
                        <a:cs typeface="Arial" pitchFamily="34" charset="0"/>
                      </a:endParaRPr>
                    </a:p>
                  </a:txBody>
                  <a:tcPr/>
                </a:tc>
                <a:tc>
                  <a:txBody>
                    <a:bodyPr/>
                    <a:lstStyle/>
                    <a:p>
                      <a:r>
                        <a:rPr lang="es-AR" sz="1600" dirty="0" err="1" smtClean="0">
                          <a:latin typeface="Arial" pitchFamily="34" charset="0"/>
                          <a:cs typeface="Arial" pitchFamily="34" charset="0"/>
                        </a:rPr>
                        <a:t>Hymes</a:t>
                      </a:r>
                      <a:endParaRPr lang="es-AR" sz="1600" dirty="0">
                        <a:latin typeface="Arial" pitchFamily="34" charset="0"/>
                        <a:cs typeface="Arial" pitchFamily="34" charset="0"/>
                      </a:endParaRPr>
                    </a:p>
                  </a:txBody>
                  <a:tcPr/>
                </a:tc>
              </a:tr>
              <a:tr h="998311">
                <a:tc>
                  <a:txBody>
                    <a:bodyPr/>
                    <a:lstStyle/>
                    <a:p>
                      <a:r>
                        <a:rPr lang="es-AR" sz="1600" b="0" i="0" u="none" strike="noStrike" baseline="0" dirty="0" smtClean="0">
                          <a:latin typeface="Arial" pitchFamily="34" charset="0"/>
                          <a:cs typeface="Arial" pitchFamily="34" charset="0"/>
                        </a:rPr>
                        <a:t>Lingüístico -funcionalista</a:t>
                      </a:r>
                      <a:endParaRPr lang="es-AR" sz="1600" dirty="0">
                        <a:latin typeface="Arial" pitchFamily="34" charset="0"/>
                        <a:cs typeface="Arial" pitchFamily="34" charset="0"/>
                      </a:endParaRPr>
                    </a:p>
                  </a:txBody>
                  <a:tcPr/>
                </a:tc>
                <a:tc>
                  <a:txBody>
                    <a:bodyPr/>
                    <a:lstStyle/>
                    <a:p>
                      <a:r>
                        <a:rPr lang="es-AR" sz="1600" dirty="0" smtClean="0">
                          <a:latin typeface="Arial" pitchFamily="34" charset="0"/>
                          <a:cs typeface="Arial" pitchFamily="34" charset="0"/>
                        </a:rPr>
                        <a:t>Texto</a:t>
                      </a:r>
                      <a:endParaRPr lang="es-AR" sz="1600" dirty="0">
                        <a:latin typeface="Arial" pitchFamily="34" charset="0"/>
                        <a:cs typeface="Arial" pitchFamily="34" charset="0"/>
                      </a:endParaRPr>
                    </a:p>
                  </a:txBody>
                  <a:tcPr/>
                </a:tc>
                <a:tc>
                  <a:txBody>
                    <a:bodyPr/>
                    <a:lstStyle/>
                    <a:p>
                      <a:r>
                        <a:rPr lang="es-AR" sz="1600" dirty="0" smtClean="0">
                          <a:latin typeface="Arial" pitchFamily="34" charset="0"/>
                          <a:cs typeface="Arial" pitchFamily="34" charset="0"/>
                        </a:rPr>
                        <a:t>Campo </a:t>
                      </a:r>
                    </a:p>
                    <a:p>
                      <a:r>
                        <a:rPr lang="es-AR" sz="1600" dirty="0" smtClean="0">
                          <a:latin typeface="Arial" pitchFamily="34" charset="0"/>
                          <a:cs typeface="Arial" pitchFamily="34" charset="0"/>
                        </a:rPr>
                        <a:t>Tenor</a:t>
                      </a:r>
                      <a:r>
                        <a:rPr lang="es-AR" sz="1600" baseline="0" dirty="0" smtClean="0">
                          <a:latin typeface="Arial" pitchFamily="34" charset="0"/>
                          <a:cs typeface="Arial" pitchFamily="34" charset="0"/>
                        </a:rPr>
                        <a:t>  </a:t>
                      </a:r>
                    </a:p>
                    <a:p>
                      <a:r>
                        <a:rPr lang="es-AR" sz="1600" baseline="0" dirty="0" smtClean="0">
                          <a:latin typeface="Arial" pitchFamily="34" charset="0"/>
                          <a:cs typeface="Arial" pitchFamily="34" charset="0"/>
                        </a:rPr>
                        <a:t>Modo</a:t>
                      </a:r>
                      <a:endParaRPr lang="es-AR" sz="1600" dirty="0">
                        <a:latin typeface="Arial" pitchFamily="34" charset="0"/>
                        <a:cs typeface="Arial" pitchFamily="34" charset="0"/>
                      </a:endParaRPr>
                    </a:p>
                  </a:txBody>
                  <a:tcPr/>
                </a:tc>
                <a:tc>
                  <a:txBody>
                    <a:bodyPr/>
                    <a:lstStyle/>
                    <a:p>
                      <a:r>
                        <a:rPr lang="es-AR" sz="1600" dirty="0" err="1" smtClean="0">
                          <a:latin typeface="Arial" pitchFamily="34" charset="0"/>
                          <a:cs typeface="Arial" pitchFamily="34" charset="0"/>
                        </a:rPr>
                        <a:t>Halliday</a:t>
                      </a:r>
                      <a:endParaRPr lang="es-AR" sz="1600" dirty="0">
                        <a:latin typeface="Arial" pitchFamily="34" charset="0"/>
                        <a:cs typeface="Arial" pitchFamily="34" charset="0"/>
                      </a:endParaRPr>
                    </a:p>
                  </a:txBody>
                  <a:tcPr/>
                </a:tc>
              </a:tr>
              <a:tr h="2317319">
                <a:tc>
                  <a:txBody>
                    <a:bodyPr/>
                    <a:lstStyle/>
                    <a:p>
                      <a:r>
                        <a:rPr lang="es-AR" sz="1600" dirty="0" smtClean="0">
                          <a:latin typeface="Arial" pitchFamily="34" charset="0"/>
                          <a:cs typeface="Arial" pitchFamily="34" charset="0"/>
                        </a:rPr>
                        <a:t>Análisis crítico del discurso</a:t>
                      </a:r>
                      <a:endParaRPr lang="es-AR" sz="1600" dirty="0">
                        <a:latin typeface="Arial" pitchFamily="34" charset="0"/>
                        <a:cs typeface="Arial" pitchFamily="34" charset="0"/>
                      </a:endParaRPr>
                    </a:p>
                  </a:txBody>
                  <a:tcPr/>
                </a:tc>
                <a:tc>
                  <a:txBody>
                    <a:bodyPr/>
                    <a:lstStyle/>
                    <a:p>
                      <a:pPr algn="l"/>
                      <a:r>
                        <a:rPr lang="es-AR" sz="1600" b="0" i="0" u="none" strike="noStrike" baseline="0" dirty="0" smtClean="0">
                          <a:latin typeface="Arial" pitchFamily="34" charset="0"/>
                          <a:cs typeface="Arial" pitchFamily="34" charset="0"/>
                        </a:rPr>
                        <a:t>Conjunto de propiedades lingüísticas y textuales de una serie de materiales, explicadas por las relaciones de poder en una coyuntura específica</a:t>
                      </a:r>
                      <a:endParaRPr lang="es-AR" sz="1600" dirty="0">
                        <a:latin typeface="Arial" pitchFamily="34" charset="0"/>
                        <a:cs typeface="Arial" pitchFamily="34" charset="0"/>
                      </a:endParaRPr>
                    </a:p>
                  </a:txBody>
                  <a:tcPr/>
                </a:tc>
                <a:tc>
                  <a:txBody>
                    <a:bodyPr/>
                    <a:lstStyle/>
                    <a:p>
                      <a:pPr marL="285750" indent="-285750">
                        <a:buFont typeface="Arial" pitchFamily="34" charset="0"/>
                        <a:buChar char="•"/>
                      </a:pPr>
                      <a:r>
                        <a:rPr lang="es-AR" sz="1600" b="0" i="0" u="none" strike="noStrike" baseline="0" dirty="0" smtClean="0">
                          <a:latin typeface="Arial" pitchFamily="34" charset="0"/>
                          <a:cs typeface="Arial" pitchFamily="34" charset="0"/>
                        </a:rPr>
                        <a:t>Construcción </a:t>
                      </a:r>
                      <a:r>
                        <a:rPr lang="es-AR" sz="1600" b="0" i="1" u="none" strike="noStrike" baseline="0" dirty="0" smtClean="0">
                          <a:latin typeface="Arial" pitchFamily="34" charset="0"/>
                          <a:cs typeface="Arial" pitchFamily="34" charset="0"/>
                        </a:rPr>
                        <a:t>a priori </a:t>
                      </a:r>
                      <a:r>
                        <a:rPr lang="es-AR" sz="1600" b="0" i="0" u="none" strike="noStrike" baseline="0" dirty="0" smtClean="0">
                          <a:latin typeface="Arial" pitchFamily="34" charset="0"/>
                          <a:cs typeface="Arial" pitchFamily="34" charset="0"/>
                        </a:rPr>
                        <a:t>del corpus a analizar</a:t>
                      </a:r>
                    </a:p>
                    <a:p>
                      <a:pPr marL="285750" indent="-285750">
                        <a:buFont typeface="Arial" pitchFamily="34" charset="0"/>
                        <a:buChar char="•"/>
                      </a:pPr>
                      <a:r>
                        <a:rPr lang="es-AR" sz="1600" b="0" i="0" u="none" strike="noStrike" baseline="0" dirty="0" smtClean="0">
                          <a:latin typeface="Arial" pitchFamily="34" charset="0"/>
                          <a:cs typeface="Arial" pitchFamily="34" charset="0"/>
                        </a:rPr>
                        <a:t>Mayor atención a los fenómenos políticos que a los funcionamientos discursivos</a:t>
                      </a:r>
                      <a:endParaRPr lang="es-AR" sz="1600" dirty="0">
                        <a:latin typeface="Arial" pitchFamily="34" charset="0"/>
                        <a:cs typeface="Arial" pitchFamily="34" charset="0"/>
                      </a:endParaRPr>
                    </a:p>
                  </a:txBody>
                  <a:tcPr/>
                </a:tc>
                <a:tc>
                  <a:txBody>
                    <a:bodyPr/>
                    <a:lstStyle/>
                    <a:p>
                      <a:r>
                        <a:rPr lang="es-AR" sz="1600" b="0" i="0" u="none" strike="noStrike" baseline="0" dirty="0" err="1" smtClean="0">
                          <a:latin typeface="Arial" pitchFamily="34" charset="0"/>
                          <a:cs typeface="Arial" pitchFamily="34" charset="0"/>
                        </a:rPr>
                        <a:t>Wodak</a:t>
                      </a:r>
                      <a:endParaRPr lang="es-AR" sz="1600" b="0" i="0" u="none" strike="noStrike" baseline="0" dirty="0" smtClean="0">
                        <a:latin typeface="Arial" pitchFamily="34" charset="0"/>
                        <a:cs typeface="Arial" pitchFamily="34" charset="0"/>
                      </a:endParaRPr>
                    </a:p>
                    <a:p>
                      <a:r>
                        <a:rPr lang="es-AR" sz="1600" dirty="0" smtClean="0">
                          <a:latin typeface="Arial" pitchFamily="34" charset="0"/>
                          <a:cs typeface="Arial" pitchFamily="34" charset="0"/>
                        </a:rPr>
                        <a:t>Van </a:t>
                      </a:r>
                      <a:r>
                        <a:rPr lang="es-AR" sz="1600" dirty="0" err="1" smtClean="0">
                          <a:latin typeface="Arial" pitchFamily="34" charset="0"/>
                          <a:cs typeface="Arial" pitchFamily="34" charset="0"/>
                        </a:rPr>
                        <a:t>Dijk</a:t>
                      </a:r>
                      <a:endParaRPr lang="es-AR" sz="1600" dirty="0">
                        <a:latin typeface="Arial" pitchFamily="34" charset="0"/>
                        <a:cs typeface="Arial" pitchFamily="34" charset="0"/>
                      </a:endParaRPr>
                    </a:p>
                  </a:txBody>
                  <a:tcPr/>
                </a:tc>
              </a:tr>
              <a:tr h="2096423">
                <a:tc>
                  <a:txBody>
                    <a:bodyPr/>
                    <a:lstStyle/>
                    <a:p>
                      <a:pPr algn="l"/>
                      <a:r>
                        <a:rPr lang="es-AR" sz="1600" b="0" i="0" u="none" strike="noStrike" baseline="0" dirty="0" smtClean="0">
                          <a:latin typeface="Arial" pitchFamily="34" charset="0"/>
                          <a:cs typeface="Arial" pitchFamily="34" charset="0"/>
                        </a:rPr>
                        <a:t>Escuela Francesa de Análisis del Discurso</a:t>
                      </a:r>
                      <a:endParaRPr lang="es-AR" sz="1600" i="0" dirty="0">
                        <a:latin typeface="Arial" pitchFamily="34" charset="0"/>
                        <a:cs typeface="Arial"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6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Dispositivo de enunciación (vinculación dialéctica entre regularidades lingüísticas y textuales con actores y prácticas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6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sociales) </a:t>
                      </a:r>
                      <a:endParaRPr lang="es-AR" sz="1600" dirty="0">
                        <a:latin typeface="Arial" pitchFamily="34" charset="0"/>
                        <a:cs typeface="Arial" pitchFamily="34" charset="0"/>
                      </a:endParaRPr>
                    </a:p>
                  </a:txBody>
                  <a:tcPr/>
                </a:tc>
                <a:tc>
                  <a:txBody>
                    <a:bodyPr/>
                    <a:lstStyle/>
                    <a:p>
                      <a:pPr algn="l"/>
                      <a:r>
                        <a:rPr lang="es-AR" sz="1600" b="0" i="0" u="none" strike="noStrike" baseline="0" dirty="0" smtClean="0">
                          <a:latin typeface="Arial" pitchFamily="34" charset="0"/>
                          <a:cs typeface="Arial" pitchFamily="34" charset="0"/>
                        </a:rPr>
                        <a:t>Propiedades relevantes de prácticas para la formulación de los textos:</a:t>
                      </a:r>
                    </a:p>
                    <a:p>
                      <a:pPr algn="l"/>
                      <a:r>
                        <a:rPr lang="es-AR" sz="1600" b="0" i="0" u="none" strike="noStrike" baseline="0" dirty="0" smtClean="0">
                          <a:latin typeface="Verdana-Italic"/>
                        </a:rPr>
                        <a:t>condiciones socio-históricas de producción</a:t>
                      </a:r>
                      <a:endParaRPr lang="es-AR" sz="1600" b="0" i="0" dirty="0">
                        <a:latin typeface="Arial" pitchFamily="34" charset="0"/>
                        <a:cs typeface="Arial" pitchFamily="34" charset="0"/>
                      </a:endParaRPr>
                    </a:p>
                  </a:txBody>
                  <a:tcPr/>
                </a:tc>
                <a:tc>
                  <a:txBody>
                    <a:bodyPr/>
                    <a:lstStyle/>
                    <a:p>
                      <a:r>
                        <a:rPr lang="es-AR" sz="1600" dirty="0" err="1" smtClean="0">
                          <a:latin typeface="Arial" pitchFamily="34" charset="0"/>
                          <a:cs typeface="Arial" pitchFamily="34" charset="0"/>
                        </a:rPr>
                        <a:t>Maingueneau</a:t>
                      </a:r>
                      <a:endParaRPr lang="es-AR" sz="1600" dirty="0">
                        <a:latin typeface="Arial" pitchFamily="34" charset="0"/>
                        <a:cs typeface="Arial" pitchFamily="34" charset="0"/>
                      </a:endParaRPr>
                    </a:p>
                  </a:txBody>
                  <a:tcPr/>
                </a:tc>
              </a:tr>
            </a:tbl>
          </a:graphicData>
        </a:graphic>
      </p:graphicFrame>
    </p:spTree>
    <p:extLst>
      <p:ext uri="{BB962C8B-B14F-4D97-AF65-F5344CB8AC3E}">
        <p14:creationId xmlns:p14="http://schemas.microsoft.com/office/powerpoint/2010/main" val="35781672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2_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Marco">
  <a:themeElements>
    <a:clrScheme name="Marco">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Marco">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rco">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arco">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themeOverride>
</file>

<file path=docProps/app.xml><?xml version="1.0" encoding="utf-8"?>
<Properties xmlns="http://schemas.openxmlformats.org/officeDocument/2006/extended-properties" xmlns:vt="http://schemas.openxmlformats.org/officeDocument/2006/docPropsVTypes">
  <Template>Concourse</Template>
  <TotalTime>2068</TotalTime>
  <Words>1104</Words>
  <Application>Microsoft Office PowerPoint</Application>
  <PresentationFormat>Presentación en pantalla (4:3)</PresentationFormat>
  <Paragraphs>202</Paragraphs>
  <Slides>26</Slides>
  <Notes>3</Notes>
  <HiddenSlides>0</HiddenSlides>
  <MMClips>0</MMClips>
  <ScaleCrop>false</ScaleCrop>
  <HeadingPairs>
    <vt:vector size="6" baseType="variant">
      <vt:variant>
        <vt:lpstr>Fuentes usadas</vt:lpstr>
      </vt:variant>
      <vt:variant>
        <vt:i4>14</vt:i4>
      </vt:variant>
      <vt:variant>
        <vt:lpstr>Tema</vt:lpstr>
      </vt:variant>
      <vt:variant>
        <vt:i4>3</vt:i4>
      </vt:variant>
      <vt:variant>
        <vt:lpstr>Títulos de diapositiva</vt:lpstr>
      </vt:variant>
      <vt:variant>
        <vt:i4>26</vt:i4>
      </vt:variant>
    </vt:vector>
  </HeadingPairs>
  <TitlesOfParts>
    <vt:vector size="43" baseType="lpstr">
      <vt:lpstr>Anton</vt:lpstr>
      <vt:lpstr>Archivo</vt:lpstr>
      <vt:lpstr>Arial</vt:lpstr>
      <vt:lpstr>Arial Black</vt:lpstr>
      <vt:lpstr>Calibri</vt:lpstr>
      <vt:lpstr>Corbel</vt:lpstr>
      <vt:lpstr>Lucida Sans Unicode</vt:lpstr>
      <vt:lpstr>Times New Roman</vt:lpstr>
      <vt:lpstr>TwitterChirp</vt:lpstr>
      <vt:lpstr>Verdana</vt:lpstr>
      <vt:lpstr>Verdana-Italic</vt:lpstr>
      <vt:lpstr>Wingdings</vt:lpstr>
      <vt:lpstr>Wingdings 2</vt:lpstr>
      <vt:lpstr>Wingdings 3</vt:lpstr>
      <vt:lpstr>1_Concurrencia</vt:lpstr>
      <vt:lpstr>2_Concurrencia</vt:lpstr>
      <vt:lpstr>Marco</vt:lpstr>
      <vt:lpstr>Presentación de PowerPoint</vt:lpstr>
      <vt:lpstr>UNIDAD 1. El paradigma comunicacional en los Estudios del Lenguaje y los Discursos   </vt:lpstr>
      <vt:lpstr>UNIDAD 2.  El discurso como interacción social. El discurso social </vt:lpstr>
      <vt:lpstr>UNIDAD 3. Enunciación. Dispositivos de enunciación en el discurso digital </vt:lpstr>
      <vt:lpstr>UNIDAD 4. Análisis del discurso en medios y redes </vt:lpstr>
      <vt:lpstr>Presentación de PowerPoint</vt:lpstr>
      <vt:lpstr>UNIDAD 1. El paradigma comunicacional en los Estudios del Lenguaje y los Discursos   </vt:lpstr>
      <vt:lpstr>Presentación de PowerPoint</vt:lpstr>
      <vt:lpstr>Presentación de PowerPoint</vt:lpstr>
      <vt:lpstr>Presentación de PowerPoint</vt:lpstr>
      <vt:lpstr>Presentación de PowerPoint</vt:lpstr>
      <vt:lpstr>PARRET H. 1984, “Las teorías y sus ideologías esenciales”, en: PARRET Y DUCROT 1995, Teorías lingüísticas y enunciación</vt:lpstr>
      <vt:lpstr>La ideología externa</vt:lpstr>
      <vt:lpstr>Presentación de PowerPoint</vt:lpstr>
      <vt:lpstr>  Dos posiciones paradigmáticas:</vt:lpstr>
      <vt:lpstr>Presentación de PowerPoint</vt:lpstr>
      <vt:lpstr>LENGUA: SISTEMA DE SIGNOS LINGÜÍSTICOS </vt:lpstr>
      <vt:lpstr>Función representativa</vt:lpstr>
      <vt:lpstr>Dicotomías saussureanas</vt:lpstr>
      <vt:lpstr>Algunos rasgos de la posición representacional</vt:lpstr>
      <vt:lpstr>Función comunicativa</vt:lpstr>
      <vt:lpstr>El giro lingüístico </vt:lpstr>
      <vt:lpstr>Elementos claves para explicar al discurso como objeto de estudio</vt:lpstr>
      <vt:lpstr>Tres acontecimientos que confluyeron en la constitución del análisis del discurso, desde el campo de la filosofía:</vt:lpstr>
      <vt:lpstr>Escuela Francesa de Análisis del Discurso  Análisis Crítico del Discurso </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Administador</dc:creator>
  <cp:lastModifiedBy>usuario</cp:lastModifiedBy>
  <cp:revision>53</cp:revision>
  <dcterms:created xsi:type="dcterms:W3CDTF">2019-04-07T19:43:55Z</dcterms:created>
  <dcterms:modified xsi:type="dcterms:W3CDTF">2025-03-28T14:33:12Z</dcterms:modified>
</cp:coreProperties>
</file>