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Protesta, rebelión y movilización: </a:t>
            </a:r>
            <a:r>
              <a:rPr lang="es-AR" dirty="0" smtClean="0"/>
              <a:t>   </a:t>
            </a:r>
            <a:br>
              <a:rPr lang="es-AR" dirty="0" smtClean="0"/>
            </a:br>
            <a:r>
              <a:rPr lang="es-AR" dirty="0" smtClean="0"/>
              <a:t>de </a:t>
            </a:r>
            <a:r>
              <a:rPr lang="es-AR" dirty="0" smtClean="0"/>
              <a:t>la resistencia a la lucha armada 1955-1973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smtClean="0"/>
              <a:t>Mónica Gordillo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29255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 partir del golpe de 1955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0" y="2323810"/>
            <a:ext cx="9613861" cy="3599316"/>
          </a:xfrm>
        </p:spPr>
        <p:txBody>
          <a:bodyPr/>
          <a:lstStyle/>
          <a:p>
            <a:endParaRPr lang="es-AR" dirty="0" smtClean="0"/>
          </a:p>
          <a:p>
            <a:r>
              <a:rPr lang="es-AR" dirty="0" smtClean="0"/>
              <a:t>Ilegitimidad de los gobiernos</a:t>
            </a:r>
          </a:p>
          <a:p>
            <a:r>
              <a:rPr lang="es-AR" dirty="0" smtClean="0"/>
              <a:t>Marginados del sistema buscan otros canales de expresión y protesta.</a:t>
            </a:r>
            <a:endParaRPr lang="es-AR" dirty="0"/>
          </a:p>
          <a:p>
            <a:endParaRPr lang="es-AR" dirty="0" smtClean="0"/>
          </a:p>
          <a:p>
            <a:pPr lvl="0"/>
            <a:r>
              <a:rPr lang="es-AR" dirty="0">
                <a:solidFill>
                  <a:prstClr val="white"/>
                </a:solidFill>
              </a:rPr>
              <a:t>“Así comenzaron a definirse prácticas sociales de acción directa al estar vedada para el partido mayoritario la mediación política”</a:t>
            </a:r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3048000" y="282883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3600" dirty="0" smtClean="0">
                <a:solidFill>
                  <a:prstClr val="white"/>
                </a:solidFill>
                <a:ea typeface="+mj-ea"/>
                <a:cs typeface="+mj-cs"/>
              </a:rPr>
              <a:t>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5306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0" y="727102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 Período de inestabilidad política e imposibilidad de legitimar un modelo económico y social alternativo al del peronismo 1956 -1973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Tres etapas diferentes:</a:t>
            </a:r>
          </a:p>
          <a:p>
            <a:r>
              <a:rPr lang="es-AR" dirty="0" smtClean="0"/>
              <a:t>1)1956-1969 Resistencia y protestas obreras</a:t>
            </a:r>
          </a:p>
          <a:p>
            <a:r>
              <a:rPr lang="es-AR" dirty="0" smtClean="0"/>
              <a:t>2)1969-1970 Estallido de la rebelión popular</a:t>
            </a:r>
          </a:p>
          <a:p>
            <a:r>
              <a:rPr lang="es-AR" dirty="0" smtClean="0"/>
              <a:t>3)1971-1973 Pasaje a la acción política</a:t>
            </a:r>
          </a:p>
          <a:p>
            <a:endParaRPr lang="es-AR" dirty="0"/>
          </a:p>
          <a:p>
            <a:r>
              <a:rPr lang="es-AR" dirty="0" smtClean="0">
                <a:solidFill>
                  <a:schemeClr val="bg1"/>
                </a:solidFill>
              </a:rPr>
              <a:t>De una cultura política de resistencia a una de confrontación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Excluir / eliminar al </a:t>
            </a:r>
            <a:r>
              <a:rPr lang="es-AR" dirty="0" err="1" smtClean="0">
                <a:solidFill>
                  <a:schemeClr val="bg1"/>
                </a:solidFill>
              </a:rPr>
              <a:t>advesario</a:t>
            </a: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38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DE LA RESISTENCIA A LAS REBELIONES POPULARES</a:t>
            </a:r>
            <a:endParaRPr lang="es-AR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1956 intento de aniquilar todo vestigio de la ideología peronista</a:t>
            </a:r>
          </a:p>
          <a:p>
            <a:r>
              <a:rPr lang="es-AR" dirty="0" smtClean="0"/>
              <a:t>Esto reforzó la identidad peronista y la reconfiguró</a:t>
            </a:r>
          </a:p>
          <a:p>
            <a:r>
              <a:rPr lang="es-AR" dirty="0" smtClean="0"/>
              <a:t>El “Mito del avión negro”, sirvió para alentar prácticas violentas por parte de la Resistencia (los “caños”) y para justificar la brutal represión (fusilamientos)</a:t>
            </a:r>
          </a:p>
          <a:p>
            <a:r>
              <a:rPr lang="es-AR" dirty="0"/>
              <a:t>1</a:t>
            </a:r>
            <a:r>
              <a:rPr lang="es-AR" dirty="0" smtClean="0"/>
              <a:t>958 Frondizi y el conflicto en el Frigorífico Lisandro de la Torre, organización sindical y represión sofisticada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74821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Los marcos culturales del período</a:t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1958 /59 Indicios de una cultura contestaría; acción directa y posiciones a veces insurreccionales 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Proscripción del peronismo y exilio de Perón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Inestabilidad del sistema político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Decepción de intelectuales y otros con Frondizi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Movimientos de liberación nacional en el mundo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Existencialismo y compromiso con la acción</a:t>
            </a:r>
          </a:p>
          <a:p>
            <a:r>
              <a:rPr lang="es-AR" dirty="0" smtClean="0"/>
              <a:t>Reconsideración del peronismo y sus potencialidades </a:t>
            </a:r>
          </a:p>
          <a:p>
            <a:endParaRPr lang="es-AR" dirty="0" smtClean="0">
              <a:solidFill>
                <a:schemeClr val="bg1"/>
              </a:solidFill>
            </a:endParaRPr>
          </a:p>
          <a:p>
            <a:endParaRPr lang="es-AR" dirty="0" smtClean="0">
              <a:solidFill>
                <a:schemeClr val="bg1"/>
              </a:solidFill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7230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Los marcos para la acción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La necesidad de un cambio de estructuras políticas y económicas</a:t>
            </a:r>
          </a:p>
          <a:p>
            <a:r>
              <a:rPr lang="es-AR" dirty="0" smtClean="0"/>
              <a:t>La Liberación Nacional</a:t>
            </a:r>
          </a:p>
          <a:p>
            <a:r>
              <a:rPr lang="es-AR" dirty="0" smtClean="0"/>
              <a:t>Luchar contra el imperialismo “los invasores y ocupantes internos”</a:t>
            </a:r>
          </a:p>
          <a:p>
            <a:r>
              <a:rPr lang="es-AR" dirty="0" smtClean="0"/>
              <a:t>La revolución cubana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A pesar de todo esto a comienzos de los 60 la alternativa de la lucha armada ocupaba un lugar muy marginal</a:t>
            </a:r>
          </a:p>
          <a:p>
            <a:r>
              <a:rPr lang="es-AR" dirty="0" smtClean="0">
                <a:solidFill>
                  <a:schemeClr val="bg1"/>
                </a:solidFill>
              </a:rPr>
              <a:t>Uturunco (guerrilla rural peronista) 1959/60 Tucumán y “Ejercito de Liberación Nacional” minúsculas pero tempranas apariciones</a:t>
            </a:r>
          </a:p>
          <a:p>
            <a:endParaRPr lang="es-AR" dirty="0" smtClean="0">
              <a:solidFill>
                <a:schemeClr val="bg1"/>
              </a:solidFill>
            </a:endParaRPr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76253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La “Nueva izquierda”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Revolución Cubana</a:t>
            </a:r>
          </a:p>
          <a:p>
            <a:r>
              <a:rPr lang="es-AR" dirty="0" smtClean="0"/>
              <a:t>Enfrentamiento Ruso-Chino</a:t>
            </a:r>
          </a:p>
          <a:p>
            <a:r>
              <a:rPr lang="es-AR" dirty="0" smtClean="0"/>
              <a:t>Alejamiento del marxismo ortodoxo y seguimiento de los  modelos  revolucionarios cubano y chino para la toma del poder.</a:t>
            </a:r>
          </a:p>
          <a:p>
            <a:r>
              <a:rPr lang="es-AR" dirty="0" smtClean="0"/>
              <a:t>Revolución continental y socialista a través de la lucha armada</a:t>
            </a:r>
          </a:p>
          <a:p>
            <a:r>
              <a:rPr lang="es-AR" dirty="0" smtClean="0"/>
              <a:t>Teoría del Foco: alianza de intelectuales y campesinos</a:t>
            </a:r>
          </a:p>
          <a:p>
            <a:r>
              <a:rPr lang="es-AR" dirty="0" smtClean="0"/>
              <a:t>Ricardo </a:t>
            </a:r>
            <a:r>
              <a:rPr lang="es-AR" dirty="0" err="1" smtClean="0"/>
              <a:t>Massetti</a:t>
            </a:r>
            <a:r>
              <a:rPr lang="es-AR" dirty="0" smtClean="0"/>
              <a:t> foco en Salta 1962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61288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El movimiento obrero como factor de poder</a:t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 smtClean="0"/>
              <a:t>Proscripción del peronismo + Ilegitimidad del gobierno de Illia: protagonismo del movimiento obrero en la vida política nacional</a:t>
            </a:r>
          </a:p>
          <a:p>
            <a:r>
              <a:rPr lang="es-AR" dirty="0" smtClean="0"/>
              <a:t>Planes de lucha y  variado repertorio de </a:t>
            </a:r>
            <a:r>
              <a:rPr lang="es-AR" dirty="0" err="1" smtClean="0"/>
              <a:t>visibilización</a:t>
            </a:r>
            <a:r>
              <a:rPr lang="es-AR" dirty="0" smtClean="0"/>
              <a:t> de sus demandas </a:t>
            </a:r>
          </a:p>
          <a:p>
            <a:r>
              <a:rPr lang="es-AR" dirty="0" smtClean="0"/>
              <a:t>Distintas vertientes dentro del movimiento obrero, integración al sistema político / salida revolucionaria /salida autoritaria</a:t>
            </a:r>
          </a:p>
          <a:p>
            <a:r>
              <a:rPr lang="es-AR" sz="1900" dirty="0" smtClean="0">
                <a:solidFill>
                  <a:schemeClr val="bg1"/>
                </a:solidFill>
              </a:rPr>
              <a:t>Los sectores Juveniles asumen compromisos:</a:t>
            </a:r>
          </a:p>
          <a:p>
            <a:r>
              <a:rPr lang="es-AR" dirty="0" smtClean="0"/>
              <a:t>Antes del golpe del 66 comenzó el apoyo estudiantil a los Planes de lucha de la CGT</a:t>
            </a:r>
          </a:p>
          <a:p>
            <a:r>
              <a:rPr lang="es-AR" dirty="0" smtClean="0"/>
              <a:t>1964 Estudiantes y trabajadores del comedor de la UNC participan de células con entrenamiento en Salta. Anticipan el rol que tendrá esa ciudad al final de la década.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9526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Córdoba y la dictadura 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1966</a:t>
            </a:r>
          </a:p>
          <a:p>
            <a:r>
              <a:rPr lang="es-AR" dirty="0" smtClean="0"/>
              <a:t> Asesinato de Santiago </a:t>
            </a:r>
            <a:r>
              <a:rPr lang="es-AR" dirty="0" err="1" smtClean="0"/>
              <a:t>Pampillon</a:t>
            </a:r>
            <a:r>
              <a:rPr lang="es-AR" dirty="0" smtClean="0"/>
              <a:t> estudiante y delegado gremial de UNC e IKA . Reacción de la CGT</a:t>
            </a:r>
          </a:p>
          <a:p>
            <a:r>
              <a:rPr lang="es-AR" dirty="0" smtClean="0"/>
              <a:t>Las demandas estudiantiles excedieron los asuntos universitarios para poner la Revolución como meta</a:t>
            </a:r>
          </a:p>
          <a:p>
            <a:r>
              <a:rPr lang="es-AR" dirty="0">
                <a:solidFill>
                  <a:prstClr val="black"/>
                </a:solidFill>
              </a:rPr>
              <a:t>1968</a:t>
            </a:r>
            <a:endParaRPr lang="es-AR" dirty="0" smtClean="0">
              <a:solidFill>
                <a:schemeClr val="bg1"/>
              </a:solidFill>
            </a:endParaRPr>
          </a:p>
          <a:p>
            <a:r>
              <a:rPr lang="es-AR" dirty="0" smtClean="0">
                <a:solidFill>
                  <a:schemeClr val="bg1"/>
                </a:solidFill>
              </a:rPr>
              <a:t>La CGT de los Argentinos: nuevas forma de organización y protesta  mayor independencia respecto a las conducciones nacionales (Tosco) y </a:t>
            </a:r>
            <a:r>
              <a:rPr lang="es-AR" dirty="0" smtClean="0">
                <a:solidFill>
                  <a:prstClr val="black"/>
                </a:solidFill>
              </a:rPr>
              <a:t>articulación </a:t>
            </a:r>
            <a:r>
              <a:rPr lang="es-AR" dirty="0">
                <a:solidFill>
                  <a:prstClr val="black"/>
                </a:solidFill>
              </a:rPr>
              <a:t>con los estudiantes </a:t>
            </a:r>
            <a:endParaRPr lang="es-AR" dirty="0" smtClean="0">
              <a:solidFill>
                <a:schemeClr val="bg1"/>
              </a:solidFill>
            </a:endParaRPr>
          </a:p>
          <a:p>
            <a:r>
              <a:rPr lang="es-AR" dirty="0" smtClean="0">
                <a:solidFill>
                  <a:schemeClr val="bg1"/>
                </a:solidFill>
              </a:rPr>
              <a:t>Encuentro en Córdoba de los Sacerdotes Para el Tercer Mundo 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83025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El brazo armado de las organizaciones </a:t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La acción armada comenzó a tomar forma cuando el gobierno de </a:t>
            </a:r>
            <a:r>
              <a:rPr lang="es-AR" dirty="0" err="1" smtClean="0"/>
              <a:t>Onganía</a:t>
            </a:r>
            <a:r>
              <a:rPr lang="es-AR" dirty="0" smtClean="0"/>
              <a:t> endureció sus políticas y actuó como precipitador </a:t>
            </a:r>
          </a:p>
          <a:p>
            <a:r>
              <a:rPr lang="es-AR" dirty="0" smtClean="0"/>
              <a:t>1967 FAP –Taco Ralo- Peronista</a:t>
            </a:r>
          </a:p>
          <a:p>
            <a:r>
              <a:rPr lang="es-AR" dirty="0" smtClean="0"/>
              <a:t>1967 PCR- FAL 1969 Primera acción guerrillera urbana</a:t>
            </a:r>
          </a:p>
          <a:p>
            <a:r>
              <a:rPr lang="es-AR" dirty="0" smtClean="0"/>
              <a:t>1967 ELN- Guevarista</a:t>
            </a:r>
          </a:p>
          <a:p>
            <a:r>
              <a:rPr lang="es-AR" dirty="0" smtClean="0"/>
              <a:t>1968 PRT-ERP 1969 – Socialista  </a:t>
            </a:r>
          </a:p>
          <a:p>
            <a:r>
              <a:rPr lang="es-AR" dirty="0" smtClean="0"/>
              <a:t>A comienzos de 1969 aparecerían las condiciones objetivas que permitirían el pasaje a la acción colectiva</a:t>
            </a:r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68032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400" dirty="0" smtClean="0"/>
              <a:t>Las Nuevas formas de la Protesta </a:t>
            </a:r>
            <a:r>
              <a:rPr lang="es-AR" sz="2400" dirty="0"/>
              <a:t>O</a:t>
            </a:r>
            <a:r>
              <a:rPr lang="es-AR" sz="2400" dirty="0" smtClean="0"/>
              <a:t>brera </a:t>
            </a:r>
            <a:r>
              <a:rPr lang="es-AR" sz="2400" dirty="0" smtClean="0"/>
              <a:t>y la Rebelión Popular </a:t>
            </a:r>
            <a:endParaRPr lang="es-AR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 </a:t>
            </a:r>
          </a:p>
          <a:p>
            <a:r>
              <a:rPr lang="es-AR" dirty="0"/>
              <a:t>E</a:t>
            </a:r>
            <a:r>
              <a:rPr lang="es-AR" dirty="0" smtClean="0"/>
              <a:t>l año 1969 es  el del inicio de la descomposición de la dictadura </a:t>
            </a:r>
          </a:p>
          <a:p>
            <a:r>
              <a:rPr lang="es-AR" dirty="0">
                <a:solidFill>
                  <a:prstClr val="white"/>
                </a:solidFill>
              </a:rPr>
              <a:t>La protesta obrera se va transformando en rebelión </a:t>
            </a:r>
            <a:r>
              <a:rPr lang="es-AR" dirty="0" smtClean="0">
                <a:solidFill>
                  <a:prstClr val="white"/>
                </a:solidFill>
              </a:rPr>
              <a:t>popular</a:t>
            </a:r>
          </a:p>
          <a:p>
            <a:r>
              <a:rPr lang="es-AR" dirty="0" smtClean="0">
                <a:solidFill>
                  <a:prstClr val="white"/>
                </a:solidFill>
              </a:rPr>
              <a:t>El gobierno incumplió el restablecimiento de las negociaciones colectivas:  manifestaciones y conflictos en todo el país pero con epicentro en Córdoba</a:t>
            </a:r>
          </a:p>
          <a:p>
            <a:r>
              <a:rPr lang="es-AR" dirty="0" smtClean="0">
                <a:solidFill>
                  <a:prstClr val="white"/>
                </a:solidFill>
              </a:rPr>
              <a:t>Sindicatos atípicos: autónomos y tendientes a la acción directa</a:t>
            </a:r>
          </a:p>
          <a:p>
            <a:r>
              <a:rPr lang="es-AR" dirty="0" smtClean="0">
                <a:solidFill>
                  <a:prstClr val="white"/>
                </a:solidFill>
              </a:rPr>
              <a:t>La CGT regional emitió la “Declaración de Córdoba” exhortando a la formación de un frente civil de oposición al régimen</a:t>
            </a:r>
          </a:p>
          <a:p>
            <a:r>
              <a:rPr lang="es-AR" dirty="0" smtClean="0">
                <a:solidFill>
                  <a:prstClr val="white"/>
                </a:solidFill>
              </a:rPr>
              <a:t>Medidas antipopulares tomadas por el gobernador Caballero</a:t>
            </a:r>
            <a:endParaRPr lang="es-AR" dirty="0" smtClean="0">
              <a:solidFill>
                <a:prstClr val="white"/>
              </a:solidFill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5407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El Cordobazo 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Mayo 1969</a:t>
            </a:r>
          </a:p>
          <a:p>
            <a:r>
              <a:rPr lang="es-AR" dirty="0" smtClean="0"/>
              <a:t>Paro de la UOM por las “quitas zonales”</a:t>
            </a:r>
          </a:p>
          <a:p>
            <a:r>
              <a:rPr lang="es-AR" dirty="0" smtClean="0"/>
              <a:t>Abolición del </a:t>
            </a:r>
            <a:r>
              <a:rPr lang="es-AR" smtClean="0"/>
              <a:t>sábado inglés 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926527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228</TotalTime>
  <Words>717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Berlín</vt:lpstr>
      <vt:lpstr>Protesta, rebelión y movilización:     de la resistencia a la lucha armada 1955-1973</vt:lpstr>
      <vt:lpstr>A partir del golpe de 1955</vt:lpstr>
      <vt:lpstr> Período de inestabilidad política e imposibilidad de legitimar un modelo económico y social alternativo al del peronismo 1956 -1973</vt:lpstr>
      <vt:lpstr>DE LA RESISTENCIA A LAS REBELIONES POPULARES</vt:lpstr>
      <vt:lpstr> Los marcos culturales del período </vt:lpstr>
      <vt:lpstr>Los marcos para la acción</vt:lpstr>
      <vt:lpstr>La “Nueva izquierda”</vt:lpstr>
      <vt:lpstr>El movimiento obrero como factor de poder </vt:lpstr>
      <vt:lpstr>Córdoba y la dictadura </vt:lpstr>
      <vt:lpstr>El brazo armado de las organizaciones  </vt:lpstr>
      <vt:lpstr>Las Nuevas formas de la Protesta Obrera y la Rebelión Popular </vt:lpstr>
      <vt:lpstr>El Cordobazo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Protesta, rebelión y movilización: de la resistencia a la lucha armada 1955-1973</dc:title>
  <dc:creator>User</dc:creator>
  <cp:lastModifiedBy>User</cp:lastModifiedBy>
  <cp:revision>20</cp:revision>
  <dcterms:created xsi:type="dcterms:W3CDTF">2019-08-01T22:03:46Z</dcterms:created>
  <dcterms:modified xsi:type="dcterms:W3CDTF">2019-08-05T19:13:35Z</dcterms:modified>
</cp:coreProperties>
</file>